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6.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7.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9" r:id="rId4"/>
    <p:sldMasterId id="2147483757" r:id="rId5"/>
    <p:sldMasterId id="2147483781" r:id="rId6"/>
    <p:sldMasterId id="2147483805" r:id="rId7"/>
    <p:sldMasterId id="2147483827" r:id="rId8"/>
    <p:sldMasterId id="2147483854" r:id="rId9"/>
    <p:sldMasterId id="2147483926" r:id="rId10"/>
    <p:sldMasterId id="2147483948" r:id="rId11"/>
  </p:sldMasterIdLst>
  <p:notesMasterIdLst>
    <p:notesMasterId r:id="rId74"/>
  </p:notesMasterIdLst>
  <p:handoutMasterIdLst>
    <p:handoutMasterId r:id="rId75"/>
  </p:handoutMasterIdLst>
  <p:sldIdLst>
    <p:sldId id="845" r:id="rId12"/>
    <p:sldId id="890" r:id="rId13"/>
    <p:sldId id="889" r:id="rId14"/>
    <p:sldId id="680" r:id="rId15"/>
    <p:sldId id="907" r:id="rId16"/>
    <p:sldId id="894" r:id="rId17"/>
    <p:sldId id="892" r:id="rId18"/>
    <p:sldId id="895" r:id="rId19"/>
    <p:sldId id="896" r:id="rId20"/>
    <p:sldId id="899" r:id="rId21"/>
    <p:sldId id="863" r:id="rId22"/>
    <p:sldId id="901" r:id="rId23"/>
    <p:sldId id="903" r:id="rId24"/>
    <p:sldId id="904" r:id="rId25"/>
    <p:sldId id="905" r:id="rId26"/>
    <p:sldId id="910" r:id="rId27"/>
    <p:sldId id="908" r:id="rId28"/>
    <p:sldId id="787" r:id="rId29"/>
    <p:sldId id="909" r:id="rId30"/>
    <p:sldId id="911" r:id="rId31"/>
    <p:sldId id="912" r:id="rId32"/>
    <p:sldId id="914" r:id="rId33"/>
    <p:sldId id="916" r:id="rId34"/>
    <p:sldId id="919" r:id="rId35"/>
    <p:sldId id="917" r:id="rId36"/>
    <p:sldId id="920" r:id="rId37"/>
    <p:sldId id="921" r:id="rId38"/>
    <p:sldId id="918" r:id="rId39"/>
    <p:sldId id="922" r:id="rId40"/>
    <p:sldId id="866" r:id="rId41"/>
    <p:sldId id="923" r:id="rId42"/>
    <p:sldId id="924" r:id="rId43"/>
    <p:sldId id="925" r:id="rId44"/>
    <p:sldId id="927" r:id="rId45"/>
    <p:sldId id="928" r:id="rId46"/>
    <p:sldId id="869" r:id="rId47"/>
    <p:sldId id="877" r:id="rId48"/>
    <p:sldId id="929" r:id="rId49"/>
    <p:sldId id="812" r:id="rId50"/>
    <p:sldId id="930" r:id="rId51"/>
    <p:sldId id="931" r:id="rId52"/>
    <p:sldId id="932" r:id="rId53"/>
    <p:sldId id="933" r:id="rId54"/>
    <p:sldId id="934" r:id="rId55"/>
    <p:sldId id="938" r:id="rId56"/>
    <p:sldId id="819" r:id="rId57"/>
    <p:sldId id="879" r:id="rId58"/>
    <p:sldId id="827" r:id="rId59"/>
    <p:sldId id="828" r:id="rId60"/>
    <p:sldId id="935" r:id="rId61"/>
    <p:sldId id="881" r:id="rId62"/>
    <p:sldId id="882" r:id="rId63"/>
    <p:sldId id="832" r:id="rId64"/>
    <p:sldId id="834" r:id="rId65"/>
    <p:sldId id="836" r:id="rId66"/>
    <p:sldId id="837" r:id="rId67"/>
    <p:sldId id="839" r:id="rId68"/>
    <p:sldId id="884" r:id="rId69"/>
    <p:sldId id="886" r:id="rId70"/>
    <p:sldId id="937" r:id="rId71"/>
    <p:sldId id="860" r:id="rId72"/>
    <p:sldId id="861" r:id="rId7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o De la Fuente" initials="ADlF" lastIdx="1" clrIdx="0">
    <p:extLst>
      <p:ext uri="{19B8F6BF-5375-455C-9EA6-DF929625EA0E}">
        <p15:presenceInfo xmlns:p15="http://schemas.microsoft.com/office/powerpoint/2012/main" userId="S-1-5-21-88094858-919529-1617787245-352602" providerId="AD"/>
      </p:ext>
    </p:extLst>
  </p:cmAuthor>
  <p:cmAuthor id="2" name="Nga Thi Viet Nguyen" initials="NTVN" lastIdx="1" clrIdx="1">
    <p:extLst>
      <p:ext uri="{19B8F6BF-5375-455C-9EA6-DF929625EA0E}">
        <p15:presenceInfo xmlns:p15="http://schemas.microsoft.com/office/powerpoint/2012/main" userId="S-1-5-21-88094858-919529-1617787245-404092" providerId="AD"/>
      </p:ext>
    </p:extLst>
  </p:cmAuthor>
  <p:cmAuthor id="3" name="Luc Christiaensen" initials="LC" lastIdx="1" clrIdx="2">
    <p:extLst>
      <p:ext uri="{19B8F6BF-5375-455C-9EA6-DF929625EA0E}">
        <p15:presenceInfo xmlns:p15="http://schemas.microsoft.com/office/powerpoint/2012/main" userId="S-1-5-21-88094858-919529-1617787245-21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97FAC"/>
    <a:srgbClr val="CC99FF"/>
    <a:srgbClr val="FF99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406BB-6054-4C84-B6F9-F9C6B8E43E8B}" v="33" dt="2019-11-25T19:39:47.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94" autoAdjust="0"/>
  </p:normalViewPr>
  <p:slideViewPr>
    <p:cSldViewPr snapToGrid="0">
      <p:cViewPr varScale="1">
        <p:scale>
          <a:sx n="43" d="100"/>
          <a:sy n="43" d="100"/>
        </p:scale>
        <p:origin x="1960" y="4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Christiaensen" userId="75614dbf-3c4f-4627-9804-5cd8f4875148" providerId="ADAL" clId="{9B9DF384-700D-4E18-84CE-6FCAA6BAA326}"/>
    <pc:docChg chg="custSel modSld">
      <pc:chgData name="Luc Christiaensen" userId="75614dbf-3c4f-4627-9804-5cd8f4875148" providerId="ADAL" clId="{9B9DF384-700D-4E18-84CE-6FCAA6BAA326}" dt="2019-11-22T14:00:53.836" v="442" actId="6549"/>
      <pc:docMkLst>
        <pc:docMk/>
      </pc:docMkLst>
      <pc:sldChg chg="modTransition">
        <pc:chgData name="Luc Christiaensen" userId="75614dbf-3c4f-4627-9804-5cd8f4875148" providerId="ADAL" clId="{9B9DF384-700D-4E18-84CE-6FCAA6BAA326}" dt="2019-11-22T12:59:18.371" v="133"/>
        <pc:sldMkLst>
          <pc:docMk/>
          <pc:sldMk cId="307437505" sldId="819"/>
        </pc:sldMkLst>
      </pc:sldChg>
      <pc:sldChg chg="modTransition">
        <pc:chgData name="Luc Christiaensen" userId="75614dbf-3c4f-4627-9804-5cd8f4875148" providerId="ADAL" clId="{9B9DF384-700D-4E18-84CE-6FCAA6BAA326}" dt="2019-11-22T13:14:36.871" v="134"/>
        <pc:sldMkLst>
          <pc:docMk/>
          <pc:sldMk cId="3541111555" sldId="832"/>
        </pc:sldMkLst>
      </pc:sldChg>
      <pc:sldChg chg="modTransition">
        <pc:chgData name="Luc Christiaensen" userId="75614dbf-3c4f-4627-9804-5cd8f4875148" providerId="ADAL" clId="{9B9DF384-700D-4E18-84CE-6FCAA6BAA326}" dt="2019-11-22T13:14:36.871" v="134"/>
        <pc:sldMkLst>
          <pc:docMk/>
          <pc:sldMk cId="434247468" sldId="834"/>
        </pc:sldMkLst>
      </pc:sldChg>
      <pc:sldChg chg="modSp">
        <pc:chgData name="Luc Christiaensen" userId="75614dbf-3c4f-4627-9804-5cd8f4875148" providerId="ADAL" clId="{9B9DF384-700D-4E18-84CE-6FCAA6BAA326}" dt="2019-11-22T13:16:04.719" v="230" actId="20577"/>
        <pc:sldMkLst>
          <pc:docMk/>
          <pc:sldMk cId="1852802868" sldId="836"/>
        </pc:sldMkLst>
        <pc:spChg chg="mod">
          <ac:chgData name="Luc Christiaensen" userId="75614dbf-3c4f-4627-9804-5cd8f4875148" providerId="ADAL" clId="{9B9DF384-700D-4E18-84CE-6FCAA6BAA326}" dt="2019-11-22T13:16:04.719" v="230" actId="20577"/>
          <ac:spMkLst>
            <pc:docMk/>
            <pc:sldMk cId="1852802868" sldId="836"/>
            <ac:spMk id="3" creationId="{00000000-0000-0000-0000-000000000000}"/>
          </ac:spMkLst>
        </pc:spChg>
        <pc:spChg chg="mod">
          <ac:chgData name="Luc Christiaensen" userId="75614dbf-3c4f-4627-9804-5cd8f4875148" providerId="ADAL" clId="{9B9DF384-700D-4E18-84CE-6FCAA6BAA326}" dt="2019-11-22T13:15:27.798" v="205" actId="1035"/>
          <ac:spMkLst>
            <pc:docMk/>
            <pc:sldMk cId="1852802868" sldId="836"/>
            <ac:spMk id="4" creationId="{00000000-0000-0000-0000-000000000000}"/>
          </ac:spMkLst>
        </pc:spChg>
      </pc:sldChg>
      <pc:sldChg chg="modSp modAnim">
        <pc:chgData name="Luc Christiaensen" userId="75614dbf-3c4f-4627-9804-5cd8f4875148" providerId="ADAL" clId="{9B9DF384-700D-4E18-84CE-6FCAA6BAA326}" dt="2019-11-22T13:18:57.745" v="266"/>
        <pc:sldMkLst>
          <pc:docMk/>
          <pc:sldMk cId="1710769369" sldId="839"/>
        </pc:sldMkLst>
        <pc:spChg chg="mod">
          <ac:chgData name="Luc Christiaensen" userId="75614dbf-3c4f-4627-9804-5cd8f4875148" providerId="ADAL" clId="{9B9DF384-700D-4E18-84CE-6FCAA6BAA326}" dt="2019-11-22T13:17:57.252" v="258" actId="1035"/>
          <ac:spMkLst>
            <pc:docMk/>
            <pc:sldMk cId="1710769369" sldId="839"/>
            <ac:spMk id="3" creationId="{00000000-0000-0000-0000-000000000000}"/>
          </ac:spMkLst>
        </pc:spChg>
      </pc:sldChg>
      <pc:sldChg chg="modTransition">
        <pc:chgData name="Luc Christiaensen" userId="75614dbf-3c4f-4627-9804-5cd8f4875148" providerId="ADAL" clId="{9B9DF384-700D-4E18-84CE-6FCAA6BAA326}" dt="2019-11-22T12:59:18.371" v="133"/>
        <pc:sldMkLst>
          <pc:docMk/>
          <pc:sldMk cId="729730072" sldId="879"/>
        </pc:sldMkLst>
      </pc:sldChg>
      <pc:sldChg chg="modTransition">
        <pc:chgData name="Luc Christiaensen" userId="75614dbf-3c4f-4627-9804-5cd8f4875148" providerId="ADAL" clId="{9B9DF384-700D-4E18-84CE-6FCAA6BAA326}" dt="2019-11-22T13:16:31.912" v="231"/>
        <pc:sldMkLst>
          <pc:docMk/>
          <pc:sldMk cId="849392840" sldId="884"/>
        </pc:sldMkLst>
      </pc:sldChg>
      <pc:sldChg chg="modSp">
        <pc:chgData name="Luc Christiaensen" userId="75614dbf-3c4f-4627-9804-5cd8f4875148" providerId="ADAL" clId="{9B9DF384-700D-4E18-84CE-6FCAA6BAA326}" dt="2019-11-22T13:23:21.573" v="404" actId="6549"/>
        <pc:sldMkLst>
          <pc:docMk/>
          <pc:sldMk cId="2594273605" sldId="917"/>
        </pc:sldMkLst>
        <pc:spChg chg="mod">
          <ac:chgData name="Luc Christiaensen" userId="75614dbf-3c4f-4627-9804-5cd8f4875148" providerId="ADAL" clId="{9B9DF384-700D-4E18-84CE-6FCAA6BAA326}" dt="2019-11-22T13:23:21.573" v="404" actId="6549"/>
          <ac:spMkLst>
            <pc:docMk/>
            <pc:sldMk cId="2594273605" sldId="917"/>
            <ac:spMk id="3" creationId="{00000000-0000-0000-0000-000000000000}"/>
          </ac:spMkLst>
        </pc:spChg>
      </pc:sldChg>
      <pc:sldChg chg="modTransition">
        <pc:chgData name="Luc Christiaensen" userId="75614dbf-3c4f-4627-9804-5cd8f4875148" providerId="ADAL" clId="{9B9DF384-700D-4E18-84CE-6FCAA6BAA326}" dt="2019-11-22T12:46:41.306" v="0"/>
        <pc:sldMkLst>
          <pc:docMk/>
          <pc:sldMk cId="2621346872" sldId="918"/>
        </pc:sldMkLst>
      </pc:sldChg>
      <pc:sldChg chg="modSp">
        <pc:chgData name="Luc Christiaensen" userId="75614dbf-3c4f-4627-9804-5cd8f4875148" providerId="ADAL" clId="{9B9DF384-700D-4E18-84CE-6FCAA6BAA326}" dt="2019-11-22T13:22:37.921" v="392" actId="1076"/>
        <pc:sldMkLst>
          <pc:docMk/>
          <pc:sldMk cId="421572244" sldId="919"/>
        </pc:sldMkLst>
        <pc:spChg chg="mod">
          <ac:chgData name="Luc Christiaensen" userId="75614dbf-3c4f-4627-9804-5cd8f4875148" providerId="ADAL" clId="{9B9DF384-700D-4E18-84CE-6FCAA6BAA326}" dt="2019-11-22T13:22:37.921" v="392" actId="1076"/>
          <ac:spMkLst>
            <pc:docMk/>
            <pc:sldMk cId="421572244" sldId="919"/>
            <ac:spMk id="3" creationId="{91BD542C-7F7B-4FCA-AD80-76490FE02FB6}"/>
          </ac:spMkLst>
        </pc:spChg>
        <pc:picChg chg="mod">
          <ac:chgData name="Luc Christiaensen" userId="75614dbf-3c4f-4627-9804-5cd8f4875148" providerId="ADAL" clId="{9B9DF384-700D-4E18-84CE-6FCAA6BAA326}" dt="2019-11-22T13:22:35.157" v="391" actId="14100"/>
          <ac:picMkLst>
            <pc:docMk/>
            <pc:sldMk cId="421572244" sldId="919"/>
            <ac:picMk id="5" creationId="{109C50EB-EEA7-4778-AF3B-A7E1DC5525DD}"/>
          </ac:picMkLst>
        </pc:picChg>
      </pc:sldChg>
      <pc:sldChg chg="modSp">
        <pc:chgData name="Luc Christiaensen" userId="75614dbf-3c4f-4627-9804-5cd8f4875148" providerId="ADAL" clId="{9B9DF384-700D-4E18-84CE-6FCAA6BAA326}" dt="2019-11-22T14:00:53.836" v="442" actId="6549"/>
        <pc:sldMkLst>
          <pc:docMk/>
          <pc:sldMk cId="682832536" sldId="921"/>
        </pc:sldMkLst>
        <pc:spChg chg="mod">
          <ac:chgData name="Luc Christiaensen" userId="75614dbf-3c4f-4627-9804-5cd8f4875148" providerId="ADAL" clId="{9B9DF384-700D-4E18-84CE-6FCAA6BAA326}" dt="2019-11-22T14:00:53.836" v="442" actId="6549"/>
          <ac:spMkLst>
            <pc:docMk/>
            <pc:sldMk cId="682832536" sldId="921"/>
            <ac:spMk id="7" creationId="{B27FF21E-E78D-4B23-899F-7EC702850BD2}"/>
          </ac:spMkLst>
        </pc:spChg>
      </pc:sldChg>
      <pc:sldChg chg="modSp">
        <pc:chgData name="Luc Christiaensen" userId="75614dbf-3c4f-4627-9804-5cd8f4875148" providerId="ADAL" clId="{9B9DF384-700D-4E18-84CE-6FCAA6BAA326}" dt="2019-11-22T12:51:13.345" v="7" actId="20577"/>
        <pc:sldMkLst>
          <pc:docMk/>
          <pc:sldMk cId="1212964303" sldId="925"/>
        </pc:sldMkLst>
        <pc:spChg chg="mod">
          <ac:chgData name="Luc Christiaensen" userId="75614dbf-3c4f-4627-9804-5cd8f4875148" providerId="ADAL" clId="{9B9DF384-700D-4E18-84CE-6FCAA6BAA326}" dt="2019-11-22T12:51:13.345" v="7" actId="20577"/>
          <ac:spMkLst>
            <pc:docMk/>
            <pc:sldMk cId="1212964303" sldId="925"/>
            <ac:spMk id="7" creationId="{BE78D424-8252-4E00-BB13-A36F512275BE}"/>
          </ac:spMkLst>
        </pc:spChg>
      </pc:sldChg>
      <pc:sldChg chg="modSp">
        <pc:chgData name="Luc Christiaensen" userId="75614dbf-3c4f-4627-9804-5cd8f4875148" providerId="ADAL" clId="{9B9DF384-700D-4E18-84CE-6FCAA6BAA326}" dt="2019-11-22T12:58:37.084" v="132" actId="1076"/>
        <pc:sldMkLst>
          <pc:docMk/>
          <pc:sldMk cId="3702582979" sldId="932"/>
        </pc:sldMkLst>
        <pc:spChg chg="mod">
          <ac:chgData name="Luc Christiaensen" userId="75614dbf-3c4f-4627-9804-5cd8f4875148" providerId="ADAL" clId="{9B9DF384-700D-4E18-84CE-6FCAA6BAA326}" dt="2019-11-22T12:58:37.084" v="132" actId="1076"/>
          <ac:spMkLst>
            <pc:docMk/>
            <pc:sldMk cId="3702582979" sldId="932"/>
            <ac:spMk id="3" creationId="{00000000-0000-0000-0000-000000000000}"/>
          </ac:spMkLst>
        </pc:spChg>
      </pc:sldChg>
    </pc:docChg>
  </pc:docChgLst>
  <pc:docChgLst>
    <pc:chgData name="Kathleen G. Beegle" userId="c29a7860-d867-4090-beb3-630c5e0f3b20" providerId="ADAL" clId="{6FB406BB-6054-4C84-B6F9-F9C6B8E43E8B}"/>
    <pc:docChg chg="undo custSel modSld sldOrd">
      <pc:chgData name="Kathleen G. Beegle" userId="c29a7860-d867-4090-beb3-630c5e0f3b20" providerId="ADAL" clId="{6FB406BB-6054-4C84-B6F9-F9C6B8E43E8B}" dt="2019-11-25T19:42:02.570" v="345" actId="20577"/>
      <pc:docMkLst>
        <pc:docMk/>
      </pc:docMkLst>
      <pc:sldChg chg="modSp">
        <pc:chgData name="Kathleen G. Beegle" userId="c29a7860-d867-4090-beb3-630c5e0f3b20" providerId="ADAL" clId="{6FB406BB-6054-4C84-B6F9-F9C6B8E43E8B}" dt="2019-11-23T17:36:52.253" v="244" actId="6549"/>
        <pc:sldMkLst>
          <pc:docMk/>
          <pc:sldMk cId="2021186270" sldId="680"/>
        </pc:sldMkLst>
        <pc:spChg chg="mod">
          <ac:chgData name="Kathleen G. Beegle" userId="c29a7860-d867-4090-beb3-630c5e0f3b20" providerId="ADAL" clId="{6FB406BB-6054-4C84-B6F9-F9C6B8E43E8B}" dt="2019-11-23T17:36:52.253" v="244" actId="6549"/>
          <ac:spMkLst>
            <pc:docMk/>
            <pc:sldMk cId="2021186270" sldId="680"/>
            <ac:spMk id="3" creationId="{00000000-0000-0000-0000-000000000000}"/>
          </ac:spMkLst>
        </pc:spChg>
      </pc:sldChg>
      <pc:sldChg chg="modSp">
        <pc:chgData name="Kathleen G. Beegle" userId="c29a7860-d867-4090-beb3-630c5e0f3b20" providerId="ADAL" clId="{6FB406BB-6054-4C84-B6F9-F9C6B8E43E8B}" dt="2019-11-25T19:40:54.543" v="324" actId="20577"/>
        <pc:sldMkLst>
          <pc:docMk/>
          <pc:sldMk cId="2390100069" sldId="787"/>
        </pc:sldMkLst>
        <pc:spChg chg="mod">
          <ac:chgData name="Kathleen G. Beegle" userId="c29a7860-d867-4090-beb3-630c5e0f3b20" providerId="ADAL" clId="{6FB406BB-6054-4C84-B6F9-F9C6B8E43E8B}" dt="2019-11-25T19:40:54.543" v="324" actId="20577"/>
          <ac:spMkLst>
            <pc:docMk/>
            <pc:sldMk cId="2390100069" sldId="787"/>
            <ac:spMk id="5" creationId="{00000000-0000-0000-0000-000000000000}"/>
          </ac:spMkLst>
        </pc:spChg>
      </pc:sldChg>
      <pc:sldChg chg="addSp delSp modSp">
        <pc:chgData name="Kathleen G. Beegle" userId="c29a7860-d867-4090-beb3-630c5e0f3b20" providerId="ADAL" clId="{6FB406BB-6054-4C84-B6F9-F9C6B8E43E8B}" dt="2019-11-23T17:24:38.223" v="3" actId="1076"/>
        <pc:sldMkLst>
          <pc:docMk/>
          <pc:sldMk cId="4161116363" sldId="845"/>
        </pc:sldMkLst>
        <pc:picChg chg="add mod">
          <ac:chgData name="Kathleen G. Beegle" userId="c29a7860-d867-4090-beb3-630c5e0f3b20" providerId="ADAL" clId="{6FB406BB-6054-4C84-B6F9-F9C6B8E43E8B}" dt="2019-11-23T17:24:38.223" v="3" actId="1076"/>
          <ac:picMkLst>
            <pc:docMk/>
            <pc:sldMk cId="4161116363" sldId="845"/>
            <ac:picMk id="2" creationId="{E53B72AE-0436-4CD7-A619-144F4FDC397E}"/>
          </ac:picMkLst>
        </pc:picChg>
        <pc:picChg chg="del">
          <ac:chgData name="Kathleen G. Beegle" userId="c29a7860-d867-4090-beb3-630c5e0f3b20" providerId="ADAL" clId="{6FB406BB-6054-4C84-B6F9-F9C6B8E43E8B}" dt="2019-11-23T17:24:30.823" v="0" actId="478"/>
          <ac:picMkLst>
            <pc:docMk/>
            <pc:sldMk cId="4161116363" sldId="845"/>
            <ac:picMk id="15" creationId="{369E9E3B-AC3B-4CF2-8E52-1F88DFF89A9C}"/>
          </ac:picMkLst>
        </pc:picChg>
      </pc:sldChg>
      <pc:sldChg chg="modSp">
        <pc:chgData name="Kathleen G. Beegle" userId="c29a7860-d867-4090-beb3-630c5e0f3b20" providerId="ADAL" clId="{6FB406BB-6054-4C84-B6F9-F9C6B8E43E8B}" dt="2019-11-23T17:40:51.128" v="292" actId="255"/>
        <pc:sldMkLst>
          <pc:docMk/>
          <pc:sldMk cId="4035591436" sldId="860"/>
        </pc:sldMkLst>
        <pc:spChg chg="mod">
          <ac:chgData name="Kathleen G. Beegle" userId="c29a7860-d867-4090-beb3-630c5e0f3b20" providerId="ADAL" clId="{6FB406BB-6054-4C84-B6F9-F9C6B8E43E8B}" dt="2019-11-23T17:40:44.501" v="291" actId="14100"/>
          <ac:spMkLst>
            <pc:docMk/>
            <pc:sldMk cId="4035591436" sldId="860"/>
            <ac:spMk id="5" creationId="{00000000-0000-0000-0000-000000000000}"/>
          </ac:spMkLst>
        </pc:spChg>
        <pc:spChg chg="mod">
          <ac:chgData name="Kathleen G. Beegle" userId="c29a7860-d867-4090-beb3-630c5e0f3b20" providerId="ADAL" clId="{6FB406BB-6054-4C84-B6F9-F9C6B8E43E8B}" dt="2019-11-23T17:40:51.128" v="292" actId="255"/>
          <ac:spMkLst>
            <pc:docMk/>
            <pc:sldMk cId="4035591436" sldId="860"/>
            <ac:spMk id="6" creationId="{9E17F219-7638-4B5D-A3F0-E31D20DD9405}"/>
          </ac:spMkLst>
        </pc:spChg>
      </pc:sldChg>
      <pc:sldChg chg="modSp">
        <pc:chgData name="Kathleen G. Beegle" userId="c29a7860-d867-4090-beb3-630c5e0f3b20" providerId="ADAL" clId="{6FB406BB-6054-4C84-B6F9-F9C6B8E43E8B}" dt="2019-11-25T19:40:10.865" v="309" actId="20577"/>
        <pc:sldMkLst>
          <pc:docMk/>
          <pc:sldMk cId="4288932532" sldId="863"/>
        </pc:sldMkLst>
        <pc:spChg chg="mod">
          <ac:chgData name="Kathleen G. Beegle" userId="c29a7860-d867-4090-beb3-630c5e0f3b20" providerId="ADAL" clId="{6FB406BB-6054-4C84-B6F9-F9C6B8E43E8B}" dt="2019-11-23T17:35:53.779" v="230" actId="1076"/>
          <ac:spMkLst>
            <pc:docMk/>
            <pc:sldMk cId="4288932532" sldId="863"/>
            <ac:spMk id="2" creationId="{8AE92CA8-8AF7-48AD-829F-7D1A9FA892EF}"/>
          </ac:spMkLst>
        </pc:spChg>
        <pc:spChg chg="mod">
          <ac:chgData name="Kathleen G. Beegle" userId="c29a7860-d867-4090-beb3-630c5e0f3b20" providerId="ADAL" clId="{6FB406BB-6054-4C84-B6F9-F9C6B8E43E8B}" dt="2019-11-25T19:40:10.865" v="309" actId="20577"/>
          <ac:spMkLst>
            <pc:docMk/>
            <pc:sldMk cId="4288932532" sldId="863"/>
            <ac:spMk id="3" creationId="{750A16CE-1C5A-4CB9-A53B-D996046DCE06}"/>
          </ac:spMkLst>
        </pc:spChg>
        <pc:picChg chg="mod">
          <ac:chgData name="Kathleen G. Beegle" userId="c29a7860-d867-4090-beb3-630c5e0f3b20" providerId="ADAL" clId="{6FB406BB-6054-4C84-B6F9-F9C6B8E43E8B}" dt="2019-11-23T17:35:05.024" v="211" actId="1076"/>
          <ac:picMkLst>
            <pc:docMk/>
            <pc:sldMk cId="4288932532" sldId="863"/>
            <ac:picMk id="5" creationId="{E5C0842A-4FB0-4DB9-943C-CEF6F1B16903}"/>
          </ac:picMkLst>
        </pc:picChg>
      </pc:sldChg>
      <pc:sldChg chg="modNotesTx">
        <pc:chgData name="Kathleen G. Beegle" userId="c29a7860-d867-4090-beb3-630c5e0f3b20" providerId="ADAL" clId="{6FB406BB-6054-4C84-B6F9-F9C6B8E43E8B}" dt="2019-11-23T17:31:44.287" v="94" actId="6549"/>
        <pc:sldMkLst>
          <pc:docMk/>
          <pc:sldMk cId="729730072" sldId="879"/>
        </pc:sldMkLst>
      </pc:sldChg>
      <pc:sldChg chg="modSp">
        <pc:chgData name="Kathleen G. Beegle" userId="c29a7860-d867-4090-beb3-630c5e0f3b20" providerId="ADAL" clId="{6FB406BB-6054-4C84-B6F9-F9C6B8E43E8B}" dt="2019-11-23T17:39:41.142" v="274" actId="120"/>
        <pc:sldMkLst>
          <pc:docMk/>
          <pc:sldMk cId="590212194" sldId="881"/>
        </pc:sldMkLst>
        <pc:spChg chg="mod">
          <ac:chgData name="Kathleen G. Beegle" userId="c29a7860-d867-4090-beb3-630c5e0f3b20" providerId="ADAL" clId="{6FB406BB-6054-4C84-B6F9-F9C6B8E43E8B}" dt="2019-11-23T17:39:41.142" v="274" actId="120"/>
          <ac:spMkLst>
            <pc:docMk/>
            <pc:sldMk cId="590212194" sldId="881"/>
            <ac:spMk id="2" creationId="{6982307E-9F2F-40C3-93AA-4BB19A80BC5C}"/>
          </ac:spMkLst>
        </pc:spChg>
      </pc:sldChg>
      <pc:sldChg chg="modSp">
        <pc:chgData name="Kathleen G. Beegle" userId="c29a7860-d867-4090-beb3-630c5e0f3b20" providerId="ADAL" clId="{6FB406BB-6054-4C84-B6F9-F9C6B8E43E8B}" dt="2019-11-23T17:39:36.046" v="273" actId="120"/>
        <pc:sldMkLst>
          <pc:docMk/>
          <pc:sldMk cId="1206989969" sldId="882"/>
        </pc:sldMkLst>
        <pc:spChg chg="mod">
          <ac:chgData name="Kathleen G. Beegle" userId="c29a7860-d867-4090-beb3-630c5e0f3b20" providerId="ADAL" clId="{6FB406BB-6054-4C84-B6F9-F9C6B8E43E8B}" dt="2019-11-23T17:39:36.046" v="273" actId="120"/>
          <ac:spMkLst>
            <pc:docMk/>
            <pc:sldMk cId="1206989969" sldId="882"/>
            <ac:spMk id="2" creationId="{20F9B82C-E8DD-4BEE-8718-B2E85D979671}"/>
          </ac:spMkLst>
        </pc:spChg>
      </pc:sldChg>
      <pc:sldChg chg="modSp ord">
        <pc:chgData name="Kathleen G. Beegle" userId="c29a7860-d867-4090-beb3-630c5e0f3b20" providerId="ADAL" clId="{6FB406BB-6054-4C84-B6F9-F9C6B8E43E8B}" dt="2019-11-23T17:41:11.255" v="295" actId="14100"/>
        <pc:sldMkLst>
          <pc:docMk/>
          <pc:sldMk cId="849392840" sldId="884"/>
        </pc:sldMkLst>
        <pc:spChg chg="mod">
          <ac:chgData name="Kathleen G. Beegle" userId="c29a7860-d867-4090-beb3-630c5e0f3b20" providerId="ADAL" clId="{6FB406BB-6054-4C84-B6F9-F9C6B8E43E8B}" dt="2019-11-23T17:41:11.255" v="295" actId="14100"/>
          <ac:spMkLst>
            <pc:docMk/>
            <pc:sldMk cId="849392840" sldId="884"/>
            <ac:spMk id="2" creationId="{D0918B2C-02B8-412F-B22E-8CBB362833ED}"/>
          </ac:spMkLst>
        </pc:spChg>
      </pc:sldChg>
      <pc:sldChg chg="modSp">
        <pc:chgData name="Kathleen G. Beegle" userId="c29a7860-d867-4090-beb3-630c5e0f3b20" providerId="ADAL" clId="{6FB406BB-6054-4C84-B6F9-F9C6B8E43E8B}" dt="2019-11-23T17:39:51.780" v="275" actId="120"/>
        <pc:sldMkLst>
          <pc:docMk/>
          <pc:sldMk cId="2274019136" sldId="886"/>
        </pc:sldMkLst>
        <pc:spChg chg="mod">
          <ac:chgData name="Kathleen G. Beegle" userId="c29a7860-d867-4090-beb3-630c5e0f3b20" providerId="ADAL" clId="{6FB406BB-6054-4C84-B6F9-F9C6B8E43E8B}" dt="2019-11-23T17:39:51.780" v="275" actId="120"/>
          <ac:spMkLst>
            <pc:docMk/>
            <pc:sldMk cId="2274019136" sldId="886"/>
            <ac:spMk id="2" creationId="{734D991C-AD1C-40B9-AF2C-C74834B5AB48}"/>
          </ac:spMkLst>
        </pc:spChg>
        <pc:picChg chg="mod">
          <ac:chgData name="Kathleen G. Beegle" userId="c29a7860-d867-4090-beb3-630c5e0f3b20" providerId="ADAL" clId="{6FB406BB-6054-4C84-B6F9-F9C6B8E43E8B}" dt="2019-11-23T17:33:37.780" v="192" actId="1076"/>
          <ac:picMkLst>
            <pc:docMk/>
            <pc:sldMk cId="2274019136" sldId="886"/>
            <ac:picMk id="3" creationId="{887F0D67-E855-426C-842B-B056F5779C2A}"/>
          </ac:picMkLst>
        </pc:picChg>
      </pc:sldChg>
      <pc:sldChg chg="modSp">
        <pc:chgData name="Kathleen G. Beegle" userId="c29a7860-d867-4090-beb3-630c5e0f3b20" providerId="ADAL" clId="{6FB406BB-6054-4C84-B6F9-F9C6B8E43E8B}" dt="2019-11-23T17:36:26.545" v="236" actId="6549"/>
        <pc:sldMkLst>
          <pc:docMk/>
          <pc:sldMk cId="3195889713" sldId="889"/>
        </pc:sldMkLst>
        <pc:spChg chg="mod">
          <ac:chgData name="Kathleen G. Beegle" userId="c29a7860-d867-4090-beb3-630c5e0f3b20" providerId="ADAL" clId="{6FB406BB-6054-4C84-B6F9-F9C6B8E43E8B}" dt="2019-11-23T17:36:26.545" v="236" actId="6549"/>
          <ac:spMkLst>
            <pc:docMk/>
            <pc:sldMk cId="3195889713" sldId="889"/>
            <ac:spMk id="6" creationId="{00000000-0000-0000-0000-000000000000}"/>
          </ac:spMkLst>
        </pc:spChg>
        <pc:picChg chg="mod">
          <ac:chgData name="Kathleen G. Beegle" userId="c29a7860-d867-4090-beb3-630c5e0f3b20" providerId="ADAL" clId="{6FB406BB-6054-4C84-B6F9-F9C6B8E43E8B}" dt="2019-11-23T17:36:22.272" v="234" actId="1076"/>
          <ac:picMkLst>
            <pc:docMk/>
            <pc:sldMk cId="3195889713" sldId="889"/>
            <ac:picMk id="5" creationId="{00000000-0000-0000-0000-000000000000}"/>
          </ac:picMkLst>
        </pc:picChg>
      </pc:sldChg>
      <pc:sldChg chg="addSp delSp modSp">
        <pc:chgData name="Kathleen G. Beegle" userId="c29a7860-d867-4090-beb3-630c5e0f3b20" providerId="ADAL" clId="{6FB406BB-6054-4C84-B6F9-F9C6B8E43E8B}" dt="2019-11-23T17:36:40.419" v="238" actId="1076"/>
        <pc:sldMkLst>
          <pc:docMk/>
          <pc:sldMk cId="2474516283" sldId="890"/>
        </pc:sldMkLst>
        <pc:spChg chg="mod">
          <ac:chgData name="Kathleen G. Beegle" userId="c29a7860-d867-4090-beb3-630c5e0f3b20" providerId="ADAL" clId="{6FB406BB-6054-4C84-B6F9-F9C6B8E43E8B}" dt="2019-11-23T17:36:40.419" v="238" actId="1076"/>
          <ac:spMkLst>
            <pc:docMk/>
            <pc:sldMk cId="2474516283" sldId="890"/>
            <ac:spMk id="2" creationId="{89331DB2-1552-4D7C-9D4E-52D12D5F69F6}"/>
          </ac:spMkLst>
        </pc:spChg>
        <pc:picChg chg="add mod">
          <ac:chgData name="Kathleen G. Beegle" userId="c29a7860-d867-4090-beb3-630c5e0f3b20" providerId="ADAL" clId="{6FB406BB-6054-4C84-B6F9-F9C6B8E43E8B}" dt="2019-11-23T17:24:56.636" v="7" actId="1076"/>
          <ac:picMkLst>
            <pc:docMk/>
            <pc:sldMk cId="2474516283" sldId="890"/>
            <ac:picMk id="4" creationId="{F2163FDA-E29F-48BF-9FFE-1B27D69E9C00}"/>
          </ac:picMkLst>
        </pc:picChg>
        <pc:picChg chg="del">
          <ac:chgData name="Kathleen G. Beegle" userId="c29a7860-d867-4090-beb3-630c5e0f3b20" providerId="ADAL" clId="{6FB406BB-6054-4C84-B6F9-F9C6B8E43E8B}" dt="2019-11-23T17:24:50.692" v="5" actId="478"/>
          <ac:picMkLst>
            <pc:docMk/>
            <pc:sldMk cId="2474516283" sldId="890"/>
            <ac:picMk id="15" creationId="{369E9E3B-AC3B-4CF2-8E52-1F88DFF89A9C}"/>
          </ac:picMkLst>
        </pc:picChg>
      </pc:sldChg>
      <pc:sldChg chg="modSp">
        <pc:chgData name="Kathleen G. Beegle" userId="c29a7860-d867-4090-beb3-630c5e0f3b20" providerId="ADAL" clId="{6FB406BB-6054-4C84-B6F9-F9C6B8E43E8B}" dt="2019-11-25T19:39:53.291" v="305" actId="20577"/>
        <pc:sldMkLst>
          <pc:docMk/>
          <pc:sldMk cId="3103862708" sldId="892"/>
        </pc:sldMkLst>
        <pc:spChg chg="mod">
          <ac:chgData name="Kathleen G. Beegle" userId="c29a7860-d867-4090-beb3-630c5e0f3b20" providerId="ADAL" clId="{6FB406BB-6054-4C84-B6F9-F9C6B8E43E8B}" dt="2019-11-25T19:39:53.291" v="305" actId="20577"/>
          <ac:spMkLst>
            <pc:docMk/>
            <pc:sldMk cId="3103862708" sldId="892"/>
            <ac:spMk id="9" creationId="{FE122813-9A34-4EF5-8C71-27FF677DA46E}"/>
          </ac:spMkLst>
        </pc:spChg>
        <pc:spChg chg="mod">
          <ac:chgData name="Kathleen G. Beegle" userId="c29a7860-d867-4090-beb3-630c5e0f3b20" providerId="ADAL" clId="{6FB406BB-6054-4C84-B6F9-F9C6B8E43E8B}" dt="2019-11-25T19:39:50.290" v="304" actId="20577"/>
          <ac:spMkLst>
            <pc:docMk/>
            <pc:sldMk cId="3103862708" sldId="892"/>
            <ac:spMk id="10" creationId="{A7720D81-422B-40B4-A5D4-569727AB440F}"/>
          </ac:spMkLst>
        </pc:spChg>
      </pc:sldChg>
      <pc:sldChg chg="modSp">
        <pc:chgData name="Kathleen G. Beegle" userId="c29a7860-d867-4090-beb3-630c5e0f3b20" providerId="ADAL" clId="{6FB406BB-6054-4C84-B6F9-F9C6B8E43E8B}" dt="2019-11-23T17:36:02.455" v="231" actId="14100"/>
        <pc:sldMkLst>
          <pc:docMk/>
          <pc:sldMk cId="766642958" sldId="894"/>
        </pc:sldMkLst>
        <pc:spChg chg="mod">
          <ac:chgData name="Kathleen G. Beegle" userId="c29a7860-d867-4090-beb3-630c5e0f3b20" providerId="ADAL" clId="{6FB406BB-6054-4C84-B6F9-F9C6B8E43E8B}" dt="2019-11-23T17:36:02.455" v="231" actId="14100"/>
          <ac:spMkLst>
            <pc:docMk/>
            <pc:sldMk cId="766642958" sldId="894"/>
            <ac:spMk id="2" creationId="{00000000-0000-0000-0000-000000000000}"/>
          </ac:spMkLst>
        </pc:spChg>
      </pc:sldChg>
      <pc:sldChg chg="modSp">
        <pc:chgData name="Kathleen G. Beegle" userId="c29a7860-d867-4090-beb3-630c5e0f3b20" providerId="ADAL" clId="{6FB406BB-6054-4C84-B6F9-F9C6B8E43E8B}" dt="2019-11-25T19:40:24.775" v="314" actId="20577"/>
        <pc:sldMkLst>
          <pc:docMk/>
          <pc:sldMk cId="1094074155" sldId="901"/>
        </pc:sldMkLst>
        <pc:spChg chg="mod">
          <ac:chgData name="Kathleen G. Beegle" userId="c29a7860-d867-4090-beb3-630c5e0f3b20" providerId="ADAL" clId="{6FB406BB-6054-4C84-B6F9-F9C6B8E43E8B}" dt="2019-11-25T19:40:24.775" v="314" actId="20577"/>
          <ac:spMkLst>
            <pc:docMk/>
            <pc:sldMk cId="1094074155" sldId="901"/>
            <ac:spMk id="3" creationId="{750A16CE-1C5A-4CB9-A53B-D996046DCE06}"/>
          </ac:spMkLst>
        </pc:spChg>
        <pc:spChg chg="mod">
          <ac:chgData name="Kathleen G. Beegle" userId="c29a7860-d867-4090-beb3-630c5e0f3b20" providerId="ADAL" clId="{6FB406BB-6054-4C84-B6F9-F9C6B8E43E8B}" dt="2019-11-23T17:37:19.048" v="251" actId="108"/>
          <ac:spMkLst>
            <pc:docMk/>
            <pc:sldMk cId="1094074155" sldId="901"/>
            <ac:spMk id="9" creationId="{96371D7A-0C5C-415E-98B5-6EA1914F127E}"/>
          </ac:spMkLst>
        </pc:spChg>
      </pc:sldChg>
      <pc:sldChg chg="modSp">
        <pc:chgData name="Kathleen G. Beegle" userId="c29a7860-d867-4090-beb3-630c5e0f3b20" providerId="ADAL" clId="{6FB406BB-6054-4C84-B6F9-F9C6B8E43E8B}" dt="2019-11-25T19:40:29.346" v="316" actId="20577"/>
        <pc:sldMkLst>
          <pc:docMk/>
          <pc:sldMk cId="1121448171" sldId="903"/>
        </pc:sldMkLst>
        <pc:spChg chg="mod">
          <ac:chgData name="Kathleen G. Beegle" userId="c29a7860-d867-4090-beb3-630c5e0f3b20" providerId="ADAL" clId="{6FB406BB-6054-4C84-B6F9-F9C6B8E43E8B}" dt="2019-11-23T17:34:53.457" v="209" actId="14100"/>
          <ac:spMkLst>
            <pc:docMk/>
            <pc:sldMk cId="1121448171" sldId="903"/>
            <ac:spMk id="2" creationId="{8AE92CA8-8AF7-48AD-829F-7D1A9FA892EF}"/>
          </ac:spMkLst>
        </pc:spChg>
        <pc:spChg chg="mod">
          <ac:chgData name="Kathleen G. Beegle" userId="c29a7860-d867-4090-beb3-630c5e0f3b20" providerId="ADAL" clId="{6FB406BB-6054-4C84-B6F9-F9C6B8E43E8B}" dt="2019-11-25T19:40:29.346" v="316" actId="20577"/>
          <ac:spMkLst>
            <pc:docMk/>
            <pc:sldMk cId="1121448171" sldId="903"/>
            <ac:spMk id="3" creationId="{750A16CE-1C5A-4CB9-A53B-D996046DCE06}"/>
          </ac:spMkLst>
        </pc:spChg>
        <pc:spChg chg="mod">
          <ac:chgData name="Kathleen G. Beegle" userId="c29a7860-d867-4090-beb3-630c5e0f3b20" providerId="ADAL" clId="{6FB406BB-6054-4C84-B6F9-F9C6B8E43E8B}" dt="2019-11-23T17:37:27.667" v="252" actId="108"/>
          <ac:spMkLst>
            <pc:docMk/>
            <pc:sldMk cId="1121448171" sldId="903"/>
            <ac:spMk id="9" creationId="{96371D7A-0C5C-415E-98B5-6EA1914F127E}"/>
          </ac:spMkLst>
        </pc:spChg>
      </pc:sldChg>
      <pc:sldChg chg="modSp">
        <pc:chgData name="Kathleen G. Beegle" userId="c29a7860-d867-4090-beb3-630c5e0f3b20" providerId="ADAL" clId="{6FB406BB-6054-4C84-B6F9-F9C6B8E43E8B}" dt="2019-11-23T17:37:48.042" v="256" actId="1076"/>
        <pc:sldMkLst>
          <pc:docMk/>
          <pc:sldMk cId="2285617281" sldId="904"/>
        </pc:sldMkLst>
        <pc:spChg chg="mod">
          <ac:chgData name="Kathleen G. Beegle" userId="c29a7860-d867-4090-beb3-630c5e0f3b20" providerId="ADAL" clId="{6FB406BB-6054-4C84-B6F9-F9C6B8E43E8B}" dt="2019-11-23T17:34:49.936" v="208" actId="14100"/>
          <ac:spMkLst>
            <pc:docMk/>
            <pc:sldMk cId="2285617281" sldId="904"/>
            <ac:spMk id="2" creationId="{8AE92CA8-8AF7-48AD-829F-7D1A9FA892EF}"/>
          </ac:spMkLst>
        </pc:spChg>
        <pc:spChg chg="mod">
          <ac:chgData name="Kathleen G. Beegle" userId="c29a7860-d867-4090-beb3-630c5e0f3b20" providerId="ADAL" clId="{6FB406BB-6054-4C84-B6F9-F9C6B8E43E8B}" dt="2019-11-23T17:37:48.042" v="256" actId="1076"/>
          <ac:spMkLst>
            <pc:docMk/>
            <pc:sldMk cId="2285617281" sldId="904"/>
            <ac:spMk id="9" creationId="{96371D7A-0C5C-415E-98B5-6EA1914F127E}"/>
          </ac:spMkLst>
        </pc:spChg>
      </pc:sldChg>
      <pc:sldChg chg="modSp">
        <pc:chgData name="Kathleen G. Beegle" userId="c29a7860-d867-4090-beb3-630c5e0f3b20" providerId="ADAL" clId="{6FB406BB-6054-4C84-B6F9-F9C6B8E43E8B}" dt="2019-11-25T19:40:44.389" v="319" actId="20577"/>
        <pc:sldMkLst>
          <pc:docMk/>
          <pc:sldMk cId="326524107" sldId="905"/>
        </pc:sldMkLst>
        <pc:spChg chg="mod">
          <ac:chgData name="Kathleen G. Beegle" userId="c29a7860-d867-4090-beb3-630c5e0f3b20" providerId="ADAL" clId="{6FB406BB-6054-4C84-B6F9-F9C6B8E43E8B}" dt="2019-11-23T17:34:45.864" v="206" actId="14100"/>
          <ac:spMkLst>
            <pc:docMk/>
            <pc:sldMk cId="326524107" sldId="905"/>
            <ac:spMk id="2" creationId="{8AE92CA8-8AF7-48AD-829F-7D1A9FA892EF}"/>
          </ac:spMkLst>
        </pc:spChg>
        <pc:spChg chg="mod">
          <ac:chgData name="Kathleen G. Beegle" userId="c29a7860-d867-4090-beb3-630c5e0f3b20" providerId="ADAL" clId="{6FB406BB-6054-4C84-B6F9-F9C6B8E43E8B}" dt="2019-11-25T19:40:44.389" v="319" actId="20577"/>
          <ac:spMkLst>
            <pc:docMk/>
            <pc:sldMk cId="326524107" sldId="905"/>
            <ac:spMk id="3" creationId="{750A16CE-1C5A-4CB9-A53B-D996046DCE06}"/>
          </ac:spMkLst>
        </pc:spChg>
      </pc:sldChg>
      <pc:sldChg chg="modSp">
        <pc:chgData name="Kathleen G. Beegle" userId="c29a7860-d867-4090-beb3-630c5e0f3b20" providerId="ADAL" clId="{6FB406BB-6054-4C84-B6F9-F9C6B8E43E8B}" dt="2019-11-23T17:36:59.153" v="250" actId="20577"/>
        <pc:sldMkLst>
          <pc:docMk/>
          <pc:sldMk cId="284054690" sldId="907"/>
        </pc:sldMkLst>
        <pc:spChg chg="mod">
          <ac:chgData name="Kathleen G. Beegle" userId="c29a7860-d867-4090-beb3-630c5e0f3b20" providerId="ADAL" clId="{6FB406BB-6054-4C84-B6F9-F9C6B8E43E8B}" dt="2019-11-23T17:36:59.153" v="250" actId="20577"/>
          <ac:spMkLst>
            <pc:docMk/>
            <pc:sldMk cId="284054690" sldId="907"/>
            <ac:spMk id="5" creationId="{00000000-0000-0000-0000-000000000000}"/>
          </ac:spMkLst>
        </pc:spChg>
      </pc:sldChg>
      <pc:sldChg chg="modSp">
        <pc:chgData name="Kathleen G. Beegle" userId="c29a7860-d867-4090-beb3-630c5e0f3b20" providerId="ADAL" clId="{6FB406BB-6054-4C84-B6F9-F9C6B8E43E8B}" dt="2019-11-25T19:41:10.893" v="329" actId="1076"/>
        <pc:sldMkLst>
          <pc:docMk/>
          <pc:sldMk cId="3842460613" sldId="909"/>
        </pc:sldMkLst>
        <pc:spChg chg="mod">
          <ac:chgData name="Kathleen G. Beegle" userId="c29a7860-d867-4090-beb3-630c5e0f3b20" providerId="ADAL" clId="{6FB406BB-6054-4C84-B6F9-F9C6B8E43E8B}" dt="2019-11-25T19:41:10.893" v="329" actId="1076"/>
          <ac:spMkLst>
            <pc:docMk/>
            <pc:sldMk cId="3842460613" sldId="909"/>
            <ac:spMk id="5" creationId="{00000000-0000-0000-0000-000000000000}"/>
          </ac:spMkLst>
        </pc:spChg>
      </pc:sldChg>
      <pc:sldChg chg="modSp">
        <pc:chgData name="Kathleen G. Beegle" userId="c29a7860-d867-4090-beb3-630c5e0f3b20" providerId="ADAL" clId="{6FB406BB-6054-4C84-B6F9-F9C6B8E43E8B}" dt="2019-11-25T19:40:51.317" v="323" actId="20577"/>
        <pc:sldMkLst>
          <pc:docMk/>
          <pc:sldMk cId="2010834697" sldId="910"/>
        </pc:sldMkLst>
        <pc:spChg chg="mod">
          <ac:chgData name="Kathleen G. Beegle" userId="c29a7860-d867-4090-beb3-630c5e0f3b20" providerId="ADAL" clId="{6FB406BB-6054-4C84-B6F9-F9C6B8E43E8B}" dt="2019-11-25T19:40:51.317" v="323" actId="20577"/>
          <ac:spMkLst>
            <pc:docMk/>
            <pc:sldMk cId="2010834697" sldId="910"/>
            <ac:spMk id="3" creationId="{750A16CE-1C5A-4CB9-A53B-D996046DCE06}"/>
          </ac:spMkLst>
        </pc:spChg>
      </pc:sldChg>
      <pc:sldChg chg="modSp">
        <pc:chgData name="Kathleen G. Beegle" userId="c29a7860-d867-4090-beb3-630c5e0f3b20" providerId="ADAL" clId="{6FB406BB-6054-4C84-B6F9-F9C6B8E43E8B}" dt="2019-11-25T19:41:18.560" v="331" actId="20577"/>
        <pc:sldMkLst>
          <pc:docMk/>
          <pc:sldMk cId="499198382" sldId="911"/>
        </pc:sldMkLst>
        <pc:spChg chg="mod">
          <ac:chgData name="Kathleen G. Beegle" userId="c29a7860-d867-4090-beb3-630c5e0f3b20" providerId="ADAL" clId="{6FB406BB-6054-4C84-B6F9-F9C6B8E43E8B}" dt="2019-11-23T17:38:05.859" v="260" actId="14100"/>
          <ac:spMkLst>
            <pc:docMk/>
            <pc:sldMk cId="499198382" sldId="911"/>
            <ac:spMk id="2" creationId="{00000000-0000-0000-0000-000000000000}"/>
          </ac:spMkLst>
        </pc:spChg>
        <pc:spChg chg="mod">
          <ac:chgData name="Kathleen G. Beegle" userId="c29a7860-d867-4090-beb3-630c5e0f3b20" providerId="ADAL" clId="{6FB406BB-6054-4C84-B6F9-F9C6B8E43E8B}" dt="2019-11-25T19:41:18.560" v="331" actId="20577"/>
          <ac:spMkLst>
            <pc:docMk/>
            <pc:sldMk cId="499198382" sldId="911"/>
            <ac:spMk id="3" creationId="{7044B8AE-2C0A-405F-ACA9-5B40002105BB}"/>
          </ac:spMkLst>
        </pc:spChg>
        <pc:spChg chg="mod">
          <ac:chgData name="Kathleen G. Beegle" userId="c29a7860-d867-4090-beb3-630c5e0f3b20" providerId="ADAL" clId="{6FB406BB-6054-4C84-B6F9-F9C6B8E43E8B}" dt="2019-11-23T17:38:01.767" v="258" actId="255"/>
          <ac:spMkLst>
            <pc:docMk/>
            <pc:sldMk cId="499198382" sldId="911"/>
            <ac:spMk id="6" creationId="{B8E0FCC7-1575-4666-8C51-B3162BE3D411}"/>
          </ac:spMkLst>
        </pc:spChg>
      </pc:sldChg>
      <pc:sldChg chg="modSp">
        <pc:chgData name="Kathleen G. Beegle" userId="c29a7860-d867-4090-beb3-630c5e0f3b20" providerId="ADAL" clId="{6FB406BB-6054-4C84-B6F9-F9C6B8E43E8B}" dt="2019-11-23T17:38:39.295" v="265" actId="255"/>
        <pc:sldMkLst>
          <pc:docMk/>
          <pc:sldMk cId="372046308" sldId="912"/>
        </pc:sldMkLst>
        <pc:spChg chg="mod">
          <ac:chgData name="Kathleen G. Beegle" userId="c29a7860-d867-4090-beb3-630c5e0f3b20" providerId="ADAL" clId="{6FB406BB-6054-4C84-B6F9-F9C6B8E43E8B}" dt="2019-11-23T17:38:39.295" v="265" actId="255"/>
          <ac:spMkLst>
            <pc:docMk/>
            <pc:sldMk cId="372046308" sldId="912"/>
            <ac:spMk id="6" creationId="{B8E0FCC7-1575-4666-8C51-B3162BE3D411}"/>
          </ac:spMkLst>
        </pc:spChg>
      </pc:sldChg>
      <pc:sldChg chg="modSp">
        <pc:chgData name="Kathleen G. Beegle" userId="c29a7860-d867-4090-beb3-630c5e0f3b20" providerId="ADAL" clId="{6FB406BB-6054-4C84-B6F9-F9C6B8E43E8B}" dt="2019-11-23T17:32:27.552" v="123" actId="14100"/>
        <pc:sldMkLst>
          <pc:docMk/>
          <pc:sldMk cId="3182915663" sldId="916"/>
        </pc:sldMkLst>
        <pc:spChg chg="mod">
          <ac:chgData name="Kathleen G. Beegle" userId="c29a7860-d867-4090-beb3-630c5e0f3b20" providerId="ADAL" clId="{6FB406BB-6054-4C84-B6F9-F9C6B8E43E8B}" dt="2019-11-23T17:32:27.552" v="123" actId="14100"/>
          <ac:spMkLst>
            <pc:docMk/>
            <pc:sldMk cId="3182915663" sldId="916"/>
            <ac:spMk id="5" creationId="{00000000-0000-0000-0000-000000000000}"/>
          </ac:spMkLst>
        </pc:spChg>
      </pc:sldChg>
      <pc:sldChg chg="modSp">
        <pc:chgData name="Kathleen G. Beegle" userId="c29a7860-d867-4090-beb3-630c5e0f3b20" providerId="ADAL" clId="{6FB406BB-6054-4C84-B6F9-F9C6B8E43E8B}" dt="2019-11-25T19:41:30.533" v="335" actId="20577"/>
        <pc:sldMkLst>
          <pc:docMk/>
          <pc:sldMk cId="2594273605" sldId="917"/>
        </pc:sldMkLst>
        <pc:spChg chg="mod">
          <ac:chgData name="Kathleen G. Beegle" userId="c29a7860-d867-4090-beb3-630c5e0f3b20" providerId="ADAL" clId="{6FB406BB-6054-4C84-B6F9-F9C6B8E43E8B}" dt="2019-11-23T17:34:29.464" v="202" actId="14100"/>
          <ac:spMkLst>
            <pc:docMk/>
            <pc:sldMk cId="2594273605" sldId="917"/>
            <ac:spMk id="2" creationId="{00000000-0000-0000-0000-000000000000}"/>
          </ac:spMkLst>
        </pc:spChg>
        <pc:spChg chg="mod">
          <ac:chgData name="Kathleen G. Beegle" userId="c29a7860-d867-4090-beb3-630c5e0f3b20" providerId="ADAL" clId="{6FB406BB-6054-4C84-B6F9-F9C6B8E43E8B}" dt="2019-11-25T19:41:30.533" v="335" actId="20577"/>
          <ac:spMkLst>
            <pc:docMk/>
            <pc:sldMk cId="2594273605" sldId="917"/>
            <ac:spMk id="3" creationId="{00000000-0000-0000-0000-000000000000}"/>
          </ac:spMkLst>
        </pc:spChg>
      </pc:sldChg>
      <pc:sldChg chg="modSp">
        <pc:chgData name="Kathleen G. Beegle" userId="c29a7860-d867-4090-beb3-630c5e0f3b20" providerId="ADAL" clId="{6FB406BB-6054-4C84-B6F9-F9C6B8E43E8B}" dt="2019-11-23T17:34:16.436" v="197" actId="14100"/>
        <pc:sldMkLst>
          <pc:docMk/>
          <pc:sldMk cId="2621346872" sldId="918"/>
        </pc:sldMkLst>
        <pc:spChg chg="mod">
          <ac:chgData name="Kathleen G. Beegle" userId="c29a7860-d867-4090-beb3-630c5e0f3b20" providerId="ADAL" clId="{6FB406BB-6054-4C84-B6F9-F9C6B8E43E8B}" dt="2019-11-23T17:34:16.436" v="197" actId="14100"/>
          <ac:spMkLst>
            <pc:docMk/>
            <pc:sldMk cId="2621346872" sldId="918"/>
            <ac:spMk id="2" creationId="{00000000-0000-0000-0000-000000000000}"/>
          </ac:spMkLst>
        </pc:spChg>
      </pc:sldChg>
      <pc:sldChg chg="modSp">
        <pc:chgData name="Kathleen G. Beegle" userId="c29a7860-d867-4090-beb3-630c5e0f3b20" providerId="ADAL" clId="{6FB406BB-6054-4C84-B6F9-F9C6B8E43E8B}" dt="2019-11-23T17:34:34.514" v="204" actId="14100"/>
        <pc:sldMkLst>
          <pc:docMk/>
          <pc:sldMk cId="421572244" sldId="919"/>
        </pc:sldMkLst>
        <pc:spChg chg="mod">
          <ac:chgData name="Kathleen G. Beegle" userId="c29a7860-d867-4090-beb3-630c5e0f3b20" providerId="ADAL" clId="{6FB406BB-6054-4C84-B6F9-F9C6B8E43E8B}" dt="2019-11-23T17:34:34.514" v="204" actId="14100"/>
          <ac:spMkLst>
            <pc:docMk/>
            <pc:sldMk cId="421572244" sldId="919"/>
            <ac:spMk id="2" creationId="{523F9F11-EE66-40F5-8120-41082CB8366C}"/>
          </ac:spMkLst>
        </pc:spChg>
      </pc:sldChg>
      <pc:sldChg chg="modSp">
        <pc:chgData name="Kathleen G. Beegle" userId="c29a7860-d867-4090-beb3-630c5e0f3b20" providerId="ADAL" clId="{6FB406BB-6054-4C84-B6F9-F9C6B8E43E8B}" dt="2019-11-23T17:39:08.424" v="272" actId="1076"/>
        <pc:sldMkLst>
          <pc:docMk/>
          <pc:sldMk cId="163959389" sldId="920"/>
        </pc:sldMkLst>
        <pc:spChg chg="mod">
          <ac:chgData name="Kathleen G. Beegle" userId="c29a7860-d867-4090-beb3-630c5e0f3b20" providerId="ADAL" clId="{6FB406BB-6054-4C84-B6F9-F9C6B8E43E8B}" dt="2019-11-23T17:34:24.012" v="200" actId="14100"/>
          <ac:spMkLst>
            <pc:docMk/>
            <pc:sldMk cId="163959389" sldId="920"/>
            <ac:spMk id="2" creationId="{00000000-0000-0000-0000-000000000000}"/>
          </ac:spMkLst>
        </pc:spChg>
        <pc:spChg chg="mod">
          <ac:chgData name="Kathleen G. Beegle" userId="c29a7860-d867-4090-beb3-630c5e0f3b20" providerId="ADAL" clId="{6FB406BB-6054-4C84-B6F9-F9C6B8E43E8B}" dt="2019-11-23T17:26:52.918" v="10" actId="313"/>
          <ac:spMkLst>
            <pc:docMk/>
            <pc:sldMk cId="163959389" sldId="920"/>
            <ac:spMk id="8" creationId="{6994E001-1CE5-4B6A-93EB-8DA52D6F932C}"/>
          </ac:spMkLst>
        </pc:spChg>
        <pc:spChg chg="mod">
          <ac:chgData name="Kathleen G. Beegle" userId="c29a7860-d867-4090-beb3-630c5e0f3b20" providerId="ADAL" clId="{6FB406BB-6054-4C84-B6F9-F9C6B8E43E8B}" dt="2019-11-23T17:39:08.424" v="272" actId="1076"/>
          <ac:spMkLst>
            <pc:docMk/>
            <pc:sldMk cId="163959389" sldId="920"/>
            <ac:spMk id="9" creationId="{ED93299F-5898-43C5-AC40-738CB1126363}"/>
          </ac:spMkLst>
        </pc:spChg>
        <pc:picChg chg="mod">
          <ac:chgData name="Kathleen G. Beegle" userId="c29a7860-d867-4090-beb3-630c5e0f3b20" providerId="ADAL" clId="{6FB406BB-6054-4C84-B6F9-F9C6B8E43E8B}" dt="2019-11-23T17:39:01.785" v="270" actId="1076"/>
          <ac:picMkLst>
            <pc:docMk/>
            <pc:sldMk cId="163959389" sldId="920"/>
            <ac:picMk id="6" creationId="{573B6BA0-2119-4D69-9B30-3CE8347B5E80}"/>
          </ac:picMkLst>
        </pc:picChg>
        <pc:picChg chg="mod">
          <ac:chgData name="Kathleen G. Beegle" userId="c29a7860-d867-4090-beb3-630c5e0f3b20" providerId="ADAL" clId="{6FB406BB-6054-4C84-B6F9-F9C6B8E43E8B}" dt="2019-11-23T17:39:03.658" v="271" actId="1076"/>
          <ac:picMkLst>
            <pc:docMk/>
            <pc:sldMk cId="163959389" sldId="920"/>
            <ac:picMk id="7" creationId="{973465AF-28D3-46E3-8BAB-471FC94881D9}"/>
          </ac:picMkLst>
        </pc:picChg>
      </pc:sldChg>
      <pc:sldChg chg="modSp modNotesTx">
        <pc:chgData name="Kathleen G. Beegle" userId="c29a7860-d867-4090-beb3-630c5e0f3b20" providerId="ADAL" clId="{6FB406BB-6054-4C84-B6F9-F9C6B8E43E8B}" dt="2019-11-23T17:34:20.250" v="199" actId="14100"/>
        <pc:sldMkLst>
          <pc:docMk/>
          <pc:sldMk cId="682832536" sldId="921"/>
        </pc:sldMkLst>
        <pc:spChg chg="mod">
          <ac:chgData name="Kathleen G. Beegle" userId="c29a7860-d867-4090-beb3-630c5e0f3b20" providerId="ADAL" clId="{6FB406BB-6054-4C84-B6F9-F9C6B8E43E8B}" dt="2019-11-23T17:34:20.250" v="199" actId="14100"/>
          <ac:spMkLst>
            <pc:docMk/>
            <pc:sldMk cId="682832536" sldId="921"/>
            <ac:spMk id="2" creationId="{00000000-0000-0000-0000-000000000000}"/>
          </ac:spMkLst>
        </pc:spChg>
        <pc:spChg chg="mod">
          <ac:chgData name="Kathleen G. Beegle" userId="c29a7860-d867-4090-beb3-630c5e0f3b20" providerId="ADAL" clId="{6FB406BB-6054-4C84-B6F9-F9C6B8E43E8B}" dt="2019-11-23T17:27:52.458" v="21" actId="6549"/>
          <ac:spMkLst>
            <pc:docMk/>
            <pc:sldMk cId="682832536" sldId="921"/>
            <ac:spMk id="7" creationId="{B27FF21E-E78D-4B23-899F-7EC702850BD2}"/>
          </ac:spMkLst>
        </pc:spChg>
      </pc:sldChg>
      <pc:sldChg chg="addSp delSp modSp">
        <pc:chgData name="Kathleen G. Beegle" userId="c29a7860-d867-4090-beb3-630c5e0f3b20" providerId="ADAL" clId="{6FB406BB-6054-4C84-B6F9-F9C6B8E43E8B}" dt="2019-11-23T17:34:07.544" v="195" actId="120"/>
        <pc:sldMkLst>
          <pc:docMk/>
          <pc:sldMk cId="3256466372" sldId="923"/>
        </pc:sldMkLst>
        <pc:spChg chg="mod">
          <ac:chgData name="Kathleen G. Beegle" userId="c29a7860-d867-4090-beb3-630c5e0f3b20" providerId="ADAL" clId="{6FB406BB-6054-4C84-B6F9-F9C6B8E43E8B}" dt="2019-11-23T17:34:07.544" v="195" actId="120"/>
          <ac:spMkLst>
            <pc:docMk/>
            <pc:sldMk cId="3256466372" sldId="923"/>
            <ac:spMk id="2" creationId="{D4E26E5A-1784-46EE-B885-DD12A87C199E}"/>
          </ac:spMkLst>
        </pc:spChg>
        <pc:spChg chg="del mod">
          <ac:chgData name="Kathleen G. Beegle" userId="c29a7860-d867-4090-beb3-630c5e0f3b20" providerId="ADAL" clId="{6FB406BB-6054-4C84-B6F9-F9C6B8E43E8B}" dt="2019-11-23T17:28:16.693" v="24" actId="478"/>
          <ac:spMkLst>
            <pc:docMk/>
            <pc:sldMk cId="3256466372" sldId="923"/>
            <ac:spMk id="3" creationId="{028DECA1-6342-43F7-AE49-04051D61C133}"/>
          </ac:spMkLst>
        </pc:spChg>
        <pc:spChg chg="add mod">
          <ac:chgData name="Kathleen G. Beegle" userId="c29a7860-d867-4090-beb3-630c5e0f3b20" providerId="ADAL" clId="{6FB406BB-6054-4C84-B6F9-F9C6B8E43E8B}" dt="2019-11-23T17:28:40.446" v="31" actId="14100"/>
          <ac:spMkLst>
            <pc:docMk/>
            <pc:sldMk cId="3256466372" sldId="923"/>
            <ac:spMk id="6" creationId="{75706BE3-EF4A-4AC4-A01F-3063C4F09882}"/>
          </ac:spMkLst>
        </pc:spChg>
      </pc:sldChg>
      <pc:sldChg chg="modSp">
        <pc:chgData name="Kathleen G. Beegle" userId="c29a7860-d867-4090-beb3-630c5e0f3b20" providerId="ADAL" clId="{6FB406BB-6054-4C84-B6F9-F9C6B8E43E8B}" dt="2019-11-23T17:28:51.760" v="35" actId="27636"/>
        <pc:sldMkLst>
          <pc:docMk/>
          <pc:sldMk cId="1255996217" sldId="924"/>
        </pc:sldMkLst>
        <pc:spChg chg="mod">
          <ac:chgData name="Kathleen G. Beegle" userId="c29a7860-d867-4090-beb3-630c5e0f3b20" providerId="ADAL" clId="{6FB406BB-6054-4C84-B6F9-F9C6B8E43E8B}" dt="2019-11-23T17:28:51.760" v="35" actId="27636"/>
          <ac:spMkLst>
            <pc:docMk/>
            <pc:sldMk cId="1255996217" sldId="924"/>
            <ac:spMk id="3" creationId="{1E0BB7FD-72C0-4B79-93E6-E8058EDD985A}"/>
          </ac:spMkLst>
        </pc:spChg>
      </pc:sldChg>
      <pc:sldChg chg="modSp modNotes">
        <pc:chgData name="Kathleen G. Beegle" userId="c29a7860-d867-4090-beb3-630c5e0f3b20" providerId="ADAL" clId="{6FB406BB-6054-4C84-B6F9-F9C6B8E43E8B}" dt="2019-11-23T17:29:40.228" v="67"/>
        <pc:sldMkLst>
          <pc:docMk/>
          <pc:sldMk cId="1344799315" sldId="928"/>
        </pc:sldMkLst>
        <pc:spChg chg="mod">
          <ac:chgData name="Kathleen G. Beegle" userId="c29a7860-d867-4090-beb3-630c5e0f3b20" providerId="ADAL" clId="{6FB406BB-6054-4C84-B6F9-F9C6B8E43E8B}" dt="2019-11-23T17:29:35.088" v="66" actId="6549"/>
          <ac:spMkLst>
            <pc:docMk/>
            <pc:sldMk cId="1344799315" sldId="928"/>
            <ac:spMk id="3" creationId="{00000000-0000-0000-0000-000000000000}"/>
          </ac:spMkLst>
        </pc:spChg>
      </pc:sldChg>
      <pc:sldChg chg="modSp modNotesTx">
        <pc:chgData name="Kathleen G. Beegle" userId="c29a7860-d867-4090-beb3-630c5e0f3b20" providerId="ADAL" clId="{6FB406BB-6054-4C84-B6F9-F9C6B8E43E8B}" dt="2019-11-23T17:41:41.372" v="297" actId="14100"/>
        <pc:sldMkLst>
          <pc:docMk/>
          <pc:sldMk cId="1627850436" sldId="929"/>
        </pc:sldMkLst>
        <pc:spChg chg="mod">
          <ac:chgData name="Kathleen G. Beegle" userId="c29a7860-d867-4090-beb3-630c5e0f3b20" providerId="ADAL" clId="{6FB406BB-6054-4C84-B6F9-F9C6B8E43E8B}" dt="2019-11-23T17:41:41.372" v="297" actId="14100"/>
          <ac:spMkLst>
            <pc:docMk/>
            <pc:sldMk cId="1627850436" sldId="929"/>
            <ac:spMk id="2" creationId="{756D3A7F-3E1B-4254-8928-A4AEF6573C2E}"/>
          </ac:spMkLst>
        </pc:spChg>
        <pc:spChg chg="mod">
          <ac:chgData name="Kathleen G. Beegle" userId="c29a7860-d867-4090-beb3-630c5e0f3b20" providerId="ADAL" clId="{6FB406BB-6054-4C84-B6F9-F9C6B8E43E8B}" dt="2019-11-23T17:30:59.728" v="85" actId="20577"/>
          <ac:spMkLst>
            <pc:docMk/>
            <pc:sldMk cId="1627850436" sldId="929"/>
            <ac:spMk id="3" creationId="{8B16A070-C099-43EA-AF68-C549BD337EF7}"/>
          </ac:spMkLst>
        </pc:spChg>
        <pc:spChg chg="mod">
          <ac:chgData name="Kathleen G. Beegle" userId="c29a7860-d867-4090-beb3-630c5e0f3b20" providerId="ADAL" clId="{6FB406BB-6054-4C84-B6F9-F9C6B8E43E8B}" dt="2019-11-23T17:30:34.089" v="79" actId="14100"/>
          <ac:spMkLst>
            <pc:docMk/>
            <pc:sldMk cId="1627850436" sldId="929"/>
            <ac:spMk id="7" creationId="{9C4A1C24-C04C-48C5-91A5-2A73B3DC67B6}"/>
          </ac:spMkLst>
        </pc:spChg>
        <pc:spChg chg="mod">
          <ac:chgData name="Kathleen G. Beegle" userId="c29a7860-d867-4090-beb3-630c5e0f3b20" providerId="ADAL" clId="{6FB406BB-6054-4C84-B6F9-F9C6B8E43E8B}" dt="2019-11-23T17:30:23.505" v="77" actId="14100"/>
          <ac:spMkLst>
            <pc:docMk/>
            <pc:sldMk cId="1627850436" sldId="929"/>
            <ac:spMk id="8" creationId="{6829E285-0FAF-47D7-AE0D-F26DA5BA5603}"/>
          </ac:spMkLst>
        </pc:spChg>
      </pc:sldChg>
      <pc:sldChg chg="addSp delSp modSp">
        <pc:chgData name="Kathleen G. Beegle" userId="c29a7860-d867-4090-beb3-630c5e0f3b20" providerId="ADAL" clId="{6FB406BB-6054-4C84-B6F9-F9C6B8E43E8B}" dt="2019-11-23T17:32:44.034" v="124" actId="478"/>
        <pc:sldMkLst>
          <pc:docMk/>
          <pc:sldMk cId="3194560599" sldId="931"/>
        </pc:sldMkLst>
        <pc:spChg chg="add mod">
          <ac:chgData name="Kathleen G. Beegle" userId="c29a7860-d867-4090-beb3-630c5e0f3b20" providerId="ADAL" clId="{6FB406BB-6054-4C84-B6F9-F9C6B8E43E8B}" dt="2019-11-23T17:32:44.034" v="124" actId="478"/>
          <ac:spMkLst>
            <pc:docMk/>
            <pc:sldMk cId="3194560599" sldId="931"/>
            <ac:spMk id="2" creationId="{F1436DFE-5863-491F-955B-796647778CA2}"/>
          </ac:spMkLst>
        </pc:spChg>
        <pc:spChg chg="del">
          <ac:chgData name="Kathleen G. Beegle" userId="c29a7860-d867-4090-beb3-630c5e0f3b20" providerId="ADAL" clId="{6FB406BB-6054-4C84-B6F9-F9C6B8E43E8B}" dt="2019-11-23T17:32:44.034" v="124" actId="478"/>
          <ac:spMkLst>
            <pc:docMk/>
            <pc:sldMk cId="3194560599" sldId="931"/>
            <ac:spMk id="4" creationId="{00000000-0000-0000-0000-000000000000}"/>
          </ac:spMkLst>
        </pc:spChg>
      </pc:sldChg>
      <pc:sldChg chg="modSp">
        <pc:chgData name="Kathleen G. Beegle" userId="c29a7860-d867-4090-beb3-630c5e0f3b20" providerId="ADAL" clId="{6FB406BB-6054-4C84-B6F9-F9C6B8E43E8B}" dt="2019-11-23T17:33:53.371" v="194" actId="14100"/>
        <pc:sldMkLst>
          <pc:docMk/>
          <pc:sldMk cId="2633878780" sldId="933"/>
        </pc:sldMkLst>
        <pc:spChg chg="mod">
          <ac:chgData name="Kathleen G. Beegle" userId="c29a7860-d867-4090-beb3-630c5e0f3b20" providerId="ADAL" clId="{6FB406BB-6054-4C84-B6F9-F9C6B8E43E8B}" dt="2019-11-23T17:33:53.371" v="194" actId="14100"/>
          <ac:spMkLst>
            <pc:docMk/>
            <pc:sldMk cId="2633878780" sldId="933"/>
            <ac:spMk id="2" creationId="{42CC03B5-F441-439F-AF5E-C28C9513D636}"/>
          </ac:spMkLst>
        </pc:spChg>
      </pc:sldChg>
      <pc:sldChg chg="modSp">
        <pc:chgData name="Kathleen G. Beegle" userId="c29a7860-d867-4090-beb3-630c5e0f3b20" providerId="ADAL" clId="{6FB406BB-6054-4C84-B6F9-F9C6B8E43E8B}" dt="2019-11-25T19:42:02.570" v="345" actId="20577"/>
        <pc:sldMkLst>
          <pc:docMk/>
          <pc:sldMk cId="2065103266" sldId="937"/>
        </pc:sldMkLst>
        <pc:spChg chg="mod">
          <ac:chgData name="Kathleen G. Beegle" userId="c29a7860-d867-4090-beb3-630c5e0f3b20" providerId="ADAL" clId="{6FB406BB-6054-4C84-B6F9-F9C6B8E43E8B}" dt="2019-11-23T17:40:30.562" v="288" actId="108"/>
          <ac:spMkLst>
            <pc:docMk/>
            <pc:sldMk cId="2065103266" sldId="937"/>
            <ac:spMk id="2" creationId="{00000000-0000-0000-0000-000000000000}"/>
          </ac:spMkLst>
        </pc:spChg>
        <pc:spChg chg="mod">
          <ac:chgData name="Kathleen G. Beegle" userId="c29a7860-d867-4090-beb3-630c5e0f3b20" providerId="ADAL" clId="{6FB406BB-6054-4C84-B6F9-F9C6B8E43E8B}" dt="2019-11-25T19:42:02.570" v="345" actId="20577"/>
          <ac:spMkLst>
            <pc:docMk/>
            <pc:sldMk cId="2065103266" sldId="937"/>
            <ac:spMk id="8" creationId="{1DB65028-5477-4CBA-996E-742E7DC8276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12073\Box%20Sync\Ag%20Chapter\number%20of%20poor%20graph\PovC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12073\Box%20Sync\Ag%20Chapter\number%20of%20poor%20graph\PovC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12073\Box%20Sync\Ag%20Chapter\number%20of%20poor%20graph\PovC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50712078070774E-2"/>
          <c:y val="0"/>
          <c:w val="0.89630879722015144"/>
          <c:h val="0.91939271894711228"/>
        </c:manualLayout>
      </c:layout>
      <c:areaChart>
        <c:grouping val="standard"/>
        <c:varyColors val="0"/>
        <c:ser>
          <c:idx val="0"/>
          <c:order val="0"/>
          <c:spPr>
            <a:solidFill>
              <a:srgbClr val="1BA5A5"/>
            </a:solidFill>
            <a:ln w="19050">
              <a:solidFill>
                <a:srgbClr val="150B9D"/>
              </a:solidFill>
            </a:ln>
            <a:effectLst/>
          </c:spPr>
          <c:cat>
            <c:numRef>
              <c:f>Africa!$L$2:$L$12</c:f>
              <c:numCache>
                <c:formatCode>General</c:formatCode>
                <c:ptCount val="11"/>
                <c:pt idx="0">
                  <c:v>1990</c:v>
                </c:pt>
                <c:pt idx="1">
                  <c:v>1993</c:v>
                </c:pt>
                <c:pt idx="2">
                  <c:v>1996</c:v>
                </c:pt>
                <c:pt idx="3">
                  <c:v>1999</c:v>
                </c:pt>
                <c:pt idx="4">
                  <c:v>2002</c:v>
                </c:pt>
                <c:pt idx="5">
                  <c:v>2005</c:v>
                </c:pt>
                <c:pt idx="6">
                  <c:v>2008</c:v>
                </c:pt>
                <c:pt idx="7">
                  <c:v>2011</c:v>
                </c:pt>
                <c:pt idx="8">
                  <c:v>2013</c:v>
                </c:pt>
                <c:pt idx="9">
                  <c:v>2015</c:v>
                </c:pt>
              </c:numCache>
            </c:numRef>
          </c:cat>
          <c:val>
            <c:numRef>
              <c:f>Africa!$M$2:$M$11</c:f>
              <c:numCache>
                <c:formatCode>0</c:formatCode>
                <c:ptCount val="10"/>
                <c:pt idx="0">
                  <c:v>512.17710099999999</c:v>
                </c:pt>
                <c:pt idx="1">
                  <c:v>556.45189800000003</c:v>
                </c:pt>
                <c:pt idx="2">
                  <c:v>603.38563899999997</c:v>
                </c:pt>
                <c:pt idx="3">
                  <c:v>653.17986299999995</c:v>
                </c:pt>
                <c:pt idx="4">
                  <c:v>707.09984999999995</c:v>
                </c:pt>
                <c:pt idx="5">
                  <c:v>766.08050700000001</c:v>
                </c:pt>
                <c:pt idx="6">
                  <c:v>830.96555599999999</c:v>
                </c:pt>
                <c:pt idx="7">
                  <c:v>901.98992599999997</c:v>
                </c:pt>
                <c:pt idx="8">
                  <c:v>952.73407199999997</c:v>
                </c:pt>
                <c:pt idx="9">
                  <c:v>1005.850049</c:v>
                </c:pt>
              </c:numCache>
            </c:numRef>
          </c:val>
          <c:extLst>
            <c:ext xmlns:c16="http://schemas.microsoft.com/office/drawing/2014/chart" uri="{C3380CC4-5D6E-409C-BE32-E72D297353CC}">
              <c16:uniqueId val="{00000000-6CF7-4F05-86C4-68340AFE211A}"/>
            </c:ext>
          </c:extLst>
        </c:ser>
        <c:ser>
          <c:idx val="1"/>
          <c:order val="1"/>
          <c:spPr>
            <a:solidFill>
              <a:srgbClr val="150B9D"/>
            </a:solidFill>
            <a:ln>
              <a:solidFill>
                <a:schemeClr val="accent1"/>
              </a:solidFill>
            </a:ln>
            <a:effectLst/>
          </c:spPr>
          <c:cat>
            <c:numRef>
              <c:f>Africa!$L$2:$L$12</c:f>
              <c:numCache>
                <c:formatCode>General</c:formatCode>
                <c:ptCount val="11"/>
                <c:pt idx="0">
                  <c:v>1990</c:v>
                </c:pt>
                <c:pt idx="1">
                  <c:v>1993</c:v>
                </c:pt>
                <c:pt idx="2">
                  <c:v>1996</c:v>
                </c:pt>
                <c:pt idx="3">
                  <c:v>1999</c:v>
                </c:pt>
                <c:pt idx="4">
                  <c:v>2002</c:v>
                </c:pt>
                <c:pt idx="5">
                  <c:v>2005</c:v>
                </c:pt>
                <c:pt idx="6">
                  <c:v>2008</c:v>
                </c:pt>
                <c:pt idx="7">
                  <c:v>2011</c:v>
                </c:pt>
                <c:pt idx="8">
                  <c:v>2013</c:v>
                </c:pt>
                <c:pt idx="9">
                  <c:v>2015</c:v>
                </c:pt>
              </c:numCache>
            </c:numRef>
          </c:cat>
          <c:val>
            <c:numRef>
              <c:f>Africa!$N$2:$N$11</c:f>
              <c:numCache>
                <c:formatCode>0</c:formatCode>
                <c:ptCount val="10"/>
                <c:pt idx="0">
                  <c:v>277.5</c:v>
                </c:pt>
                <c:pt idx="1">
                  <c:v>327.3</c:v>
                </c:pt>
                <c:pt idx="2">
                  <c:v>350.7</c:v>
                </c:pt>
                <c:pt idx="3">
                  <c:v>376.1</c:v>
                </c:pt>
                <c:pt idx="4">
                  <c:v>398</c:v>
                </c:pt>
                <c:pt idx="5">
                  <c:v>387.7</c:v>
                </c:pt>
                <c:pt idx="6">
                  <c:v>396.4</c:v>
                </c:pt>
                <c:pt idx="7">
                  <c:v>406.4</c:v>
                </c:pt>
                <c:pt idx="8">
                  <c:v>405.1</c:v>
                </c:pt>
                <c:pt idx="9">
                  <c:v>413.3</c:v>
                </c:pt>
              </c:numCache>
            </c:numRef>
          </c:val>
          <c:extLst>
            <c:ext xmlns:c16="http://schemas.microsoft.com/office/drawing/2014/chart" uri="{C3380CC4-5D6E-409C-BE32-E72D297353CC}">
              <c16:uniqueId val="{00000001-6CF7-4F05-86C4-68340AFE211A}"/>
            </c:ext>
          </c:extLst>
        </c:ser>
        <c:dLbls>
          <c:showLegendKey val="0"/>
          <c:showVal val="0"/>
          <c:showCatName val="0"/>
          <c:showSerName val="0"/>
          <c:showPercent val="0"/>
          <c:showBubbleSize val="0"/>
        </c:dLbls>
        <c:axId val="497092928"/>
        <c:axId val="497092600"/>
      </c:areaChart>
      <c:catAx>
        <c:axId val="497092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7092600"/>
        <c:crosses val="autoZero"/>
        <c:auto val="1"/>
        <c:lblAlgn val="ctr"/>
        <c:lblOffset val="100"/>
        <c:noMultiLvlLbl val="0"/>
      </c:catAx>
      <c:valAx>
        <c:axId val="497092600"/>
        <c:scaling>
          <c:orientation val="minMax"/>
        </c:scaling>
        <c:delete val="1"/>
        <c:axPos val="l"/>
        <c:numFmt formatCode="0" sourceLinked="1"/>
        <c:majorTickMark val="none"/>
        <c:minorTickMark val="none"/>
        <c:tickLblPos val="nextTo"/>
        <c:crossAx val="497092928"/>
        <c:crosses val="autoZero"/>
        <c:crossBetween val="midCat"/>
      </c:val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1111111111113"/>
          <c:y val="0.10185185185185185"/>
          <c:w val="0.53888888888888886"/>
          <c:h val="0.89814814814814814"/>
        </c:manualLayout>
      </c:layout>
      <c:pieChart>
        <c:varyColors val="1"/>
        <c:ser>
          <c:idx val="0"/>
          <c:order val="0"/>
          <c:dPt>
            <c:idx val="0"/>
            <c:bubble3D val="0"/>
            <c:spPr>
              <a:solidFill>
                <a:srgbClr val="150B9D"/>
              </a:solidFill>
              <a:ln w="19050">
                <a:solidFill>
                  <a:schemeClr val="lt1"/>
                </a:solidFill>
              </a:ln>
              <a:effectLst/>
            </c:spPr>
            <c:extLst>
              <c:ext xmlns:c16="http://schemas.microsoft.com/office/drawing/2014/chart" uri="{C3380CC4-5D6E-409C-BE32-E72D297353CC}">
                <c16:uniqueId val="{00000001-D02C-455A-B838-BE6E150D26B0}"/>
              </c:ext>
            </c:extLst>
          </c:dPt>
          <c:dPt>
            <c:idx val="1"/>
            <c:bubble3D val="0"/>
            <c:spPr>
              <a:solidFill>
                <a:srgbClr val="1BA5A5"/>
              </a:solidFill>
              <a:ln w="19050">
                <a:solidFill>
                  <a:schemeClr val="lt1"/>
                </a:solidFill>
              </a:ln>
              <a:effectLst/>
            </c:spPr>
            <c:extLst>
              <c:ext xmlns:c16="http://schemas.microsoft.com/office/drawing/2014/chart" uri="{C3380CC4-5D6E-409C-BE32-E72D297353CC}">
                <c16:uniqueId val="{00000003-D02C-455A-B838-BE6E150D26B0}"/>
              </c:ext>
            </c:extLst>
          </c:dPt>
          <c:dLbls>
            <c:dLbl>
              <c:idx val="0"/>
              <c:layout>
                <c:manualLayout>
                  <c:x val="-0.19527755404816555"/>
                  <c:y val="7.918089692688598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sz="1400" b="1">
                        <a:solidFill>
                          <a:schemeClr val="bg1"/>
                        </a:solidFill>
                      </a:rPr>
                      <a:t>41%</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9988080025296309"/>
                      <c:h val="0.14370015368143513"/>
                    </c:manualLayout>
                  </c15:layout>
                </c:ext>
                <c:ext xmlns:c16="http://schemas.microsoft.com/office/drawing/2014/chart" uri="{C3380CC4-5D6E-409C-BE32-E72D297353CC}">
                  <c16:uniqueId val="{00000001-D02C-455A-B838-BE6E150D26B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(Africa!$N$11,Africa!$Q$11)</c:f>
              <c:numCache>
                <c:formatCode>0</c:formatCode>
                <c:ptCount val="2"/>
                <c:pt idx="0">
                  <c:v>413.3</c:v>
                </c:pt>
                <c:pt idx="1">
                  <c:v>592.55004899999994</c:v>
                </c:pt>
              </c:numCache>
            </c:numRef>
          </c:val>
          <c:extLst>
            <c:ext xmlns:c16="http://schemas.microsoft.com/office/drawing/2014/chart" uri="{C3380CC4-5D6E-409C-BE32-E72D297353CC}">
              <c16:uniqueId val="{00000004-D02C-455A-B838-BE6E150D26B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50B9D"/>
              </a:solidFill>
              <a:ln w="19050">
                <a:solidFill>
                  <a:schemeClr val="lt1"/>
                </a:solidFill>
              </a:ln>
              <a:effectLst/>
            </c:spPr>
            <c:extLst>
              <c:ext xmlns:c16="http://schemas.microsoft.com/office/drawing/2014/chart" uri="{C3380CC4-5D6E-409C-BE32-E72D297353CC}">
                <c16:uniqueId val="{00000001-3FF0-4F7A-86BF-319EE1E3183B}"/>
              </c:ext>
            </c:extLst>
          </c:dPt>
          <c:dPt>
            <c:idx val="1"/>
            <c:bubble3D val="0"/>
            <c:spPr>
              <a:solidFill>
                <a:srgbClr val="1BA5A5"/>
              </a:solidFill>
              <a:ln w="19050">
                <a:solidFill>
                  <a:schemeClr val="lt1"/>
                </a:solidFill>
              </a:ln>
              <a:effectLst/>
            </c:spPr>
            <c:extLst>
              <c:ext xmlns:c16="http://schemas.microsoft.com/office/drawing/2014/chart" uri="{C3380CC4-5D6E-409C-BE32-E72D297353CC}">
                <c16:uniqueId val="{00000003-3FF0-4F7A-86BF-319EE1E3183B}"/>
              </c:ext>
            </c:extLst>
          </c:dPt>
          <c:dLbls>
            <c:dLbl>
              <c:idx val="0"/>
              <c:layout>
                <c:manualLayout>
                  <c:x val="-0.10250299135402201"/>
                  <c:y val="-4.8021335387178579E-2"/>
                </c:manualLayout>
              </c:layout>
              <c:tx>
                <c:rich>
                  <a:bodyPr/>
                  <a:lstStyle/>
                  <a:p>
                    <a:r>
                      <a:rPr lang="en-US"/>
                      <a:t>54%</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1918497029976516"/>
                      <c:h val="0.19255072487239491"/>
                    </c:manualLayout>
                  </c15:layout>
                </c:ext>
                <c:ext xmlns:c16="http://schemas.microsoft.com/office/drawing/2014/chart" uri="{C3380CC4-5D6E-409C-BE32-E72D297353CC}">
                  <c16:uniqueId val="{00000001-3FF0-4F7A-86BF-319EE1E3183B}"/>
                </c:ext>
              </c:extLst>
            </c:dLbl>
            <c:dLbl>
              <c:idx val="1"/>
              <c:delete val="1"/>
              <c:extLst>
                <c:ext xmlns:c15="http://schemas.microsoft.com/office/drawing/2012/chart" uri="{CE6537A1-D6FC-4f65-9D91-7224C49458BB}"/>
                <c:ext xmlns:c16="http://schemas.microsoft.com/office/drawing/2014/chart" uri="{C3380CC4-5D6E-409C-BE32-E72D297353CC}">
                  <c16:uniqueId val="{00000003-3FF0-4F7A-86BF-319EE1E3183B}"/>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(Africa!$N$2,Africa!$Q$2)</c:f>
              <c:numCache>
                <c:formatCode>0</c:formatCode>
                <c:ptCount val="2"/>
                <c:pt idx="0">
                  <c:v>277.5</c:v>
                </c:pt>
                <c:pt idx="1">
                  <c:v>234.67710099999999</c:v>
                </c:pt>
              </c:numCache>
            </c:numRef>
          </c:val>
          <c:extLst>
            <c:ext xmlns:c16="http://schemas.microsoft.com/office/drawing/2014/chart" uri="{C3380CC4-5D6E-409C-BE32-E72D297353CC}">
              <c16:uniqueId val="{00000004-3FF0-4F7A-86BF-319EE1E3183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8"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5" y="0"/>
            <a:ext cx="2945658" cy="498135"/>
          </a:xfrm>
          <a:prstGeom prst="rect">
            <a:avLst/>
          </a:prstGeom>
        </p:spPr>
        <p:txBody>
          <a:bodyPr vert="horz" lIns="91440" tIns="45720" rIns="91440" bIns="45720" rtlCol="0"/>
          <a:lstStyle>
            <a:lvl1pPr algn="r">
              <a:defRPr sz="1200"/>
            </a:lvl1pPr>
          </a:lstStyle>
          <a:p>
            <a:fld id="{C6F4CBF3-565E-43A6-AFFA-9076B5CA3E28}" type="datetimeFigureOut">
              <a:rPr lang="en-US" smtClean="0"/>
              <a:t>11/25/2019</a:t>
            </a:fld>
            <a:endParaRPr lang="en-US"/>
          </a:p>
        </p:txBody>
      </p:sp>
      <p:sp>
        <p:nvSpPr>
          <p:cNvPr id="4" name="Footer Placeholder 3"/>
          <p:cNvSpPr>
            <a:spLocks noGrp="1"/>
          </p:cNvSpPr>
          <p:nvPr>
            <p:ph type="ftr" sz="quarter" idx="2"/>
          </p:nvPr>
        </p:nvSpPr>
        <p:spPr>
          <a:xfrm>
            <a:off x="1" y="9430092"/>
            <a:ext cx="2945658"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430092"/>
            <a:ext cx="2945658" cy="498134"/>
          </a:xfrm>
          <a:prstGeom prst="rect">
            <a:avLst/>
          </a:prstGeom>
        </p:spPr>
        <p:txBody>
          <a:bodyPr vert="horz" lIns="91440" tIns="45720" rIns="91440" bIns="45720" rtlCol="0" anchor="b"/>
          <a:lstStyle>
            <a:lvl1pPr algn="r">
              <a:defRPr sz="1200"/>
            </a:lvl1pPr>
          </a:lstStyle>
          <a:p>
            <a:fld id="{0A94A749-7BC2-4A91-805A-7E1CF1A443A8}" type="slidenum">
              <a:rPr lang="en-US" smtClean="0"/>
              <a:t>‹#›</a:t>
            </a:fld>
            <a:endParaRPr lang="en-US"/>
          </a:p>
        </p:txBody>
      </p:sp>
    </p:spTree>
    <p:extLst>
      <p:ext uri="{BB962C8B-B14F-4D97-AF65-F5344CB8AC3E}">
        <p14:creationId xmlns:p14="http://schemas.microsoft.com/office/powerpoint/2010/main" val="1745021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8" cy="496411"/>
          </a:xfrm>
          <a:prstGeom prst="rect">
            <a:avLst/>
          </a:prstGeom>
        </p:spPr>
        <p:txBody>
          <a:bodyPr vert="horz" lIns="91440" tIns="45720" rIns="91440" bIns="45720" rtlCol="0"/>
          <a:lstStyle>
            <a:lvl1pPr algn="r">
              <a:defRPr sz="1200"/>
            </a:lvl1pPr>
          </a:lstStyle>
          <a:p>
            <a:fld id="{0C40908A-8977-46B9-B292-26235D317B6F}" type="datetimeFigureOut">
              <a:rPr lang="en-US" smtClean="0"/>
              <a:t>11/25/2019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1"/>
            <a:ext cx="2945658" cy="496411"/>
          </a:xfrm>
          <a:prstGeom prst="rect">
            <a:avLst/>
          </a:prstGeom>
        </p:spPr>
        <p:txBody>
          <a:bodyPr vert="horz" lIns="91440" tIns="45720" rIns="91440" bIns="45720" rtlCol="0" anchor="b"/>
          <a:lstStyle>
            <a:lvl1pPr algn="r">
              <a:defRPr sz="1200"/>
            </a:lvl1pPr>
          </a:lstStyle>
          <a:p>
            <a:fld id="{3A9AAB1C-7D4F-4DD6-B8EA-D1278E43F0CF}" type="slidenum">
              <a:rPr lang="en-US" smtClean="0"/>
              <a:t>‹#›</a:t>
            </a:fld>
            <a:endParaRPr lang="en-US"/>
          </a:p>
        </p:txBody>
      </p:sp>
    </p:spTree>
    <p:extLst>
      <p:ext uri="{BB962C8B-B14F-4D97-AF65-F5344CB8AC3E}">
        <p14:creationId xmlns:p14="http://schemas.microsoft.com/office/powerpoint/2010/main" val="59458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penknowledge.worldbank.org/handle/10986/3235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orldbank.org/africa/povertyrepor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hlinkClick r:id="rId3"/>
              </a:rPr>
              <a:t>https://openknowledge.worldbank.org/handle/10986/32354</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1</a:t>
            </a:fld>
            <a:endParaRPr lang="en-US"/>
          </a:p>
        </p:txBody>
      </p:sp>
    </p:spTree>
    <p:extLst>
      <p:ext uri="{BB962C8B-B14F-4D97-AF65-F5344CB8AC3E}">
        <p14:creationId xmlns:p14="http://schemas.microsoft.com/office/powerpoint/2010/main" val="123866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rural and agricultural reality provides the entry point into policies for Africa’s poverty reduction, which does not by itself imply actions should be focused on stimulating rural and agricultural development. </a:t>
            </a:r>
          </a:p>
          <a:p>
            <a:endParaRPr lang="en-US"/>
          </a:p>
          <a:p>
            <a:r>
              <a:rPr lang="en-US"/>
              <a:t>Figure 4.1</a:t>
            </a:r>
          </a:p>
          <a:p>
            <a:r>
              <a:rPr lang="en-US" sz="1200" b="0" i="1" u="none" strike="noStrike" kern="1200" baseline="0">
                <a:solidFill>
                  <a:schemeClr val="tx1"/>
                </a:solidFill>
                <a:latin typeface="+mn-lt"/>
                <a:ea typeface="+mn-ea"/>
                <a:cs typeface="+mn-cs"/>
              </a:rPr>
              <a:t>Sources: </a:t>
            </a:r>
            <a:r>
              <a:rPr lang="en-US" sz="1200" b="0" i="0" u="none" strike="noStrike" kern="1200" baseline="0">
                <a:solidFill>
                  <a:schemeClr val="tx1"/>
                </a:solidFill>
                <a:latin typeface="+mn-lt"/>
                <a:ea typeface="+mn-ea"/>
                <a:cs typeface="+mn-cs"/>
              </a:rPr>
              <a:t>World Bank Africa Poverty database and International Income Distribution Database (I2D2).</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Figure represents data from 40 African countries.</a:t>
            </a:r>
          </a:p>
          <a:p>
            <a:r>
              <a:rPr lang="en-US" sz="1200" b="0" i="0" u="none" strike="noStrike" kern="1200" baseline="0">
                <a:solidFill>
                  <a:schemeClr val="tx1"/>
                </a:solidFill>
                <a:latin typeface="+mn-lt"/>
                <a:ea typeface="+mn-ea"/>
                <a:cs typeface="+mn-cs"/>
              </a:rPr>
              <a:t>Informal “household enterprises”—a business activity owned and operated by one or more household members with no hired labor—are the most common form of off-the-farm self-employment in Africa. </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12</a:t>
            </a:fld>
            <a:endParaRPr lang="en-US"/>
          </a:p>
        </p:txBody>
      </p:sp>
    </p:spTree>
    <p:extLst>
      <p:ext uri="{BB962C8B-B14F-4D97-AF65-F5344CB8AC3E}">
        <p14:creationId xmlns:p14="http://schemas.microsoft.com/office/powerpoint/2010/main" val="41764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t>
            </a:r>
            <a:r>
              <a:rPr lang="en-US" err="1"/>
              <a:t>agro</a:t>
            </a:r>
            <a:r>
              <a:rPr lang="en-US"/>
              <a:t>-ecologically better endowed regions tend to be poorer (housing more poor people and displaying higher poverty rates).</a:t>
            </a:r>
          </a:p>
          <a:p>
            <a:endParaRPr lang="en-US"/>
          </a:p>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Dang and Dabalen 2018.</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Poverty statistics refer to the latest household survey year for each country.</a:t>
            </a:r>
          </a:p>
          <a:p>
            <a:r>
              <a:rPr lang="en-US" sz="1200" b="0" i="0" u="none" strike="noStrike" kern="1200" baseline="0">
                <a:solidFill>
                  <a:schemeClr val="tx1"/>
                </a:solidFill>
                <a:latin typeface="+mn-lt"/>
                <a:ea typeface="+mn-ea"/>
                <a:cs typeface="+mn-cs"/>
              </a:rPr>
              <a:t>The “chronically poor” category includes households that were poor in both periods of the analysis; “downwardly mobile” refers to households that fell into poverty in the second period; “upwardly mobile” includes those who were poor in the first period but not poor in the second period; and “never poor” includes households that were nonpoor in both periods.</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13</a:t>
            </a:fld>
            <a:endParaRPr lang="en-US"/>
          </a:p>
        </p:txBody>
      </p:sp>
    </p:spTree>
    <p:extLst>
      <p:ext uri="{BB962C8B-B14F-4D97-AF65-F5344CB8AC3E}">
        <p14:creationId xmlns:p14="http://schemas.microsoft.com/office/powerpoint/2010/main" val="40387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a:solidFill>
                  <a:srgbClr val="0070C0"/>
                </a:solidFill>
                <a:ea typeface="MS PGothic" pitchFamily="34" charset="-128"/>
                <a:cs typeface="Arial"/>
              </a:rPr>
              <a:t>No positive (or negative) payoff for the rest of the economy.</a:t>
            </a:r>
          </a:p>
          <a:p>
            <a:pPr marL="285750" indent="-285750">
              <a:buFont typeface="Arial" panose="020B0604020202020204" pitchFamily="34" charset="0"/>
              <a:buChar char="•"/>
            </a:pPr>
            <a:r>
              <a:rPr lang="en-US" sz="1200">
                <a:solidFill>
                  <a:srgbClr val="0070C0"/>
                </a:solidFill>
                <a:ea typeface="MS PGothic" pitchFamily="34" charset="-128"/>
                <a:cs typeface="Arial"/>
              </a:rPr>
              <a:t>Negative effect on institutions and governance.</a:t>
            </a:r>
          </a:p>
          <a:p>
            <a:pPr marL="285750" indent="-285750">
              <a:buFont typeface="Arial" panose="020B0604020202020204" pitchFamily="34" charset="0"/>
              <a:buChar char="•"/>
            </a:pPr>
            <a:r>
              <a:rPr lang="en-US" sz="1200">
                <a:solidFill>
                  <a:srgbClr val="0070C0"/>
                </a:solidFill>
                <a:ea typeface="MS PGothic" pitchFamily="34" charset="-128"/>
                <a:cs typeface="Arial"/>
              </a:rPr>
              <a:t>Induces the emergence of “consumption cities,” where workers are engaged principally in nontraded sectors (personal services and commerce), with higher poverty than “production cities”.  </a:t>
            </a:r>
          </a:p>
          <a:p>
            <a:pPr marL="285750" indent="-285750">
              <a:buFont typeface="Arial" panose="020B0604020202020204" pitchFamily="34" charset="0"/>
              <a:buChar char="•"/>
            </a:pPr>
            <a:r>
              <a:rPr lang="en-US" sz="1200">
                <a:solidFill>
                  <a:srgbClr val="0070C0"/>
                </a:solidFill>
                <a:ea typeface="MS PGothic" pitchFamily="34" charset="-128"/>
                <a:cs typeface="Arial"/>
              </a:rPr>
              <a:t>Adversely influences public spending on sectors that benefit the poor (agricultural research and development, education, and health).</a:t>
            </a:r>
          </a:p>
          <a:p>
            <a:pPr marL="285750" indent="-285750">
              <a:buFont typeface="Arial" panose="020B0604020202020204" pitchFamily="34" charset="0"/>
              <a:buChar char="•"/>
            </a:pPr>
            <a:endParaRPr lang="en-US" sz="1200">
              <a:solidFill>
                <a:srgbClr val="0070C0"/>
              </a:solidFill>
              <a:ea typeface="MS PGothic" pitchFamily="34" charset="-128"/>
              <a:cs typeface="Arial"/>
            </a:endParaRPr>
          </a:p>
          <a:p>
            <a:pPr marL="0" indent="0">
              <a:buFont typeface="Arial" panose="020B0604020202020204" pitchFamily="34" charset="0"/>
              <a:buNone/>
            </a:pPr>
            <a:r>
              <a:rPr lang="en-US" sz="1200">
                <a:solidFill>
                  <a:srgbClr val="0070C0"/>
                </a:solidFill>
                <a:ea typeface="MS PGothic" pitchFamily="34" charset="-128"/>
                <a:cs typeface="Arial"/>
              </a:rPr>
              <a:t>Figure 2.3</a:t>
            </a:r>
          </a:p>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Calculations based on United Nations Conference on Trade and Development (UNCTAD) data.</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There is a close correlation between the export and government revenue shares of natural resources. Data on the latter, although arguably the better indicator of resource</a:t>
            </a:r>
          </a:p>
          <a:p>
            <a:r>
              <a:rPr lang="en-US" sz="1200" b="0" i="0" u="none" strike="noStrike" kern="1200" baseline="0">
                <a:solidFill>
                  <a:schemeClr val="tx1"/>
                </a:solidFill>
                <a:latin typeface="+mn-lt"/>
                <a:ea typeface="+mn-ea"/>
                <a:cs typeface="+mn-cs"/>
              </a:rPr>
              <a:t>dependence, are patchy.</a:t>
            </a:r>
            <a:endParaRPr lang="en-US" sz="1200">
              <a:solidFill>
                <a:srgbClr val="0070C0"/>
              </a:solidFill>
              <a:ea typeface="MS PGothic" pitchFamily="34" charset="-128"/>
              <a:cs typeface="Arial"/>
            </a:endParaRPr>
          </a:p>
        </p:txBody>
      </p:sp>
      <p:sp>
        <p:nvSpPr>
          <p:cNvPr id="4" name="Slide Number Placeholder 3"/>
          <p:cNvSpPr>
            <a:spLocks noGrp="1"/>
          </p:cNvSpPr>
          <p:nvPr>
            <p:ph type="sldNum" sz="quarter" idx="5"/>
          </p:nvPr>
        </p:nvSpPr>
        <p:spPr/>
        <p:txBody>
          <a:bodyPr/>
          <a:lstStyle/>
          <a:p>
            <a:fld id="{3A9AAB1C-7D4F-4DD6-B8EA-D1278E43F0CF}" type="slidenum">
              <a:rPr lang="en-US" smtClean="0"/>
              <a:t>14</a:t>
            </a:fld>
            <a:endParaRPr lang="en-US"/>
          </a:p>
        </p:txBody>
      </p:sp>
    </p:spTree>
    <p:extLst>
      <p:ext uri="{BB962C8B-B14F-4D97-AF65-F5344CB8AC3E}">
        <p14:creationId xmlns:p14="http://schemas.microsoft.com/office/powerpoint/2010/main" val="776706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Africa Pulse 2019: </a:t>
            </a:r>
          </a:p>
          <a:p>
            <a:r>
              <a:rPr lang="en-US"/>
              <a:t>“</a:t>
            </a:r>
            <a:r>
              <a:rPr lang="en-US" sz="1200" b="0" i="0" u="none" strike="noStrike" kern="1200" baseline="0">
                <a:solidFill>
                  <a:schemeClr val="tx1"/>
                </a:solidFill>
                <a:latin typeface="+mn-lt"/>
                <a:ea typeface="+mn-ea"/>
                <a:cs typeface="+mn-cs"/>
              </a:rPr>
              <a:t>Per capita GDP growth for the region as a whole has remained relatively flat, with no gain expected in 2019 (figure 1.29). Per capita GDP growth is projected at 0.5 percent in 2020 and 0.6 percent in 2021, well below the growth needed to improve the living standards of the region’s population”</a:t>
            </a:r>
          </a:p>
          <a:p>
            <a:r>
              <a:rPr lang="en-US"/>
              <a:t>“</a:t>
            </a:r>
            <a:r>
              <a:rPr lang="en-US" sz="1200" b="0" i="0" u="none" strike="noStrike" kern="1200" baseline="0">
                <a:solidFill>
                  <a:schemeClr val="tx1"/>
                </a:solidFill>
                <a:latin typeface="+mn-lt"/>
                <a:ea typeface="+mn-ea"/>
                <a:cs typeface="+mn-cs"/>
              </a:rPr>
              <a:t>gross government debt in Africa has increased from about 36 percent of GDP in 2013 to 55 percent of GDP in 2018. About 46 percent of countries in the region were considered at high risk or in debt distress at the end of 2018, compared with 22 percent in 2013.”</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15</a:t>
            </a:fld>
            <a:endParaRPr lang="en-US"/>
          </a:p>
        </p:txBody>
      </p:sp>
    </p:spTree>
    <p:extLst>
      <p:ext uri="{BB962C8B-B14F-4D97-AF65-F5344CB8AC3E}">
        <p14:creationId xmlns:p14="http://schemas.microsoft.com/office/powerpoint/2010/main" val="409164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16</a:t>
            </a:fld>
            <a:endParaRPr lang="en-US"/>
          </a:p>
        </p:txBody>
      </p:sp>
    </p:spTree>
    <p:extLst>
      <p:ext uri="{BB962C8B-B14F-4D97-AF65-F5344CB8AC3E}">
        <p14:creationId xmlns:p14="http://schemas.microsoft.com/office/powerpoint/2010/main" val="303093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a:solidFill>
                  <a:srgbClr val="0070C0"/>
                </a:solidFill>
                <a:ea typeface="MS PGothic" pitchFamily="34" charset="-128"/>
                <a:cs typeface="Arial"/>
                <a:sym typeface="Wingdings" panose="05000000000000000000" pitchFamily="2" charset="2"/>
              </a:rPr>
              <a:t>Unclear that a pro-growth strategy has worked in Africa and the distinction between pro-growth and distribution oriented policies not always clear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a:solidFill>
                  <a:srgbClr val="0070C0"/>
                </a:solidFill>
                <a:ea typeface="MS PGothic" pitchFamily="34" charset="-128"/>
                <a:cs typeface="Arial"/>
                <a:sym typeface="Wingdings" panose="05000000000000000000" pitchFamily="2" charset="2"/>
              </a:rPr>
              <a:t>Poor initial conditions - assets, redistributive pressures, mental bandwidth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a:solidFill>
                  <a:srgbClr val="0070C0"/>
                </a:solidFill>
                <a:ea typeface="MS PGothic" pitchFamily="34" charset="-128"/>
                <a:cs typeface="Arial"/>
              </a:rPr>
              <a:t>(incomes of the poor growing 2% point faster than historical average, holding overall GDP growth constant, can lift 50 million more people out of poverty)</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2000">
              <a:solidFill>
                <a:srgbClr val="0070C0"/>
              </a:solidFill>
              <a:ea typeface="MS PGothic" pitchFamily="34" charset="-128"/>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a:solidFill>
                  <a:srgbClr val="0070C0"/>
                </a:solidFill>
                <a:ea typeface="MS PGothic" pitchFamily="34" charset="-128"/>
                <a:cs typeface="Arial"/>
              </a:rPr>
              <a:t>Growth where the poor work and live, while managing the risks.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2000">
              <a:solidFill>
                <a:srgbClr val="0070C0"/>
              </a:solidFill>
              <a:ea typeface="MS PGothic" pitchFamily="34" charset="-128"/>
              <a:cs typeface="Arial"/>
              <a:sym typeface="Wingdings" panose="05000000000000000000" pitchFamily="2" charset="2"/>
            </a:endParaRPr>
          </a:p>
          <a:p>
            <a:pPr>
              <a:buFont typeface="Wingdings" panose="05000000000000000000" pitchFamily="2" charset="2"/>
              <a:buChar char="q"/>
            </a:pPr>
            <a:endParaRPr lang="en-US" sz="2000">
              <a:solidFill>
                <a:schemeClr val="bg2">
                  <a:lumMod val="75000"/>
                </a:schemeClr>
              </a:solidFill>
            </a:endParaRPr>
          </a:p>
          <a:p>
            <a:endParaRPr lang="en-US"/>
          </a:p>
        </p:txBody>
      </p:sp>
    </p:spTree>
    <p:extLst>
      <p:ext uri="{BB962C8B-B14F-4D97-AF65-F5344CB8AC3E}">
        <p14:creationId xmlns:p14="http://schemas.microsoft.com/office/powerpoint/2010/main" val="306552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a:t>Examples of single focus interventions – skill training for youth employment w/o consideration of demand for their goods and services; agricultural machinery subsidization</a:t>
            </a:r>
          </a:p>
        </p:txBody>
      </p:sp>
    </p:spTree>
    <p:extLst>
      <p:ext uri="{BB962C8B-B14F-4D97-AF65-F5344CB8AC3E}">
        <p14:creationId xmlns:p14="http://schemas.microsoft.com/office/powerpoint/2010/main" val="198825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a:t>New business models (</a:t>
            </a:r>
            <a:r>
              <a:rPr lang="en-US" sz="1200">
                <a:solidFill>
                  <a:srgbClr val="0070C0"/>
                </a:solidFill>
              </a:rPr>
              <a:t>bite sized consumption; pay as you go)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70C0"/>
                </a:solidFill>
              </a:rPr>
              <a:t>Transport gaps in communication, energy,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70C0"/>
                </a:solidFill>
              </a:rPr>
              <a:t>Figure BF3.1.1</a:t>
            </a:r>
          </a:p>
          <a:p>
            <a:r>
              <a:rPr lang="fr-FR" sz="1200" b="0" i="1" u="none" strike="noStrike" kern="1200" baseline="0">
                <a:solidFill>
                  <a:schemeClr val="tx1"/>
                </a:solidFill>
                <a:latin typeface="+mn-lt"/>
                <a:ea typeface="+mn-ea"/>
                <a:cs typeface="+mn-cs"/>
              </a:rPr>
              <a:t>Source: </a:t>
            </a:r>
            <a:r>
              <a:rPr lang="fr-FR" sz="1200" b="0" i="0" u="none" strike="noStrike" kern="1200" baseline="0" err="1">
                <a:solidFill>
                  <a:schemeClr val="tx1"/>
                </a:solidFill>
                <a:latin typeface="+mn-lt"/>
                <a:ea typeface="+mn-ea"/>
                <a:cs typeface="+mn-cs"/>
              </a:rPr>
              <a:t>Demirgüç-Kunt</a:t>
            </a:r>
            <a:r>
              <a:rPr lang="fr-FR" sz="1200" b="0" i="0" u="none" strike="noStrike" kern="1200" baseline="0">
                <a:solidFill>
                  <a:schemeClr val="tx1"/>
                </a:solidFill>
                <a:latin typeface="+mn-lt"/>
                <a:ea typeface="+mn-ea"/>
                <a:cs typeface="+mn-cs"/>
              </a:rPr>
              <a:t> et al. 2018.</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“No GSMA MMU services” indicates the absence of mobile money account services included in the Global System for Mobile Association (GSMA) Mobile Money</a:t>
            </a:r>
          </a:p>
          <a:p>
            <a:r>
              <a:rPr lang="en-US" sz="1200" b="0" i="0" u="none" strike="noStrike" kern="1200" baseline="0">
                <a:solidFill>
                  <a:schemeClr val="tx1"/>
                </a:solidFill>
                <a:latin typeface="+mn-lt"/>
                <a:ea typeface="+mn-ea"/>
                <a:cs typeface="+mn-cs"/>
              </a:rPr>
              <a:t>for the Unbanked (MMU) database.</a:t>
            </a:r>
            <a:endParaRPr lang="en-US" sz="1200">
              <a:solidFill>
                <a:srgbClr val="0070C0"/>
              </a:solidFill>
            </a:endParaRPr>
          </a:p>
          <a:p>
            <a:endParaRPr lang="en-US"/>
          </a:p>
        </p:txBody>
      </p:sp>
    </p:spTree>
    <p:extLst>
      <p:ext uri="{BB962C8B-B14F-4D97-AF65-F5344CB8AC3E}">
        <p14:creationId xmlns:p14="http://schemas.microsoft.com/office/powerpoint/2010/main" val="75277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DHS Program </a:t>
            </a:r>
            <a:r>
              <a:rPr lang="en-US" sz="1200" b="0" i="0" u="none" strike="noStrike" kern="1200" baseline="0" err="1">
                <a:solidFill>
                  <a:schemeClr val="tx1"/>
                </a:solidFill>
                <a:latin typeface="+mn-lt"/>
                <a:ea typeface="+mn-ea"/>
                <a:cs typeface="+mn-cs"/>
              </a:rPr>
              <a:t>STATcompiler</a:t>
            </a:r>
            <a:r>
              <a:rPr lang="en-US" sz="1200" b="0" i="0" u="none" strike="noStrike" kern="1200" baseline="0">
                <a:solidFill>
                  <a:schemeClr val="tx1"/>
                </a:solidFill>
                <a:latin typeface="+mn-lt"/>
                <a:ea typeface="+mn-ea"/>
                <a:cs typeface="+mn-cs"/>
              </a:rPr>
              <a:t>, U.S. Agency for International Development: https://www.statcompiler.com/en/.</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Possible policy entry points interventions (p150-151)</a:t>
            </a:r>
          </a:p>
          <a:p>
            <a:pPr marL="171450" indent="-171450">
              <a:buFontTx/>
              <a:buChar char="-"/>
            </a:pPr>
            <a:r>
              <a:rPr lang="en-US" sz="1200" b="0" i="0" u="none" strike="noStrike" kern="1200" baseline="0">
                <a:solidFill>
                  <a:schemeClr val="tx1"/>
                </a:solidFill>
                <a:latin typeface="+mn-lt"/>
                <a:ea typeface="+mn-ea"/>
                <a:cs typeface="+mn-cs"/>
              </a:rPr>
              <a:t>Education – lowering cost of education (Kenya – </a:t>
            </a:r>
            <a:r>
              <a:rPr lang="en-US" sz="1200" b="0" i="0" u="none" strike="noStrike" kern="1200" baseline="0" err="1">
                <a:solidFill>
                  <a:schemeClr val="tx1"/>
                </a:solidFill>
                <a:latin typeface="+mn-lt"/>
                <a:ea typeface="+mn-ea"/>
                <a:cs typeface="+mn-cs"/>
              </a:rPr>
              <a:t>Duflo</a:t>
            </a:r>
            <a:r>
              <a:rPr lang="en-US" sz="1200" b="0" i="0" u="none" strike="noStrike" kern="1200" baseline="0">
                <a:solidFill>
                  <a:schemeClr val="tx1"/>
                </a:solidFill>
                <a:latin typeface="+mn-lt"/>
                <a:ea typeface="+mn-ea"/>
                <a:cs typeface="+mn-cs"/>
              </a:rPr>
              <a:t>, </a:t>
            </a:r>
            <a:r>
              <a:rPr lang="en-US" sz="1200" b="0" i="0" u="none" strike="noStrike" kern="1200" baseline="0" err="1">
                <a:solidFill>
                  <a:schemeClr val="tx1"/>
                </a:solidFill>
                <a:latin typeface="+mn-lt"/>
                <a:ea typeface="+mn-ea"/>
                <a:cs typeface="+mn-cs"/>
              </a:rPr>
              <a:t>Dupas</a:t>
            </a:r>
            <a:r>
              <a:rPr lang="en-US" sz="1200" b="0" i="0" u="none" strike="noStrike" kern="1200" baseline="0">
                <a:solidFill>
                  <a:schemeClr val="tx1"/>
                </a:solidFill>
                <a:latin typeface="+mn-lt"/>
                <a:ea typeface="+mn-ea"/>
                <a:cs typeface="+mn-cs"/>
              </a:rPr>
              <a:t> and Kremer, 2015; Friedman et al. 2016)</a:t>
            </a:r>
          </a:p>
          <a:p>
            <a:pPr marL="171450" indent="-171450">
              <a:buFontTx/>
              <a:buChar char="-"/>
            </a:pPr>
            <a:r>
              <a:rPr lang="en-US" sz="1200" b="0" i="0" u="none" strike="noStrike" kern="1200" baseline="0">
                <a:solidFill>
                  <a:schemeClr val="tx1"/>
                </a:solidFill>
                <a:latin typeface="+mn-lt"/>
                <a:ea typeface="+mn-ea"/>
                <a:cs typeface="+mn-cs"/>
              </a:rPr>
              <a:t>Health – lowering maternal deaths through access to pre-natal care, skilled care during child birth, postpartum care (supply and demand side issues)</a:t>
            </a:r>
          </a:p>
          <a:p>
            <a:pPr marL="171450" indent="-171450">
              <a:buFontTx/>
              <a:buChar char="-"/>
            </a:pPr>
            <a:r>
              <a:rPr lang="en-US" sz="1200" b="0" i="0" u="none" strike="noStrike" kern="1200" baseline="0">
                <a:solidFill>
                  <a:schemeClr val="tx1"/>
                </a:solidFill>
                <a:latin typeface="+mn-lt"/>
                <a:ea typeface="+mn-ea"/>
                <a:cs typeface="+mn-cs"/>
              </a:rPr>
              <a:t>Time use – child care services; labor saving technologies; public infrastructure (water/sanitation/electricity/rural roads)</a:t>
            </a:r>
          </a:p>
          <a:p>
            <a:pPr marL="171450" indent="-171450">
              <a:buFontTx/>
              <a:buChar char="-"/>
            </a:pPr>
            <a:r>
              <a:rPr lang="en-US" sz="1200" b="0" i="0" u="none" strike="noStrike" kern="1200" baseline="0">
                <a:solidFill>
                  <a:schemeClr val="tx1"/>
                </a:solidFill>
                <a:latin typeface="+mn-lt"/>
                <a:ea typeface="+mn-ea"/>
                <a:cs typeface="+mn-cs"/>
              </a:rPr>
              <a:t>Financial inclusion – savings with element of illiquidity; legislative reform to strengthen women’s inheritance rights; land formalization programs</a:t>
            </a:r>
          </a:p>
          <a:p>
            <a:pPr marL="171450" indent="-171450">
              <a:buFontTx/>
              <a:buChar char="-"/>
            </a:pPr>
            <a:r>
              <a:rPr lang="en-US" sz="1200" b="0" i="0" u="none" strike="noStrike" kern="1200" baseline="0">
                <a:solidFill>
                  <a:schemeClr val="tx1"/>
                </a:solidFill>
                <a:latin typeface="+mn-lt"/>
                <a:ea typeface="+mn-ea"/>
                <a:cs typeface="+mn-cs"/>
              </a:rPr>
              <a:t>Gender based violence -</a:t>
            </a:r>
            <a:endParaRPr lang="en-US"/>
          </a:p>
        </p:txBody>
      </p:sp>
    </p:spTree>
    <p:extLst>
      <p:ext uri="{BB962C8B-B14F-4D97-AF65-F5344CB8AC3E}">
        <p14:creationId xmlns:p14="http://schemas.microsoft.com/office/powerpoint/2010/main" val="336773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World Development Indicators database.</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The total fertility rate is the average number of children born to a woman in her lifetime.</a:t>
            </a:r>
          </a:p>
          <a:p>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24</a:t>
            </a:fld>
            <a:endParaRPr lang="en-US"/>
          </a:p>
        </p:txBody>
      </p:sp>
    </p:spTree>
    <p:extLst>
      <p:ext uri="{BB962C8B-B14F-4D97-AF65-F5344CB8AC3E}">
        <p14:creationId xmlns:p14="http://schemas.microsoft.com/office/powerpoint/2010/main" val="306686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2</a:t>
            </a:fld>
            <a:endParaRPr lang="en-US"/>
          </a:p>
        </p:txBody>
      </p:sp>
    </p:spTree>
    <p:extLst>
      <p:ext uri="{BB962C8B-B14F-4D97-AF65-F5344CB8AC3E}">
        <p14:creationId xmlns:p14="http://schemas.microsoft.com/office/powerpoint/2010/main" val="1025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0050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African societies are “exceptionally” pro-natalist relative to other low- and middle-income countries (Bongaarts 2017; Bongaarts and </a:t>
            </a:r>
            <a:r>
              <a:rPr lang="en-US" sz="1200" b="0" i="0" u="none" strike="noStrike" kern="1200" baseline="0" err="1">
                <a:solidFill>
                  <a:schemeClr val="tx1"/>
                </a:solidFill>
                <a:latin typeface="+mn-lt"/>
                <a:ea typeface="+mn-ea"/>
                <a:cs typeface="+mn-cs"/>
              </a:rPr>
              <a:t>Casterline</a:t>
            </a:r>
            <a:r>
              <a:rPr lang="en-US" sz="1200" b="0" i="0" u="none" strike="noStrike" kern="1200" baseline="0">
                <a:solidFill>
                  <a:schemeClr val="tx1"/>
                </a:solidFill>
                <a:latin typeface="+mn-lt"/>
                <a:ea typeface="+mn-ea"/>
                <a:cs typeface="+mn-cs"/>
              </a:rPr>
              <a:t> 2013). This may partly reflect the lower empowerment of women in the region compared with peer countries in other contexts.</a:t>
            </a:r>
          </a:p>
          <a:p>
            <a:endParaRPr lang="en-US" sz="1200" b="0" i="0" u="none" strike="noStrike" kern="1200" baseline="0">
              <a:solidFill>
                <a:schemeClr val="tx1"/>
              </a:solidFill>
              <a:latin typeface="+mn-lt"/>
              <a:ea typeface="+mn-ea"/>
              <a:cs typeface="+mn-cs"/>
            </a:endParaRPr>
          </a:p>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World Bank calculations, adapted from Bongaarts (2017), using latest data from the World Development Indicators 2019 database.</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LDCs = least developed countries (as defined by the United Nations Committee for Development Policy); TFR = total fertility rate (total number of children born to a woman in</a:t>
            </a:r>
          </a:p>
          <a:p>
            <a:r>
              <a:rPr lang="en-US" sz="1200" b="0" i="0" u="none" strike="noStrike" kern="1200" baseline="0">
                <a:solidFill>
                  <a:schemeClr val="tx1"/>
                </a:solidFill>
                <a:latin typeface="+mn-lt"/>
                <a:ea typeface="+mn-ea"/>
                <a:cs typeface="+mn-cs"/>
              </a:rPr>
              <a:t>her lifetime). Data used are for the years 1990 and 2018. Last available year chosen when data were missing.</a:t>
            </a:r>
          </a:p>
        </p:txBody>
      </p:sp>
    </p:spTree>
    <p:extLst>
      <p:ext uri="{BB962C8B-B14F-4D97-AF65-F5344CB8AC3E}">
        <p14:creationId xmlns:p14="http://schemas.microsoft.com/office/powerpoint/2010/main" val="1117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70C0"/>
                </a:solidFill>
              </a:rPr>
              <a:t>effective in other settings: da Silva and </a:t>
            </a:r>
            <a:r>
              <a:rPr lang="en-US" sz="1200" kern="0" dirty="0" err="1">
                <a:solidFill>
                  <a:srgbClr val="0070C0"/>
                </a:solidFill>
              </a:rPr>
              <a:t>Tenreyro</a:t>
            </a:r>
            <a:r>
              <a:rPr lang="en-US" sz="1200" kern="0" dirty="0">
                <a:solidFill>
                  <a:srgbClr val="0070C0"/>
                </a:solidFill>
              </a:rPr>
              <a:t>, 2017</a:t>
            </a:r>
            <a:endParaRPr lang="en-US" dirty="0"/>
          </a:p>
        </p:txBody>
      </p:sp>
    </p:spTree>
    <p:extLst>
      <p:ext uri="{BB962C8B-B14F-4D97-AF65-F5344CB8AC3E}">
        <p14:creationId xmlns:p14="http://schemas.microsoft.com/office/powerpoint/2010/main" val="983885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667245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ym typeface="Wingdings" panose="05000000000000000000" pitchFamily="2" charset="2"/>
              </a:rPr>
              <a:t>Structural transformation is as much about within sectoral productivity growth as it is about cross-sectoral labor reallocation i</a:t>
            </a:r>
            <a:r>
              <a:rPr lang="en-US" sz="1200"/>
              <a:t>ncrease agricultural productivity to get out of agriculture</a:t>
            </a:r>
          </a:p>
          <a:p>
            <a:endParaRPr lang="en-US" sz="1200"/>
          </a:p>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Ivanic and Martin 2018.</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Figure shows single-country simulations of the poverty change from a sectoral productivity increase equal to 1 percent of GDP.</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31</a:t>
            </a:fld>
            <a:endParaRPr lang="en-US"/>
          </a:p>
        </p:txBody>
      </p:sp>
    </p:spTree>
    <p:extLst>
      <p:ext uri="{BB962C8B-B14F-4D97-AF65-F5344CB8AC3E}">
        <p14:creationId xmlns:p14="http://schemas.microsoft.com/office/powerpoint/2010/main" val="2531967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0070C0"/>
                </a:solidFill>
                <a:cs typeface="Arial"/>
              </a:rPr>
              <a:t>Africa’s food import bill tripled over the past two decades (US$ 30 Billion)</a:t>
            </a:r>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Africa’s relative rate of assistance (RRA) to agriculture—a comprehensive measure of domestic policy bias against agriculture over </a:t>
            </a:r>
            <a:r>
              <a:rPr lang="en-US" sz="1200" b="0" i="0" u="none" strike="noStrike" kern="1200" baseline="0" err="1">
                <a:solidFill>
                  <a:schemeClr val="tx1"/>
                </a:solidFill>
                <a:latin typeface="+mn-lt"/>
                <a:ea typeface="+mn-ea"/>
                <a:cs typeface="+mn-cs"/>
              </a:rPr>
              <a:t>nonagriculture</a:t>
            </a:r>
            <a:r>
              <a:rPr lang="en-US" sz="1200" b="0" i="0" u="none" strike="noStrike" kern="1200" baseline="0">
                <a:solidFill>
                  <a:schemeClr val="tx1"/>
                </a:solidFill>
                <a:latin typeface="+mn-lt"/>
                <a:ea typeface="+mn-ea"/>
                <a:cs typeface="+mn-cs"/>
              </a:rPr>
              <a:t>—steadily increased from between −40 percent and −50 percent (indicating strong bias against agriculture) in the early 1980s, to between −5 percent and −10 percent in the late 2000s (Janssen and Swinnen 2016).7 This dramatic improvement is largely on account of the substantial decline in export taxes on industrial crops (cocoa, coffee, cotton, tea, and rubber) and fruits and vegetables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More recently, the nominal rate of protection (NRP) for staples—a measure indicating domestic output price support—has also been edging up across countries in response to the food price crisis and to stimulate import substitution </a:t>
            </a:r>
          </a:p>
          <a:p>
            <a:endParaRPr lang="en-US" sz="1200" b="1"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2003 Maputo Declaration on Agriculture and Food Security, was reaffirmed in the 2013 Malabo Declaration on Accelerated Agricultural Growth.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Staples – important for the poor (food security), broader multiplier effects, urban food remains relative expensive and opens new markets, import substitution</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32</a:t>
            </a:fld>
            <a:endParaRPr lang="en-US"/>
          </a:p>
        </p:txBody>
      </p:sp>
    </p:spTree>
    <p:extLst>
      <p:ext uri="{BB962C8B-B14F-4D97-AF65-F5344CB8AC3E}">
        <p14:creationId xmlns:p14="http://schemas.microsoft.com/office/powerpoint/2010/main" val="3995315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Table 3.1</a:t>
            </a:r>
          </a:p>
          <a:p>
            <a:r>
              <a:rPr lang="en-US" sz="1000" b="0" i="1" u="none" strike="noStrike" kern="1200" baseline="0" dirty="0">
                <a:solidFill>
                  <a:schemeClr val="tx1"/>
                </a:solidFill>
                <a:latin typeface="+mn-lt"/>
                <a:ea typeface="+mn-ea"/>
                <a:cs typeface="+mn-cs"/>
              </a:rPr>
              <a:t>Source: </a:t>
            </a:r>
            <a:r>
              <a:rPr lang="en-US" sz="1000" b="0" i="0" u="none" strike="noStrike" kern="1200" baseline="0" dirty="0">
                <a:solidFill>
                  <a:schemeClr val="tx1"/>
                </a:solidFill>
                <a:latin typeface="+mn-lt"/>
                <a:ea typeface="+mn-ea"/>
                <a:cs typeface="+mn-cs"/>
              </a:rPr>
              <a:t>Tschirley et al. 2017.</a:t>
            </a:r>
          </a:p>
          <a:p>
            <a:r>
              <a:rPr lang="en-US" sz="1000" b="0" i="1" u="none" strike="noStrike" kern="1200" baseline="0" dirty="0">
                <a:solidFill>
                  <a:schemeClr val="tx1"/>
                </a:solidFill>
                <a:latin typeface="+mn-lt"/>
                <a:ea typeface="+mn-ea"/>
                <a:cs typeface="+mn-cs"/>
              </a:rPr>
              <a:t>Note: </a:t>
            </a:r>
            <a:r>
              <a:rPr lang="en-US" sz="1000" b="0" i="0" u="none" strike="noStrike" kern="1200" baseline="0" dirty="0">
                <a:solidFill>
                  <a:schemeClr val="tx1"/>
                </a:solidFill>
                <a:latin typeface="+mn-lt"/>
                <a:ea typeface="+mn-ea"/>
                <a:cs typeface="+mn-cs"/>
              </a:rPr>
              <a:t>ha = hectares; — = not available.</a:t>
            </a:r>
          </a:p>
          <a:p>
            <a:r>
              <a:rPr lang="en-US" sz="1000" b="0" i="0" u="none" strike="noStrike" kern="1200" baseline="0" dirty="0">
                <a:solidFill>
                  <a:schemeClr val="tx1"/>
                </a:solidFill>
                <a:latin typeface="+mn-lt"/>
                <a:ea typeface="+mn-ea"/>
                <a:cs typeface="+mn-cs"/>
              </a:rPr>
              <a:t>Table shows projected changes in labor needs, by crop, following rising demand from increased income and dietary change one year ahead.</a:t>
            </a:r>
          </a:p>
          <a:p>
            <a:r>
              <a:rPr lang="en-US" sz="1000" b="0" i="0" u="none" strike="noStrike" kern="1200" baseline="0" dirty="0">
                <a:solidFill>
                  <a:schemeClr val="tx1"/>
                </a:solidFill>
                <a:latin typeface="+mn-lt"/>
                <a:ea typeface="+mn-ea"/>
                <a:cs typeface="+mn-cs"/>
              </a:rPr>
              <a:t>Imports are netted out (assuming constant import shares); prices, investments or technology, and the structure of landholdings</a:t>
            </a:r>
          </a:p>
          <a:p>
            <a:r>
              <a:rPr lang="en-US" sz="1000" b="0" i="0" u="none" strike="noStrike" kern="1200" baseline="0" dirty="0">
                <a:solidFill>
                  <a:schemeClr val="tx1"/>
                </a:solidFill>
                <a:latin typeface="+mn-lt"/>
                <a:ea typeface="+mn-ea"/>
                <a:cs typeface="+mn-cs"/>
              </a:rPr>
              <a:t>and labor productivity are held constant. The projections represent the distribution of short-run employment and income opportunities at the farm level from rising food demand engendered by one year’s income growth.</a:t>
            </a:r>
            <a:endParaRPr lang="en-US" sz="1000" dirty="0"/>
          </a:p>
        </p:txBody>
      </p:sp>
      <p:sp>
        <p:nvSpPr>
          <p:cNvPr id="4" name="Slide Number Placeholder 3"/>
          <p:cNvSpPr>
            <a:spLocks noGrp="1"/>
          </p:cNvSpPr>
          <p:nvPr>
            <p:ph type="sldNum" sz="quarter" idx="5"/>
          </p:nvPr>
        </p:nvSpPr>
        <p:spPr/>
        <p:txBody>
          <a:bodyPr/>
          <a:lstStyle/>
          <a:p>
            <a:fld id="{3A9AAB1C-7D4F-4DD6-B8EA-D1278E43F0CF}" type="slidenum">
              <a:rPr lang="en-US" smtClean="0"/>
              <a:t>33</a:t>
            </a:fld>
            <a:endParaRPr lang="en-US"/>
          </a:p>
        </p:txBody>
      </p:sp>
    </p:spTree>
    <p:extLst>
      <p:ext uri="{BB962C8B-B14F-4D97-AF65-F5344CB8AC3E}">
        <p14:creationId xmlns:p14="http://schemas.microsoft.com/office/powerpoint/2010/main" val="682517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noProof="0"/>
              <a:t>Value Chain Development (VCD) is solution for integrated approach</a:t>
            </a:r>
          </a:p>
          <a:p>
            <a:pPr lvl="1"/>
            <a:r>
              <a:rPr lang="en-US" noProof="0"/>
              <a:t>Institutional coordination between the different stakeholders within marketing channel</a:t>
            </a:r>
          </a:p>
          <a:p>
            <a:r>
              <a:rPr lang="en-US" noProof="0"/>
              <a:t>Inclusive VCD include poor producers within commercial VCD</a:t>
            </a:r>
          </a:p>
          <a:p>
            <a:pPr lvl="1"/>
            <a:r>
              <a:rPr lang="en-US" noProof="0"/>
              <a:t>Empirical evidence on contract farming</a:t>
            </a:r>
          </a:p>
          <a:p>
            <a:pPr lvl="1"/>
            <a:r>
              <a:rPr lang="en-US" noProof="0"/>
              <a:t>Critical factors determining inclusiveness</a:t>
            </a:r>
          </a:p>
          <a:p>
            <a:pPr lvl="2"/>
            <a:r>
              <a:rPr lang="en-US" noProof="0"/>
              <a:t>Risks and shocks in (new) output markets (e.g. changing consumer preferences)</a:t>
            </a:r>
          </a:p>
          <a:p>
            <a:pPr lvl="2"/>
            <a:r>
              <a:rPr lang="en-US" noProof="0"/>
              <a:t>Market concentration and bargaining power of farmers</a:t>
            </a:r>
          </a:p>
          <a:p>
            <a:r>
              <a:rPr lang="en-US"/>
              <a:t>#2: VCD</a:t>
            </a:r>
          </a:p>
          <a:p>
            <a:pPr marL="688975" lvl="5" indent="-227013">
              <a:buFont typeface="Wingdings" panose="05000000000000000000" pitchFamily="2" charset="2"/>
              <a:buChar char="Ø"/>
            </a:pPr>
            <a:r>
              <a:rPr lang="en-US" sz="2200">
                <a:solidFill>
                  <a:schemeClr val="tx2"/>
                </a:solidFill>
              </a:rPr>
              <a:t>Opportunities – spillovers in output (higher prices)/input (mechanization) markets, technology transfer</a:t>
            </a:r>
          </a:p>
          <a:p>
            <a:pPr marL="688975" lvl="5" indent="-227013">
              <a:buFont typeface="Wingdings" panose="05000000000000000000" pitchFamily="2" charset="2"/>
              <a:buChar char="Ø"/>
            </a:pPr>
            <a:r>
              <a:rPr lang="en-US" sz="2200">
                <a:solidFill>
                  <a:schemeClr val="tx2"/>
                </a:solidFill>
              </a:rPr>
              <a:t>Challenge – employment generation, ag wage labor conditions (child labor), technology transfer effective, </a:t>
            </a:r>
            <a:r>
              <a:rPr lang="en-US" sz="1950">
                <a:solidFill>
                  <a:schemeClr val="tx2"/>
                </a:solidFill>
                <a:latin typeface="+mn-lt"/>
              </a:rPr>
              <a:t>typically not the poorest that participate</a:t>
            </a:r>
          </a:p>
          <a:p>
            <a:endParaRPr lang="en-US"/>
          </a:p>
        </p:txBody>
      </p:sp>
    </p:spTree>
    <p:extLst>
      <p:ext uri="{BB962C8B-B14F-4D97-AF65-F5344CB8AC3E}">
        <p14:creationId xmlns:p14="http://schemas.microsoft.com/office/powerpoint/2010/main" val="319889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575B8D-C4E7-47AC-A8AC-A9EF65087D7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993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Sources: </a:t>
            </a:r>
            <a:r>
              <a:rPr lang="en-US" sz="1200" b="0" i="0" u="none" strike="noStrike" kern="1200" baseline="0" dirty="0">
                <a:solidFill>
                  <a:schemeClr val="tx1"/>
                </a:solidFill>
                <a:latin typeface="+mn-lt"/>
                <a:ea typeface="+mn-ea"/>
                <a:cs typeface="+mn-cs"/>
              </a:rPr>
              <a:t>World Bank Africa Poverty database and International Income Distribution Database (I2D2).</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Figure represents data from 40 African countries.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“Opportunity”  “constrained gazelles,” “transformational” enterprises, or “improvement-driven” businesses. On the other hand, small-scale informal enterprises may be driven by </a:t>
            </a:r>
            <a:r>
              <a:rPr lang="en-US" sz="1200" b="1" i="0" u="sng" strike="noStrike" kern="1200" baseline="0" dirty="0">
                <a:solidFill>
                  <a:schemeClr val="tx1"/>
                </a:solidFill>
                <a:latin typeface="+mn-lt"/>
                <a:ea typeface="+mn-ea"/>
                <a:cs typeface="+mn-cs"/>
              </a:rPr>
              <a:t>necessity</a:t>
            </a:r>
            <a:r>
              <a:rPr lang="en-US" sz="1200" b="0" i="0" u="none" strike="noStrike" kern="1200" baseline="0" dirty="0">
                <a:solidFill>
                  <a:schemeClr val="tx1"/>
                </a:solidFill>
                <a:latin typeface="+mn-lt"/>
                <a:ea typeface="+mn-ea"/>
                <a:cs typeface="+mn-cs"/>
              </a:rPr>
              <a:t> as the lack of wage jobs and formal unemployment insurance push people to jump-start self-employment as a survival strategy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Informal “household enterprises”—a business activity owned and operated by one or more household members with no hired labor—are the most common </a:t>
            </a:r>
            <a:endParaRPr lang="en-US" dirty="0"/>
          </a:p>
        </p:txBody>
      </p:sp>
      <p:sp>
        <p:nvSpPr>
          <p:cNvPr id="4" name="Slide Number Placeholder 3"/>
          <p:cNvSpPr>
            <a:spLocks noGrp="1"/>
          </p:cNvSpPr>
          <p:nvPr>
            <p:ph type="sldNum" sz="quarter" idx="5"/>
          </p:nvPr>
        </p:nvSpPr>
        <p:spPr/>
        <p:txBody>
          <a:bodyPr/>
          <a:lstStyle/>
          <a:p>
            <a:fld id="{3A9AAB1C-7D4F-4DD6-B8EA-D1278E43F0CF}" type="slidenum">
              <a:rPr lang="en-US" smtClean="0"/>
              <a:t>37</a:t>
            </a:fld>
            <a:endParaRPr lang="en-US"/>
          </a:p>
        </p:txBody>
      </p:sp>
    </p:spTree>
    <p:extLst>
      <p:ext uri="{BB962C8B-B14F-4D97-AF65-F5344CB8AC3E}">
        <p14:creationId xmlns:p14="http://schemas.microsoft.com/office/powerpoint/2010/main" val="291543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Sequel to </a:t>
            </a:r>
            <a:r>
              <a:rPr lang="en-US" i="1"/>
              <a:t>Beegle, Christiaensen, Dabalen and Gaddis, 2016, Poverty in a Rising Africa, World Bank, </a:t>
            </a:r>
            <a:r>
              <a:rPr lang="en-US" sz="1200" u="sng">
                <a:hlinkClick r:id="rId3"/>
              </a:rPr>
              <a:t>http://www.worldbank.org/africa/povertyreport</a:t>
            </a:r>
            <a:r>
              <a:rPr lang="en-US"/>
              <a:t> which focused on mapping the evolution of poverty reduction (monetary and non-monetary dimensions) and the associated data challenge</a:t>
            </a:r>
          </a:p>
        </p:txBody>
      </p:sp>
      <p:sp>
        <p:nvSpPr>
          <p:cNvPr id="4" name="Slide Number Placeholder 3"/>
          <p:cNvSpPr>
            <a:spLocks noGrp="1"/>
          </p:cNvSpPr>
          <p:nvPr>
            <p:ph type="sldNum" sz="quarter" idx="10"/>
          </p:nvPr>
        </p:nvSpPr>
        <p:spPr/>
        <p:txBody>
          <a:bodyPr/>
          <a:lstStyle/>
          <a:p>
            <a:fld id="{3A9AAB1C-7D4F-4DD6-B8EA-D1278E43F0CF}" type="slidenum">
              <a:rPr lang="en-US" smtClean="0"/>
              <a:t>3</a:t>
            </a:fld>
            <a:endParaRPr lang="en-US"/>
          </a:p>
        </p:txBody>
      </p:sp>
    </p:spTree>
    <p:extLst>
      <p:ext uri="{BB962C8B-B14F-4D97-AF65-F5344CB8AC3E}">
        <p14:creationId xmlns:p14="http://schemas.microsoft.com/office/powerpoint/2010/main" val="3922493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barriers to entry and exist make HHE attractive to the poor.</a:t>
            </a:r>
          </a:p>
        </p:txBody>
      </p:sp>
      <p:sp>
        <p:nvSpPr>
          <p:cNvPr id="4" name="Slide Number Placeholder 3"/>
          <p:cNvSpPr>
            <a:spLocks noGrp="1"/>
          </p:cNvSpPr>
          <p:nvPr>
            <p:ph type="sldNum" sz="quarter" idx="5"/>
          </p:nvPr>
        </p:nvSpPr>
        <p:spPr/>
        <p:txBody>
          <a:bodyPr/>
          <a:lstStyle/>
          <a:p>
            <a:fld id="{3A9AAB1C-7D4F-4DD6-B8EA-D1278E43F0CF}" type="slidenum">
              <a:rPr lang="en-US" smtClean="0"/>
              <a:t>38</a:t>
            </a:fld>
            <a:endParaRPr lang="en-US"/>
          </a:p>
        </p:txBody>
      </p:sp>
    </p:spTree>
    <p:extLst>
      <p:ext uri="{BB962C8B-B14F-4D97-AF65-F5344CB8AC3E}">
        <p14:creationId xmlns:p14="http://schemas.microsoft.com/office/powerpoint/2010/main" val="2194910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latin typeface="+mn-lt"/>
              </a:rPr>
              <a:t>Northern Uganda: after 9 years, there were no differences between those with and without the grants, employment, earnings, and consumption</a:t>
            </a:r>
          </a:p>
          <a:p>
            <a:endParaRPr lang="en-US" sz="1200" dirty="0">
              <a:solidFill>
                <a:srgbClr val="0070C0"/>
              </a:solidFill>
              <a:latin typeface="+mn-lt"/>
            </a:endParaRPr>
          </a:p>
          <a:p>
            <a:r>
              <a:rPr lang="en-US" sz="1200" dirty="0">
                <a:solidFill>
                  <a:srgbClr val="0070C0"/>
                </a:solidFill>
                <a:latin typeface="+mn-lt"/>
              </a:rPr>
              <a:t>Informal household enterprises:</a:t>
            </a:r>
          </a:p>
          <a:p>
            <a:r>
              <a:rPr lang="en-US" sz="1200" dirty="0">
                <a:solidFill>
                  <a:srgbClr val="0070C0"/>
                </a:solidFill>
                <a:latin typeface="+mn-lt"/>
              </a:rPr>
              <a:t>- </a:t>
            </a:r>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39</a:t>
            </a:fld>
            <a:endParaRPr lang="en-US"/>
          </a:p>
        </p:txBody>
      </p:sp>
    </p:spTree>
    <p:extLst>
      <p:ext uri="{BB962C8B-B14F-4D97-AF65-F5344CB8AC3E}">
        <p14:creationId xmlns:p14="http://schemas.microsoft.com/office/powerpoint/2010/main" val="241026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mn-lt"/>
              </a:rPr>
              <a:t>Country evidence: India, Mexico, Tanzania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mn-lt"/>
              </a:rPr>
              <a:t>Proximity facilitates access for a number of reasons - lower cost of migration (transport, settling/house, jobs searching and match) and return (safety net); facilitates first move and ladder migration</a:t>
            </a:r>
          </a:p>
          <a:p>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40</a:t>
            </a:fld>
            <a:endParaRPr lang="en-US"/>
          </a:p>
        </p:txBody>
      </p:sp>
    </p:spTree>
    <p:extLst>
      <p:ext uri="{BB962C8B-B14F-4D97-AF65-F5344CB8AC3E}">
        <p14:creationId xmlns:p14="http://schemas.microsoft.com/office/powerpoint/2010/main" val="2193505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42</a:t>
            </a:fld>
            <a:endParaRPr lang="en-US"/>
          </a:p>
        </p:txBody>
      </p:sp>
    </p:spTree>
    <p:extLst>
      <p:ext uri="{BB962C8B-B14F-4D97-AF65-F5344CB8AC3E}">
        <p14:creationId xmlns:p14="http://schemas.microsoft.com/office/powerpoint/2010/main" val="2410102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scale of the displacement crisis in Africa is large. As of mid-2018, the region hosted 35 percent of the global displaced population (not all due to conflict), accounting for approximately 24 million people, which is larger than the populations of 36 out of 48 African countries. Of the top 20 countries in the world in terms of displaced populations being hosted, 7 are in Africa.</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Figure 5.7</a:t>
            </a:r>
          </a:p>
          <a:p>
            <a:r>
              <a:rPr lang="en-US" sz="1200" b="0" i="1"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Armed Conflict Location and Event Data Project (ACLED) database: https://</a:t>
            </a:r>
          </a:p>
          <a:p>
            <a:r>
              <a:rPr lang="en-US" sz="1200" b="0" i="0" u="none" strike="noStrike" kern="1200" baseline="0" dirty="0">
                <a:solidFill>
                  <a:schemeClr val="tx1"/>
                </a:solidFill>
                <a:latin typeface="+mn-lt"/>
                <a:ea typeface="+mn-ea"/>
                <a:cs typeface="+mn-cs"/>
              </a:rPr>
              <a:t>www.acleddata.com/.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‘Remote violence’ refers to events in which the tool for engaging in conflict did not require</a:t>
            </a:r>
          </a:p>
          <a:p>
            <a:r>
              <a:rPr lang="en-US" sz="1200" b="0" i="0" u="none" strike="noStrike" kern="1200" baseline="0" dirty="0">
                <a:solidFill>
                  <a:schemeClr val="tx1"/>
                </a:solidFill>
                <a:latin typeface="+mn-lt"/>
                <a:ea typeface="+mn-ea"/>
                <a:cs typeface="+mn-cs"/>
              </a:rPr>
              <a:t>the physical presence of the perpetrator. These include bombings, Improvised Explosive</a:t>
            </a:r>
          </a:p>
          <a:p>
            <a:r>
              <a:rPr lang="en-US" sz="1200" b="0" i="0" u="none" strike="noStrike" kern="1200" baseline="0" dirty="0">
                <a:solidFill>
                  <a:schemeClr val="tx1"/>
                </a:solidFill>
                <a:latin typeface="+mn-lt"/>
                <a:ea typeface="+mn-ea"/>
                <a:cs typeface="+mn-cs"/>
              </a:rPr>
              <a:t>Device (IED) attacks, mortar and missile attacks, etc. In events classified as ‘Remote</a:t>
            </a:r>
          </a:p>
          <a:p>
            <a:r>
              <a:rPr lang="en-US" sz="1200" b="0" i="0" u="none" strike="noStrike" kern="1200" baseline="0" dirty="0">
                <a:solidFill>
                  <a:schemeClr val="tx1"/>
                </a:solidFill>
                <a:latin typeface="+mn-lt"/>
                <a:ea typeface="+mn-ea"/>
                <a:cs typeface="+mn-cs"/>
              </a:rPr>
              <a:t>violence’, a spatially removed group determines the time, place and victims of the attack.</a:t>
            </a:r>
          </a:p>
          <a:p>
            <a:r>
              <a:rPr lang="en-US" sz="1200" b="0" i="0" u="none" strike="noStrike" kern="1200" baseline="0" dirty="0">
                <a:solidFill>
                  <a:schemeClr val="tx1"/>
                </a:solidFill>
                <a:latin typeface="+mn-lt"/>
                <a:ea typeface="+mn-ea"/>
                <a:cs typeface="+mn-cs"/>
              </a:rPr>
              <a:t>Remote violence can be waged on both armed agents (e.g. an active rebel group; a military</a:t>
            </a:r>
          </a:p>
          <a:p>
            <a:r>
              <a:rPr lang="en-US" sz="1200" b="0" i="0" u="none" strike="noStrike" kern="1200" baseline="0" dirty="0">
                <a:solidFill>
                  <a:schemeClr val="tx1"/>
                </a:solidFill>
                <a:latin typeface="+mn-lt"/>
                <a:ea typeface="+mn-ea"/>
                <a:cs typeface="+mn-cs"/>
              </a:rPr>
              <a:t>garrison) or on civilians (e.g. a roadside bombing).</a:t>
            </a:r>
            <a:endParaRPr lang="en-US" dirty="0"/>
          </a:p>
        </p:txBody>
      </p:sp>
      <p:sp>
        <p:nvSpPr>
          <p:cNvPr id="4" name="Slide Number Placeholder 3"/>
          <p:cNvSpPr>
            <a:spLocks noGrp="1"/>
          </p:cNvSpPr>
          <p:nvPr>
            <p:ph type="sldNum" sz="quarter" idx="5"/>
          </p:nvPr>
        </p:nvSpPr>
        <p:spPr/>
        <p:txBody>
          <a:bodyPr/>
          <a:lstStyle/>
          <a:p>
            <a:fld id="{3A9AAB1C-7D4F-4DD6-B8EA-D1278E43F0CF}" type="slidenum">
              <a:rPr lang="en-US" smtClean="0"/>
              <a:t>43</a:t>
            </a:fld>
            <a:endParaRPr lang="en-US"/>
          </a:p>
        </p:txBody>
      </p:sp>
    </p:spTree>
    <p:extLst>
      <p:ext uri="{BB962C8B-B14F-4D97-AF65-F5344CB8AC3E}">
        <p14:creationId xmlns:p14="http://schemas.microsoft.com/office/powerpoint/2010/main" val="2368505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5.1e</a:t>
            </a:r>
          </a:p>
          <a:p>
            <a:r>
              <a:rPr lang="en-US" dirty="0"/>
              <a:t>Source: </a:t>
            </a:r>
            <a:r>
              <a:rPr lang="en-US" sz="1200" b="0" i="0" u="none" strike="noStrike" kern="1200" baseline="0" dirty="0">
                <a:solidFill>
                  <a:schemeClr val="tx1"/>
                </a:solidFill>
                <a:latin typeface="+mn-lt"/>
                <a:ea typeface="+mn-ea"/>
                <a:cs typeface="+mn-cs"/>
              </a:rPr>
              <a:t>World Development Indicators database, maternal mortality ratio</a:t>
            </a:r>
            <a:endParaRPr lang="en-US" dirty="0"/>
          </a:p>
        </p:txBody>
      </p:sp>
      <p:sp>
        <p:nvSpPr>
          <p:cNvPr id="4" name="Slide Number Placeholder 3"/>
          <p:cNvSpPr>
            <a:spLocks noGrp="1"/>
          </p:cNvSpPr>
          <p:nvPr>
            <p:ph type="sldNum" sz="quarter" idx="5"/>
          </p:nvPr>
        </p:nvSpPr>
        <p:spPr/>
        <p:txBody>
          <a:bodyPr/>
          <a:lstStyle/>
          <a:p>
            <a:fld id="{3A9AAB1C-7D4F-4DD6-B8EA-D1278E43F0CF}" type="slidenum">
              <a:rPr lang="en-US" smtClean="0"/>
              <a:t>44</a:t>
            </a:fld>
            <a:endParaRPr lang="en-US"/>
          </a:p>
        </p:txBody>
      </p:sp>
    </p:spTree>
    <p:extLst>
      <p:ext uri="{BB962C8B-B14F-4D97-AF65-F5344CB8AC3E}">
        <p14:creationId xmlns:p14="http://schemas.microsoft.com/office/powerpoint/2010/main" val="3000412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9AAB1C-7D4F-4DD6-B8EA-D1278E43F0CF}" type="slidenum">
              <a:rPr lang="en-US" smtClean="0"/>
              <a:t>45</a:t>
            </a:fld>
            <a:endParaRPr lang="en-US"/>
          </a:p>
        </p:txBody>
      </p:sp>
    </p:spTree>
    <p:extLst>
      <p:ext uri="{BB962C8B-B14F-4D97-AF65-F5344CB8AC3E}">
        <p14:creationId xmlns:p14="http://schemas.microsoft.com/office/powerpoint/2010/main" val="76901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mn-lt"/>
              </a:rPr>
              <a:t>Cost of prevention often lower than cost of managing the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very few shock responsive safety nets in place in the region. Many safety nets in Africa are established in the aftermath of disaster or conflict a but </a:t>
            </a:r>
            <a:r>
              <a:rPr lang="en-US" b="1" dirty="0"/>
              <a:t>few countries have safety net programs that can scale quickly </a:t>
            </a:r>
            <a:r>
              <a:rPr lang="en-US" dirty="0"/>
              <a:t>to meet the additional needs of shocks. Programs are increasingly being designed with this idea in mind. In Ethiopia, the Productive Safety Net Program includes a 5 percent contingency financing that can be used to increase the scale of the program in the event of a drought or food price increase</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Households need a mix of tools to manage shocks. </a:t>
            </a:r>
            <a:r>
              <a:rPr lang="en-US" sz="1400" b="1" dirty="0"/>
              <a:t>Small, frequent shocks </a:t>
            </a:r>
            <a:r>
              <a:rPr lang="en-US" sz="1400" dirty="0"/>
              <a:t>such as moderate rainfall shortages or short-term illnesses, are better managed </a:t>
            </a:r>
            <a:r>
              <a:rPr lang="en-US" sz="1400" b="1" dirty="0"/>
              <a:t>with savings and transfers </a:t>
            </a:r>
            <a:r>
              <a:rPr lang="en-US" sz="1400" dirty="0"/>
              <a:t>to households when they are too poor to save. </a:t>
            </a:r>
            <a:r>
              <a:rPr lang="en-US" sz="1400" b="1" dirty="0"/>
              <a:t>Larger, less frequent shocks</a:t>
            </a:r>
            <a:r>
              <a:rPr lang="en-US" sz="1400" dirty="0"/>
              <a:t> such as a drought or severe illness, will require </a:t>
            </a:r>
            <a:r>
              <a:rPr lang="en-US" sz="1400" b="1" dirty="0"/>
              <a:t>insurance and scalable safety nets </a:t>
            </a:r>
            <a:r>
              <a:rPr lang="en-US" sz="1400" dirty="0"/>
              <a:t>for households that </a:t>
            </a:r>
            <a:r>
              <a:rPr lang="en-US" sz="1400" b="1" dirty="0"/>
              <a:t>are too poor to purchase insurance</a:t>
            </a:r>
            <a:r>
              <a:rPr lang="en-US" sz="1400" dirty="0"/>
              <a:t>. The appropriate mix of risk management tools will vary across households Investments in both financial markets and the safety net systems are needed. See also chapter 2</a:t>
            </a:r>
            <a:r>
              <a:rPr lang="en-US" sz="1400" dirty="0">
                <a:solidFill>
                  <a:schemeClr val="bg2">
                    <a:lumMod val="75000"/>
                  </a:schemeClr>
                </a:solidFill>
              </a:rPr>
              <a:t> in Protection for All (Truman et al.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46</a:t>
            </a:fld>
            <a:endParaRPr lang="en-US"/>
          </a:p>
        </p:txBody>
      </p:sp>
    </p:spTree>
    <p:extLst>
      <p:ext uri="{BB962C8B-B14F-4D97-AF65-F5344CB8AC3E}">
        <p14:creationId xmlns:p14="http://schemas.microsoft.com/office/powerpoint/2010/main" val="350169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Beegle, Honorati, and Monsalve 2018. a.</a:t>
            </a:r>
          </a:p>
          <a:p>
            <a:r>
              <a:rPr lang="en-US" sz="1200" b="0" i="0" u="none" strike="noStrike" kern="1200" baseline="0" dirty="0">
                <a:solidFill>
                  <a:schemeClr val="tx1"/>
                </a:solidFill>
                <a:latin typeface="+mn-lt"/>
                <a:ea typeface="+mn-ea"/>
                <a:cs typeface="+mn-cs"/>
              </a:rPr>
              <a:t>This figure considers regular programs (not emergency programs) that are still being implemented and for which information on the year of the launch is available.</a:t>
            </a:r>
          </a:p>
          <a:p>
            <a:r>
              <a:rPr lang="en-US" sz="1200" b="0" i="0" u="none" strike="noStrike" kern="1200" baseline="0" dirty="0">
                <a:solidFill>
                  <a:schemeClr val="tx1"/>
                </a:solidFill>
                <a:latin typeface="+mn-lt"/>
                <a:ea typeface="+mn-ea"/>
                <a:cs typeface="+mn-cs"/>
              </a:rPr>
              <a:t>b. Social safety net coverage rates are approximated by summing the number of direct and indirect beneficiaries of cash transfers, food-based transfers, and public works programs</a:t>
            </a:r>
          </a:p>
          <a:p>
            <a:r>
              <a:rPr lang="en-US" sz="1200" b="0" i="0" u="none" strike="noStrike" kern="1200" baseline="0" dirty="0">
                <a:solidFill>
                  <a:schemeClr val="tx1"/>
                </a:solidFill>
                <a:latin typeface="+mn-lt"/>
                <a:ea typeface="+mn-ea"/>
                <a:cs typeface="+mn-cs"/>
              </a:rPr>
              <a:t>only. </a:t>
            </a:r>
          </a:p>
          <a:p>
            <a:r>
              <a:rPr lang="en-US" sz="1200" b="0" i="0" u="none" strike="noStrike" kern="1200" baseline="0" dirty="0">
                <a:solidFill>
                  <a:schemeClr val="tx1"/>
                </a:solidFill>
                <a:latin typeface="+mn-lt"/>
                <a:ea typeface="+mn-ea"/>
                <a:cs typeface="+mn-cs"/>
              </a:rPr>
              <a:t>The beneficiaries of the other six program types (social pensions, school feeding, emergency programs, health care and education fee waivers, and other programs) are not included because their beneficiaries are more likely to overlap with those in other programs, which would result in overestimated coverage rates. The leftmost circle designates Mauritius, which records a poverty rate of less than 1 percent.</a:t>
            </a:r>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47</a:t>
            </a:fld>
            <a:endParaRPr lang="en-US"/>
          </a:p>
        </p:txBody>
      </p:sp>
    </p:spTree>
    <p:extLst>
      <p:ext uri="{BB962C8B-B14F-4D97-AF65-F5344CB8AC3E}">
        <p14:creationId xmlns:p14="http://schemas.microsoft.com/office/powerpoint/2010/main" val="4204106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Mandates and care of chronic conditions can help overcome adverse selection in health insurance.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Providing a clear regulatory framework to reduce investment uncertainty and public provision of some of the fixed investments that need to be undertaken can help encourage market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China’s agricultural microinsurance market grew to be the second largest agricultural insurance market in the world in 2008 because of government support and subsidies, and in fact 63 percent of agricultural insurance markets in middle- and low-income countries receive premium subsidies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spending could be realigned to more effectively reduce risk. For example</a:t>
            </a:r>
            <a:r>
              <a:rPr lang="en-US" sz="1200" b="1" kern="1200" dirty="0">
                <a:solidFill>
                  <a:schemeClr val="tx1"/>
                </a:solidFill>
                <a:effectLst/>
                <a:latin typeface="+mn-lt"/>
                <a:ea typeface="+mn-ea"/>
                <a:cs typeface="+mn-cs"/>
              </a:rPr>
              <a:t>, irrigation could become a higher priority in agriculture spending to increase both agricultural growth and the stability of agricultural incomes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Index-insurance products </a:t>
            </a:r>
            <a:r>
              <a:rPr lang="en-US" sz="1200" kern="1200" dirty="0">
                <a:solidFill>
                  <a:schemeClr val="tx1"/>
                </a:solidFill>
                <a:effectLst/>
                <a:latin typeface="+mn-lt"/>
                <a:ea typeface="+mn-ea"/>
                <a:cs typeface="+mn-cs"/>
              </a:rPr>
              <a:t>have proven that the index on which they are based is of sufficient quality to make this a useful insurance product for many farmers in Africa </a:t>
            </a:r>
            <a:endParaRPr lang="en-US" b="1" dirty="0"/>
          </a:p>
        </p:txBody>
      </p:sp>
      <p:sp>
        <p:nvSpPr>
          <p:cNvPr id="4" name="Slide Number Placeholder 3"/>
          <p:cNvSpPr>
            <a:spLocks noGrp="1"/>
          </p:cNvSpPr>
          <p:nvPr>
            <p:ph type="sldNum" sz="quarter" idx="5"/>
          </p:nvPr>
        </p:nvSpPr>
        <p:spPr/>
        <p:txBody>
          <a:bodyPr/>
          <a:lstStyle/>
          <a:p>
            <a:fld id="{3A9AAB1C-7D4F-4DD6-B8EA-D1278E43F0CF}" type="slidenum">
              <a:rPr lang="en-US" smtClean="0"/>
              <a:t>48</a:t>
            </a:fld>
            <a:endParaRPr lang="en-US"/>
          </a:p>
        </p:txBody>
      </p:sp>
    </p:spTree>
    <p:extLst>
      <p:ext uri="{BB962C8B-B14F-4D97-AF65-F5344CB8AC3E}">
        <p14:creationId xmlns:p14="http://schemas.microsoft.com/office/powerpoint/2010/main" val="55971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859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49</a:t>
            </a:fld>
            <a:endParaRPr lang="en-US"/>
          </a:p>
        </p:txBody>
      </p:sp>
    </p:spTree>
    <p:extLst>
      <p:ext uri="{BB962C8B-B14F-4D97-AF65-F5344CB8AC3E}">
        <p14:creationId xmlns:p14="http://schemas.microsoft.com/office/powerpoint/2010/main" val="2758713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6.1</a:t>
            </a:r>
          </a:p>
          <a:p>
            <a:r>
              <a:rPr lang="en-US" sz="1200" b="0" i="1"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World Bank calculations.</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In the figure, the marginal tax rate on the nonpoor is capped at 100 percent.</a:t>
            </a:r>
            <a:endParaRPr lang="en-US" dirty="0"/>
          </a:p>
        </p:txBody>
      </p:sp>
      <p:sp>
        <p:nvSpPr>
          <p:cNvPr id="4" name="Slide Number Placeholder 3"/>
          <p:cNvSpPr>
            <a:spLocks noGrp="1"/>
          </p:cNvSpPr>
          <p:nvPr>
            <p:ph type="sldNum" sz="quarter" idx="5"/>
          </p:nvPr>
        </p:nvSpPr>
        <p:spPr/>
        <p:txBody>
          <a:bodyPr/>
          <a:lstStyle/>
          <a:p>
            <a:fld id="{3A9AAB1C-7D4F-4DD6-B8EA-D1278E43F0CF}" type="slidenum">
              <a:rPr lang="en-US" smtClean="0"/>
              <a:t>51</a:t>
            </a:fld>
            <a:endParaRPr lang="en-US"/>
          </a:p>
        </p:txBody>
      </p:sp>
    </p:spTree>
    <p:extLst>
      <p:ext uri="{BB962C8B-B14F-4D97-AF65-F5344CB8AC3E}">
        <p14:creationId xmlns:p14="http://schemas.microsoft.com/office/powerpoint/2010/main" val="3841484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6.2</a:t>
            </a:r>
          </a:p>
          <a:p>
            <a:r>
              <a:rPr lang="en-US" sz="1200" b="0" i="1"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World Bank elaboration.</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In the figure, the share of natural resource revenue is capped at 200 percent. Data are from</a:t>
            </a:r>
          </a:p>
          <a:p>
            <a:r>
              <a:rPr lang="en-US" sz="1200" b="0" i="0" u="none" strike="noStrike" kern="1200" baseline="0" dirty="0">
                <a:solidFill>
                  <a:schemeClr val="tx1"/>
                </a:solidFill>
                <a:latin typeface="+mn-lt"/>
                <a:ea typeface="+mn-ea"/>
                <a:cs typeface="+mn-cs"/>
              </a:rPr>
              <a:t>23 out of 48 African countries with natural resource revenues and </a:t>
            </a:r>
            <a:r>
              <a:rPr lang="en-US" sz="1200" b="0" i="0" u="none" strike="noStrike" kern="1200" baseline="0" dirty="0" err="1">
                <a:solidFill>
                  <a:schemeClr val="tx1"/>
                </a:solidFill>
                <a:latin typeface="+mn-lt"/>
                <a:ea typeface="+mn-ea"/>
                <a:cs typeface="+mn-cs"/>
              </a:rPr>
              <a:t>nonmissing</a:t>
            </a:r>
            <a:r>
              <a:rPr lang="en-US" sz="1200" b="0" i="0" u="none" strike="noStrike" kern="1200" baseline="0" dirty="0">
                <a:solidFill>
                  <a:schemeClr val="tx1"/>
                </a:solidFill>
                <a:latin typeface="+mn-lt"/>
                <a:ea typeface="+mn-ea"/>
                <a:cs typeface="+mn-cs"/>
              </a:rPr>
              <a:t> data on the level of</a:t>
            </a:r>
          </a:p>
          <a:p>
            <a:r>
              <a:rPr lang="en-US" sz="1200" b="0" i="0" u="none" strike="noStrike" kern="1200" baseline="0" dirty="0">
                <a:solidFill>
                  <a:schemeClr val="tx1"/>
                </a:solidFill>
                <a:latin typeface="+mn-lt"/>
                <a:ea typeface="+mn-ea"/>
                <a:cs typeface="+mn-cs"/>
              </a:rPr>
              <a:t>resources.</a:t>
            </a:r>
            <a:endParaRPr lang="en-US" dirty="0"/>
          </a:p>
        </p:txBody>
      </p:sp>
      <p:sp>
        <p:nvSpPr>
          <p:cNvPr id="4" name="Slide Number Placeholder 3"/>
          <p:cNvSpPr>
            <a:spLocks noGrp="1"/>
          </p:cNvSpPr>
          <p:nvPr>
            <p:ph type="sldNum" sz="quarter" idx="5"/>
          </p:nvPr>
        </p:nvSpPr>
        <p:spPr/>
        <p:txBody>
          <a:bodyPr/>
          <a:lstStyle/>
          <a:p>
            <a:fld id="{3A9AAB1C-7D4F-4DD6-B8EA-D1278E43F0CF}" type="slidenum">
              <a:rPr lang="en-US" smtClean="0"/>
              <a:t>52</a:t>
            </a:fld>
            <a:endParaRPr lang="en-US"/>
          </a:p>
        </p:txBody>
      </p:sp>
    </p:spTree>
    <p:extLst>
      <p:ext uri="{BB962C8B-B14F-4D97-AF65-F5344CB8AC3E}">
        <p14:creationId xmlns:p14="http://schemas.microsoft.com/office/powerpoint/2010/main" val="1900116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75000"/>
                  </a:schemeClr>
                </a:solidFill>
              </a:rPr>
              <a:t>In several African countries, tax revenue to GDP less than 13%, which is tipping point below which executing basic state functions and sustaining development becomes problematic); average is 14%.</a:t>
            </a:r>
          </a:p>
          <a:p>
            <a:endParaRPr lang="en-US" sz="1200" dirty="0">
              <a:solidFill>
                <a:schemeClr val="bg2">
                  <a:lumMod val="75000"/>
                </a:schemeClr>
              </a:solidFill>
            </a:endParaRPr>
          </a:p>
          <a:p>
            <a:r>
              <a:rPr lang="en-US" sz="1200" dirty="0">
                <a:solidFill>
                  <a:schemeClr val="bg2">
                    <a:lumMod val="75000"/>
                  </a:schemeClr>
                </a:solidFill>
              </a:rPr>
              <a:t>Try to reduce the reliance on VAT and other indirect taxes  (which are  probably efficient and effective), but hurt the poor.</a:t>
            </a:r>
          </a:p>
          <a:p>
            <a:endParaRPr lang="en-US" sz="1200" dirty="0">
              <a:solidFill>
                <a:schemeClr val="bg2">
                  <a:lumMod val="75000"/>
                </a:schemeClr>
              </a:solidFill>
            </a:endParaRPr>
          </a:p>
          <a:p>
            <a:r>
              <a:rPr lang="en-US" sz="1200" dirty="0">
                <a:solidFill>
                  <a:schemeClr val="bg2">
                    <a:lumMod val="75000"/>
                  </a:schemeClr>
                </a:solidFill>
              </a:rPr>
              <a:t>Other indirect taxes are : trade taxes at the port and excise taxes (fuel taxes)</a:t>
            </a:r>
          </a:p>
          <a:p>
            <a:r>
              <a:rPr lang="en-US" sz="1200" dirty="0">
                <a:solidFill>
                  <a:schemeClr val="bg2">
                    <a:lumMod val="75000"/>
                  </a:schemeClr>
                </a:solidFill>
              </a:rPr>
              <a:t>Direct taxes: personal and corporate income</a:t>
            </a:r>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53</a:t>
            </a:fld>
            <a:endParaRPr lang="en-US"/>
          </a:p>
        </p:txBody>
      </p:sp>
    </p:spTree>
    <p:extLst>
      <p:ext uri="{BB962C8B-B14F-4D97-AF65-F5344CB8AC3E}">
        <p14:creationId xmlns:p14="http://schemas.microsoft.com/office/powerpoint/2010/main" val="1145094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measures to tackle poverty are embedded in the provision of basic services and direct transfers (for example, schools, clinics, or cash transfers that help to build human capital and manage risks) as well as in the sectoral allocation of public spending toward sectors more likely to benefit the poor, such as agriculture.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such, tracking pro-poor spending is usually </a:t>
            </a:r>
            <a:r>
              <a:rPr lang="en-US" sz="1200" b="0" i="0" u="none" strike="noStrike" kern="1200" baseline="0" dirty="0" err="1">
                <a:solidFill>
                  <a:schemeClr val="tx1"/>
                </a:solidFill>
                <a:latin typeface="+mn-lt"/>
                <a:ea typeface="+mn-ea"/>
                <a:cs typeface="+mn-cs"/>
              </a:rPr>
              <a:t>sectorally</a:t>
            </a:r>
            <a:r>
              <a:rPr lang="en-US" sz="1200" b="0" i="0" u="none" strike="noStrike" kern="1200" baseline="0" dirty="0">
                <a:solidFill>
                  <a:schemeClr val="tx1"/>
                </a:solidFill>
                <a:latin typeface="+mn-lt"/>
                <a:ea typeface="+mn-ea"/>
                <a:cs typeface="+mn-cs"/>
              </a:rPr>
              <a:t> focused, even though, importantly, within sector spending choices can also have quite different effects on poverty.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Education for all target: 4-6% of GDP, which several are missing (despite improvement)</a:t>
            </a:r>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54</a:t>
            </a:fld>
            <a:endParaRPr lang="en-US"/>
          </a:p>
        </p:txBody>
      </p:sp>
    </p:spTree>
    <p:extLst>
      <p:ext uri="{BB962C8B-B14F-4D97-AF65-F5344CB8AC3E}">
        <p14:creationId xmlns:p14="http://schemas.microsoft.com/office/powerpoint/2010/main" val="177001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75000"/>
                  </a:schemeClr>
                </a:solidFill>
              </a:rPr>
              <a:t>Try to reduce the reliance on VAT and other indirect taxes  (which are  probably efficient and effective), but hurt the poor.</a:t>
            </a:r>
          </a:p>
          <a:p>
            <a:r>
              <a:rPr lang="en-US" sz="1200" dirty="0">
                <a:solidFill>
                  <a:schemeClr val="bg2">
                    <a:lumMod val="75000"/>
                  </a:schemeClr>
                </a:solidFill>
              </a:rPr>
              <a:t>See also Ch6 in Protection for All (Truman et al. 2019).</a:t>
            </a:r>
          </a:p>
          <a:p>
            <a:endParaRPr lang="en-US" dirty="0"/>
          </a:p>
        </p:txBody>
      </p:sp>
      <p:sp>
        <p:nvSpPr>
          <p:cNvPr id="4" name="Slide Number Placeholder 3"/>
          <p:cNvSpPr>
            <a:spLocks noGrp="1"/>
          </p:cNvSpPr>
          <p:nvPr>
            <p:ph type="sldNum" sz="quarter" idx="10"/>
          </p:nvPr>
        </p:nvSpPr>
        <p:spPr/>
        <p:txBody>
          <a:bodyPr/>
          <a:lstStyle/>
          <a:p>
            <a:fld id="{3A9AAB1C-7D4F-4DD6-B8EA-D1278E43F0CF}" type="slidenum">
              <a:rPr lang="en-US" smtClean="0"/>
              <a:t>55</a:t>
            </a:fld>
            <a:endParaRPr lang="en-US"/>
          </a:p>
        </p:txBody>
      </p:sp>
    </p:spTree>
    <p:extLst>
      <p:ext uri="{BB962C8B-B14F-4D97-AF65-F5344CB8AC3E}">
        <p14:creationId xmlns:p14="http://schemas.microsoft.com/office/powerpoint/2010/main" val="2627841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Spending on public vs private goods (subsidies)</a:t>
            </a:r>
          </a:p>
        </p:txBody>
      </p:sp>
      <p:sp>
        <p:nvSpPr>
          <p:cNvPr id="4" name="Slide Number Placeholder 3"/>
          <p:cNvSpPr>
            <a:spLocks noGrp="1"/>
          </p:cNvSpPr>
          <p:nvPr>
            <p:ph type="sldNum" sz="quarter" idx="5"/>
          </p:nvPr>
        </p:nvSpPr>
        <p:spPr/>
        <p:txBody>
          <a:bodyPr/>
          <a:lstStyle/>
          <a:p>
            <a:fld id="{3A9AAB1C-7D4F-4DD6-B8EA-D1278E43F0CF}" type="slidenum">
              <a:rPr lang="en-US" smtClean="0"/>
              <a:t>56</a:t>
            </a:fld>
            <a:endParaRPr lang="en-US"/>
          </a:p>
        </p:txBody>
      </p:sp>
    </p:spTree>
    <p:extLst>
      <p:ext uri="{BB962C8B-B14F-4D97-AF65-F5344CB8AC3E}">
        <p14:creationId xmlns:p14="http://schemas.microsoft.com/office/powerpoint/2010/main" val="432006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B6.5.1</a:t>
            </a:r>
          </a:p>
          <a:p>
            <a:r>
              <a:rPr lang="en-US" sz="1200" b="0" i="1"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Roberts 2017.</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FOB = free on board.</a:t>
            </a:r>
            <a:endParaRPr lang="en-US" dirty="0"/>
          </a:p>
        </p:txBody>
      </p:sp>
      <p:sp>
        <p:nvSpPr>
          <p:cNvPr id="4" name="Slide Number Placeholder 3"/>
          <p:cNvSpPr>
            <a:spLocks noGrp="1"/>
          </p:cNvSpPr>
          <p:nvPr>
            <p:ph type="sldNum" sz="quarter" idx="5"/>
          </p:nvPr>
        </p:nvSpPr>
        <p:spPr/>
        <p:txBody>
          <a:bodyPr/>
          <a:lstStyle/>
          <a:p>
            <a:fld id="{3A9AAB1C-7D4F-4DD6-B8EA-D1278E43F0CF}" type="slidenum">
              <a:rPr lang="en-US" smtClean="0"/>
              <a:t>58</a:t>
            </a:fld>
            <a:endParaRPr lang="en-US"/>
          </a:p>
        </p:txBody>
      </p:sp>
    </p:spTree>
    <p:extLst>
      <p:ext uri="{BB962C8B-B14F-4D97-AF65-F5344CB8AC3E}">
        <p14:creationId xmlns:p14="http://schemas.microsoft.com/office/powerpoint/2010/main" val="1442500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World Bank Service Delivery Indicators country reports, http://</a:t>
            </a:r>
          </a:p>
          <a:p>
            <a:r>
              <a:rPr lang="en-US" sz="1200" b="0" i="0" u="none" strike="noStrike" kern="1200" baseline="0">
                <a:solidFill>
                  <a:schemeClr val="tx1"/>
                </a:solidFill>
                <a:latin typeface="+mn-lt"/>
                <a:ea typeface="+mn-ea"/>
                <a:cs typeface="+mn-cs"/>
              </a:rPr>
              <a:t>www.sdindicators.org.</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 = not available.</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59</a:t>
            </a:fld>
            <a:endParaRPr lang="en-US"/>
          </a:p>
        </p:txBody>
      </p:sp>
    </p:spTree>
    <p:extLst>
      <p:ext uri="{BB962C8B-B14F-4D97-AF65-F5344CB8AC3E}">
        <p14:creationId xmlns:p14="http://schemas.microsoft.com/office/powerpoint/2010/main" val="3999170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Organisation</a:t>
            </a:r>
            <a:r>
              <a:rPr lang="en-US" sz="1200" b="0" i="0" u="none" strike="noStrike" kern="1200" baseline="0" dirty="0">
                <a:solidFill>
                  <a:schemeClr val="tx1"/>
                </a:solidFill>
                <a:latin typeface="+mn-lt"/>
                <a:ea typeface="+mn-ea"/>
                <a:cs typeface="+mn-cs"/>
              </a:rPr>
              <a:t> for Economic Co-operation and Development (OECD) 2017 data, https://data.oecd.org/.</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GNI = gross national income; ODA = official development assistance. ODA data do not include aid inflows from international charities, international nongovernmental</a:t>
            </a:r>
          </a:p>
          <a:p>
            <a:r>
              <a:rPr lang="en-US" sz="1200" b="0" i="0" u="none" strike="noStrike" kern="1200" baseline="0" dirty="0">
                <a:solidFill>
                  <a:schemeClr val="tx1"/>
                </a:solidFill>
                <a:latin typeface="+mn-lt"/>
                <a:ea typeface="+mn-ea"/>
                <a:cs typeface="+mn-cs"/>
              </a:rPr>
              <a:t>organizations, and private donations.</a:t>
            </a:r>
          </a:p>
          <a:p>
            <a:endParaRPr lang="en-US" sz="1200" b="0" i="0" u="none" strike="noStrike" kern="1200" baseline="0" dirty="0">
              <a:solidFill>
                <a:schemeClr val="tx1"/>
              </a:solidFill>
              <a:latin typeface="+mn-lt"/>
              <a:ea typeface="+mn-ea"/>
              <a:cs typeface="+mn-cs"/>
            </a:endParaRPr>
          </a:p>
          <a:p>
            <a:r>
              <a:rPr lang="en-US" sz="1200" dirty="0">
                <a:solidFill>
                  <a:srgbClr val="0070C0"/>
                </a:solidFill>
                <a:latin typeface="+mn-lt"/>
              </a:rPr>
              <a:t>More than 8% of GDP for half of low-income countries</a:t>
            </a:r>
            <a:endParaRPr lang="en-US" dirty="0"/>
          </a:p>
        </p:txBody>
      </p:sp>
      <p:sp>
        <p:nvSpPr>
          <p:cNvPr id="4" name="Slide Number Placeholder 3"/>
          <p:cNvSpPr>
            <a:spLocks noGrp="1"/>
          </p:cNvSpPr>
          <p:nvPr>
            <p:ph type="sldNum" sz="quarter" idx="5"/>
          </p:nvPr>
        </p:nvSpPr>
        <p:spPr/>
        <p:txBody>
          <a:bodyPr/>
          <a:lstStyle/>
          <a:p>
            <a:fld id="{3A9AAB1C-7D4F-4DD6-B8EA-D1278E43F0CF}" type="slidenum">
              <a:rPr lang="en-US" smtClean="0"/>
              <a:t>60</a:t>
            </a:fld>
            <a:endParaRPr lang="en-US"/>
          </a:p>
        </p:txBody>
      </p:sp>
    </p:spTree>
    <p:extLst>
      <p:ext uri="{BB962C8B-B14F-4D97-AF65-F5344CB8AC3E}">
        <p14:creationId xmlns:p14="http://schemas.microsoft.com/office/powerpoint/2010/main" val="169932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81BBD0-46D4-4894-AAA3-7DE0DC263011}"/>
              </a:ext>
            </a:extLst>
          </p:cNvPr>
          <p:cNvSpPr>
            <a:spLocks noGrp="1"/>
          </p:cNvSpPr>
          <p:nvPr>
            <p:ph type="body" idx="1"/>
          </p:nvPr>
        </p:nvSpPr>
        <p:spPr/>
        <p:txBody>
          <a:bodyPr/>
          <a:lstStyle/>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World Bank </a:t>
            </a:r>
            <a:r>
              <a:rPr lang="en-US" sz="1200" b="0" i="0" u="none" strike="noStrike" kern="1200" baseline="0" err="1">
                <a:solidFill>
                  <a:schemeClr val="tx1"/>
                </a:solidFill>
                <a:latin typeface="+mn-lt"/>
                <a:ea typeface="+mn-ea"/>
                <a:cs typeface="+mn-cs"/>
              </a:rPr>
              <a:t>PovcalNet</a:t>
            </a:r>
            <a:r>
              <a:rPr lang="en-US" sz="1200" b="0" i="0" u="none" strike="noStrike" kern="1200" baseline="0">
                <a:solidFill>
                  <a:schemeClr val="tx1"/>
                </a:solidFill>
                <a:latin typeface="+mn-lt"/>
                <a:ea typeface="+mn-ea"/>
                <a:cs typeface="+mn-cs"/>
              </a:rPr>
              <a:t> data, http://</a:t>
            </a:r>
          </a:p>
          <a:p>
            <a:r>
              <a:rPr lang="en-US" sz="1200" b="0" i="0" u="none" strike="noStrike" kern="1200" baseline="0">
                <a:solidFill>
                  <a:schemeClr val="tx1"/>
                </a:solidFill>
                <a:latin typeface="+mn-lt"/>
                <a:ea typeface="+mn-ea"/>
                <a:cs typeface="+mn-cs"/>
              </a:rPr>
              <a:t>iresearch.worldbank.org/</a:t>
            </a:r>
            <a:r>
              <a:rPr lang="en-US" sz="1200" b="0" i="0" u="none" strike="noStrike" kern="1200" baseline="0" err="1">
                <a:solidFill>
                  <a:schemeClr val="tx1"/>
                </a:solidFill>
                <a:latin typeface="+mn-lt"/>
                <a:ea typeface="+mn-ea"/>
                <a:cs typeface="+mn-cs"/>
              </a:rPr>
              <a:t>PovcalNet</a:t>
            </a:r>
            <a:r>
              <a:rPr lang="en-US" sz="1200" b="0" i="0" u="none" strike="noStrike" kern="1200" baseline="0">
                <a:solidFill>
                  <a:schemeClr val="tx1"/>
                </a:solidFill>
                <a:latin typeface="+mn-lt"/>
                <a:ea typeface="+mn-ea"/>
                <a:cs typeface="+mn-cs"/>
              </a:rPr>
              <a:t>.</a:t>
            </a:r>
            <a:endParaRPr lang="en-US"/>
          </a:p>
        </p:txBody>
      </p:sp>
    </p:spTree>
    <p:extLst>
      <p:ext uri="{BB962C8B-B14F-4D97-AF65-F5344CB8AC3E}">
        <p14:creationId xmlns:p14="http://schemas.microsoft.com/office/powerpoint/2010/main" val="30866494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a:buFont typeface="Wingdings" panose="05000000000000000000" pitchFamily="2" charset="2"/>
              <a:buChar char="q"/>
            </a:pPr>
            <a:endParaRPr lang="en-US" sz="2000">
              <a:solidFill>
                <a:schemeClr val="bg2">
                  <a:lumMod val="75000"/>
                </a:schemeClr>
              </a:solidFill>
            </a:endParaRPr>
          </a:p>
          <a:p>
            <a:endParaRPr lang="en-US"/>
          </a:p>
        </p:txBody>
      </p:sp>
    </p:spTree>
    <p:extLst>
      <p:ext uri="{BB962C8B-B14F-4D97-AF65-F5344CB8AC3E}">
        <p14:creationId xmlns:p14="http://schemas.microsoft.com/office/powerpoint/2010/main" val="236973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marL="171450" indent="-171450">
              <a:buFontTx/>
              <a:buChar char="-"/>
            </a:pPr>
            <a:r>
              <a:rPr lang="en-US" sz="1200" i="0">
                <a:solidFill>
                  <a:srgbClr val="0070C0"/>
                </a:solidFill>
              </a:rPr>
              <a:t>GDP/cap growth for Africa as a whole, even negative during 2016-19</a:t>
            </a:r>
          </a:p>
          <a:p>
            <a:pPr marL="171450" indent="-171450">
              <a:buFontTx/>
              <a:buChar char="-"/>
            </a:pPr>
            <a:r>
              <a:rPr lang="en-US" sz="1200" i="0">
                <a:solidFill>
                  <a:srgbClr val="0070C0"/>
                </a:solidFill>
              </a:rPr>
              <a:t>Forecasts suggest only modest improvement in GDP growth/cap from -0.3 % in 2018 to </a:t>
            </a:r>
            <a:r>
              <a:rPr lang="en-US" sz="1200" i="0" err="1">
                <a:solidFill>
                  <a:srgbClr val="0070C0"/>
                </a:solidFill>
              </a:rPr>
              <a:t>to</a:t>
            </a:r>
            <a:r>
              <a:rPr lang="en-US" sz="1200" i="0">
                <a:solidFill>
                  <a:srgbClr val="0070C0"/>
                </a:solidFill>
              </a:rPr>
              <a:t> 0.7% in 2021; w/o Nigeria, South Africa, Angola (which host 25% of Africa’s poor) – GDP growth/cap dropped to below 2% during 2016-18 (also below LR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70C0"/>
                </a:solidFill>
              </a:rPr>
              <a:t>Figure 1.2</a:t>
            </a:r>
          </a:p>
          <a:p>
            <a:r>
              <a:rPr lang="en-GB" sz="1200" b="0"/>
              <a:t>S1(m=0): Distribution neutral growth </a:t>
            </a:r>
            <a:endParaRPr lang="en-US" sz="1200" b="0"/>
          </a:p>
          <a:p>
            <a:r>
              <a:rPr lang="en-GB" sz="1200" b="0"/>
              <a:t>S2(m=2):  </a:t>
            </a:r>
            <a:r>
              <a:rPr lang="en-GB" sz="1200"/>
              <a:t>B40 grows 2%points faster than average </a:t>
            </a:r>
            <a:r>
              <a:rPr lang="en-GB" sz="1200">
                <a:sym typeface="Wingdings" panose="05000000000000000000" pitchFamily="2" charset="2"/>
              </a:rPr>
              <a:t> 50 million more people out of poverty</a:t>
            </a:r>
          </a:p>
          <a:p>
            <a:endParaRPr lang="en-GB" sz="1200">
              <a:sym typeface="Wingdings" panose="05000000000000000000" pitchFamily="2" charset="2"/>
            </a:endParaRPr>
          </a:p>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World Bank calculations.</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The poverty rate is the percentage of the population living at or below US$1.90 per day.</a:t>
            </a:r>
          </a:p>
          <a:p>
            <a:r>
              <a:rPr lang="en-US" sz="1200" b="0" i="0" u="none" strike="noStrike" kern="1200" baseline="0">
                <a:solidFill>
                  <a:schemeClr val="tx1"/>
                </a:solidFill>
                <a:latin typeface="+mn-lt"/>
                <a:ea typeface="+mn-ea"/>
                <a:cs typeface="+mn-cs"/>
              </a:rPr>
              <a:t>The </a:t>
            </a:r>
            <a:r>
              <a:rPr lang="en-US" sz="1200" b="0" i="1" u="none" strike="noStrike" kern="1200" baseline="0">
                <a:solidFill>
                  <a:schemeClr val="tx1"/>
                </a:solidFill>
                <a:latin typeface="+mn-lt"/>
                <a:ea typeface="+mn-ea"/>
                <a:cs typeface="+mn-cs"/>
              </a:rPr>
              <a:t>baseline scenario </a:t>
            </a:r>
            <a:r>
              <a:rPr lang="en-US" sz="1200" b="0" i="0" u="none" strike="noStrike" kern="1200" baseline="0">
                <a:solidFill>
                  <a:schemeClr val="tx1"/>
                </a:solidFill>
                <a:latin typeface="+mn-lt"/>
                <a:ea typeface="+mn-ea"/>
                <a:cs typeface="+mn-cs"/>
              </a:rPr>
              <a:t>assumes average distribution-neutral growth of 2.8 percent per</a:t>
            </a:r>
          </a:p>
          <a:p>
            <a:r>
              <a:rPr lang="en-US" sz="1200" b="0" i="0" u="none" strike="noStrike" kern="1200" baseline="0">
                <a:solidFill>
                  <a:schemeClr val="tx1"/>
                </a:solidFill>
                <a:latin typeface="+mn-lt"/>
                <a:ea typeface="+mn-ea"/>
                <a:cs typeface="+mn-cs"/>
              </a:rPr>
              <a:t>year.</a:t>
            </a:r>
          </a:p>
          <a:p>
            <a:r>
              <a:rPr lang="en-US" sz="1200" b="0" i="1" u="none" strike="noStrike" kern="1200" baseline="0">
                <a:solidFill>
                  <a:schemeClr val="tx1"/>
                </a:solidFill>
                <a:latin typeface="+mn-lt"/>
                <a:ea typeface="+mn-ea"/>
                <a:cs typeface="+mn-cs"/>
              </a:rPr>
              <a:t>Scenario 1 </a:t>
            </a:r>
            <a:r>
              <a:rPr lang="en-US" sz="1200" b="0" i="0" u="none" strike="noStrike" kern="1200" baseline="0">
                <a:solidFill>
                  <a:schemeClr val="tx1"/>
                </a:solidFill>
                <a:latin typeface="+mn-lt"/>
                <a:ea typeface="+mn-ea"/>
                <a:cs typeface="+mn-cs"/>
              </a:rPr>
              <a:t>assumes a low-fertility population growth scenario instead of the historical population growth rates.</a:t>
            </a:r>
          </a:p>
          <a:p>
            <a:r>
              <a:rPr lang="en-US" sz="1200" b="0" i="1" u="none" strike="noStrike" kern="1200" baseline="0">
                <a:solidFill>
                  <a:schemeClr val="tx1"/>
                </a:solidFill>
                <a:latin typeface="+mn-lt"/>
                <a:ea typeface="+mn-ea"/>
                <a:cs typeface="+mn-cs"/>
              </a:rPr>
              <a:t>Scenario 2a </a:t>
            </a:r>
            <a:r>
              <a:rPr lang="en-US" sz="1200" b="0" i="0" u="none" strike="noStrike" kern="1200" baseline="0">
                <a:solidFill>
                  <a:schemeClr val="tx1"/>
                </a:solidFill>
                <a:latin typeface="+mn-lt"/>
                <a:ea typeface="+mn-ea"/>
                <a:cs typeface="+mn-cs"/>
              </a:rPr>
              <a:t>assumes more pro-poor growth, with average GDP</a:t>
            </a:r>
          </a:p>
          <a:p>
            <a:r>
              <a:rPr lang="en-US" sz="1200" b="0" i="0" u="none" strike="noStrike" kern="1200" baseline="0">
                <a:solidFill>
                  <a:schemeClr val="tx1"/>
                </a:solidFill>
                <a:latin typeface="+mn-lt"/>
                <a:ea typeface="+mn-ea"/>
                <a:cs typeface="+mn-cs"/>
              </a:rPr>
              <a:t>growth the same as in the baseline scenario but with the incomes of the poor growing 1 percentage point faster than the historical average.</a:t>
            </a:r>
          </a:p>
          <a:p>
            <a:r>
              <a:rPr lang="en-US" sz="1200" b="0" i="1" u="none" strike="noStrike" kern="1200" baseline="0">
                <a:solidFill>
                  <a:schemeClr val="tx1"/>
                </a:solidFill>
                <a:latin typeface="+mn-lt"/>
                <a:ea typeface="+mn-ea"/>
                <a:cs typeface="+mn-cs"/>
              </a:rPr>
              <a:t>Scenario 2b </a:t>
            </a:r>
            <a:r>
              <a:rPr lang="en-US" sz="1200" b="0" i="0" u="none" strike="noStrike" kern="1200" baseline="0">
                <a:solidFill>
                  <a:schemeClr val="tx1"/>
                </a:solidFill>
                <a:latin typeface="+mn-lt"/>
                <a:ea typeface="+mn-ea"/>
                <a:cs typeface="+mn-cs"/>
              </a:rPr>
              <a:t>also holds average GDP</a:t>
            </a:r>
          </a:p>
          <a:p>
            <a:r>
              <a:rPr lang="en-US" sz="1200" b="0" i="0" u="none" strike="noStrike" kern="1200" baseline="0">
                <a:solidFill>
                  <a:schemeClr val="tx1"/>
                </a:solidFill>
                <a:latin typeface="+mn-lt"/>
                <a:ea typeface="+mn-ea"/>
                <a:cs typeface="+mn-cs"/>
              </a:rPr>
              <a:t>growth the same as in the baseline scenario, but assumes annual income growth among the poor that is 2 percentage points faster than the historical average.</a:t>
            </a:r>
          </a:p>
          <a:p>
            <a:r>
              <a:rPr lang="en-US" sz="1200" b="0" i="1" u="none" strike="noStrike" kern="1200" baseline="0">
                <a:solidFill>
                  <a:schemeClr val="tx1"/>
                </a:solidFill>
                <a:latin typeface="+mn-lt"/>
                <a:ea typeface="+mn-ea"/>
                <a:cs typeface="+mn-cs"/>
              </a:rPr>
              <a:t>Scenario 3 </a:t>
            </a:r>
            <a:r>
              <a:rPr lang="en-US" sz="1200" b="0" i="0" u="none" strike="noStrike" kern="1200" baseline="0">
                <a:solidFill>
                  <a:schemeClr val="tx1"/>
                </a:solidFill>
                <a:latin typeface="+mn-lt"/>
                <a:ea typeface="+mn-ea"/>
                <a:cs typeface="+mn-cs"/>
              </a:rPr>
              <a:t>assumes</a:t>
            </a:r>
          </a:p>
          <a:p>
            <a:r>
              <a:rPr lang="en-US" sz="1200" b="0" i="0" u="none" strike="noStrike" kern="1200" baseline="0">
                <a:solidFill>
                  <a:schemeClr val="tx1"/>
                </a:solidFill>
                <a:latin typeface="+mn-lt"/>
                <a:ea typeface="+mn-ea"/>
                <a:cs typeface="+mn-cs"/>
              </a:rPr>
              <a:t>that increased policy attention would make Africa’s fragile states grow 3 percentage points faster than their historical average.</a:t>
            </a:r>
            <a:endParaRPr lang="en-US" sz="1200"/>
          </a:p>
          <a:p>
            <a:pPr marL="171450" indent="-171450">
              <a:buFontTx/>
              <a:buChar char="-"/>
            </a:pPr>
            <a:endParaRPr lang="en-US" sz="1200"/>
          </a:p>
        </p:txBody>
      </p:sp>
    </p:spTree>
    <p:extLst>
      <p:ext uri="{BB962C8B-B14F-4D97-AF65-F5344CB8AC3E}">
        <p14:creationId xmlns:p14="http://schemas.microsoft.com/office/powerpoint/2010/main" val="236773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Figure I.1 </a:t>
            </a:r>
          </a:p>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World Bank 2018.</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“Extreme poor” refers to the percentage of the population living below US$1.90 per person per day.</a:t>
            </a:r>
            <a:endParaRPr lang="en-US" sz="1200"/>
          </a:p>
        </p:txBody>
      </p:sp>
    </p:spTree>
    <p:extLst>
      <p:ext uri="{BB962C8B-B14F-4D97-AF65-F5344CB8AC3E}">
        <p14:creationId xmlns:p14="http://schemas.microsoft.com/office/powerpoint/2010/main" val="536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Increasing migration pressures: bifurcating demography (youth bulge in Africa; ageing western world), climate change and rising inequality.</a:t>
            </a:r>
          </a:p>
          <a:p>
            <a:pPr marL="0" indent="0">
              <a:buFontTx/>
              <a:buNone/>
            </a:pPr>
            <a:endParaRPr lang="en-US" sz="1200"/>
          </a:p>
        </p:txBody>
      </p:sp>
    </p:spTree>
    <p:extLst>
      <p:ext uri="{BB962C8B-B14F-4D97-AF65-F5344CB8AC3E}">
        <p14:creationId xmlns:p14="http://schemas.microsoft.com/office/powerpoint/2010/main" val="427005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Ranking countries by the largest number of poor people shows that </a:t>
            </a:r>
            <a:r>
              <a:rPr lang="en-US" sz="1200" b="1" kern="1200">
                <a:solidFill>
                  <a:schemeClr val="tx1"/>
                </a:solidFill>
                <a:effectLst/>
                <a:latin typeface="+mn-lt"/>
                <a:ea typeface="+mn-ea"/>
                <a:cs typeface="+mn-cs"/>
              </a:rPr>
              <a:t>Nigeria</a:t>
            </a:r>
            <a:r>
              <a:rPr lang="en-US" sz="1200" kern="1200">
                <a:solidFill>
                  <a:schemeClr val="tx1"/>
                </a:solidFill>
                <a:effectLst/>
                <a:latin typeface="+mn-lt"/>
                <a:ea typeface="+mn-ea"/>
                <a:cs typeface="+mn-cs"/>
              </a:rPr>
              <a:t> accounts for about 20 percent of Africa’s poor (85.2 million); the next four countries (</a:t>
            </a:r>
            <a:r>
              <a:rPr lang="en-US" sz="1200" b="1" kern="1200">
                <a:solidFill>
                  <a:schemeClr val="tx1"/>
                </a:solidFill>
                <a:effectLst/>
                <a:latin typeface="+mn-lt"/>
                <a:ea typeface="+mn-ea"/>
                <a:cs typeface="+mn-cs"/>
              </a:rPr>
              <a:t>the Democratic Republic of Congo, Tanzania, Ethiopia, and Madagascar</a:t>
            </a:r>
            <a:r>
              <a:rPr lang="en-US" sz="1200" kern="1200">
                <a:solidFill>
                  <a:schemeClr val="tx1"/>
                </a:solidFill>
                <a:effectLst/>
                <a:latin typeface="+mn-lt"/>
                <a:ea typeface="+mn-ea"/>
                <a:cs typeface="+mn-cs"/>
              </a:rPr>
              <a:t>) account for another 30 percent; and the next five countries (Mozambique, Uganda, Malawi, Kenya, and Zambia) account for 25 percent.</a:t>
            </a:r>
            <a:r>
              <a:rPr lang="en-US"/>
              <a:t> </a:t>
            </a:r>
          </a:p>
          <a:p>
            <a:endParaRPr lang="en-US"/>
          </a:p>
          <a:p>
            <a:r>
              <a:rPr lang="en-US"/>
              <a:t>CAR – 3.6 million people; poverty rate of 79%</a:t>
            </a:r>
          </a:p>
          <a:p>
            <a:r>
              <a:rPr lang="en-US"/>
              <a:t>Uganda – 13 million people, poverty rate 34.5 percent</a:t>
            </a:r>
          </a:p>
          <a:p>
            <a:endParaRPr lang="en-US"/>
          </a:p>
          <a:p>
            <a:r>
              <a:rPr lang="en-US"/>
              <a:t>High poverty rates often induce conflict, especially when coinciding with ethnic, religious, language concentration.</a:t>
            </a:r>
          </a:p>
          <a:p>
            <a:endParaRPr lang="en-US"/>
          </a:p>
          <a:p>
            <a:r>
              <a:rPr lang="en-US" sz="1200" b="0" i="0" u="none" strike="noStrike" kern="1200" baseline="0">
                <a:solidFill>
                  <a:schemeClr val="tx1"/>
                </a:solidFill>
                <a:latin typeface="+mn-lt"/>
                <a:ea typeface="+mn-ea"/>
                <a:cs typeface="+mn-cs"/>
              </a:rPr>
              <a:t>Map 1.1</a:t>
            </a:r>
          </a:p>
          <a:p>
            <a:r>
              <a:rPr lang="en-US" sz="1200" b="0" i="1" u="none" strike="noStrike" kern="1200" baseline="0">
                <a:solidFill>
                  <a:schemeClr val="tx1"/>
                </a:solidFill>
                <a:latin typeface="+mn-lt"/>
                <a:ea typeface="+mn-ea"/>
                <a:cs typeface="+mn-cs"/>
              </a:rPr>
              <a:t>Source: </a:t>
            </a:r>
            <a:r>
              <a:rPr lang="en-US" sz="1200" b="0" i="0" u="none" strike="noStrike" kern="1200" baseline="0">
                <a:solidFill>
                  <a:schemeClr val="tx1"/>
                </a:solidFill>
                <a:latin typeface="+mn-lt"/>
                <a:ea typeface="+mn-ea"/>
                <a:cs typeface="+mn-cs"/>
              </a:rPr>
              <a:t>World Bank’s internal Global Monitoring Database.</a:t>
            </a:r>
          </a:p>
          <a:p>
            <a:r>
              <a:rPr lang="en-US" sz="1200" b="0" i="1" u="none" strike="noStrike" kern="1200" baseline="0">
                <a:solidFill>
                  <a:schemeClr val="tx1"/>
                </a:solidFill>
                <a:latin typeface="+mn-lt"/>
                <a:ea typeface="+mn-ea"/>
                <a:cs typeface="+mn-cs"/>
              </a:rPr>
              <a:t>Note: </a:t>
            </a:r>
            <a:r>
              <a:rPr lang="en-US" sz="1200" b="0" i="0" u="none" strike="noStrike" kern="1200" baseline="0">
                <a:solidFill>
                  <a:schemeClr val="tx1"/>
                </a:solidFill>
                <a:latin typeface="+mn-lt"/>
                <a:ea typeface="+mn-ea"/>
                <a:cs typeface="+mn-cs"/>
              </a:rPr>
              <a:t>PPP = purchasing power parity.</a:t>
            </a:r>
          </a:p>
          <a:p>
            <a:r>
              <a:rPr lang="en-US" sz="1200" b="0" i="0" u="none" strike="noStrike" kern="1200" baseline="0">
                <a:solidFill>
                  <a:schemeClr val="tx1"/>
                </a:solidFill>
                <a:latin typeface="+mn-lt"/>
                <a:ea typeface="+mn-ea"/>
                <a:cs typeface="+mn-cs"/>
              </a:rPr>
              <a:t>Poverty estimates are based on the latest available household survey.</a:t>
            </a:r>
            <a:endParaRPr lang="en-US"/>
          </a:p>
        </p:txBody>
      </p:sp>
      <p:sp>
        <p:nvSpPr>
          <p:cNvPr id="4" name="Slide Number Placeholder 3"/>
          <p:cNvSpPr>
            <a:spLocks noGrp="1"/>
          </p:cNvSpPr>
          <p:nvPr>
            <p:ph type="sldNum" sz="quarter" idx="5"/>
          </p:nvPr>
        </p:nvSpPr>
        <p:spPr/>
        <p:txBody>
          <a:bodyPr/>
          <a:lstStyle/>
          <a:p>
            <a:fld id="{3A9AAB1C-7D4F-4DD6-B8EA-D1278E43F0CF}" type="slidenum">
              <a:rPr lang="en-US" smtClean="0"/>
              <a:t>11</a:t>
            </a:fld>
            <a:endParaRPr lang="en-US"/>
          </a:p>
        </p:txBody>
      </p:sp>
    </p:spTree>
    <p:extLst>
      <p:ext uri="{BB962C8B-B14F-4D97-AF65-F5344CB8AC3E}">
        <p14:creationId xmlns:p14="http://schemas.microsoft.com/office/powerpoint/2010/main" val="233891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2" name="Title 1"/>
          <p:cNvSpPr>
            <a:spLocks noGrp="1"/>
          </p:cNvSpPr>
          <p:nvPr>
            <p:ph type="title"/>
          </p:nvPr>
        </p:nvSpPr>
        <p:spPr>
          <a:xfrm>
            <a:off x="356935" y="301628"/>
            <a:ext cx="8462029"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 name="Slide Number Placeholder 7"/>
          <p:cNvSpPr>
            <a:spLocks noGrp="1"/>
          </p:cNvSpPr>
          <p:nvPr>
            <p:ph type="sldNum" sz="quarter" idx="15"/>
          </p:nvPr>
        </p:nvSpPr>
        <p:spPr/>
        <p:txBody>
          <a:bodyPr/>
          <a:lstStyle>
            <a:lvl1pPr>
              <a:defRPr/>
            </a:lvl1pPr>
          </a:lstStyle>
          <a:p>
            <a:fld id="{4ECFB8EA-49FB-4EF9-83A1-1265046DFE9D}" type="slidenum">
              <a:rPr lang="en-US" altLang="fr-FR"/>
              <a:pPr/>
              <a:t>‹#›</a:t>
            </a:fld>
            <a:endParaRPr lang="en-US" altLang="fr-FR"/>
          </a:p>
        </p:txBody>
      </p:sp>
    </p:spTree>
    <p:extLst>
      <p:ext uri="{BB962C8B-B14F-4D97-AF65-F5344CB8AC3E}">
        <p14:creationId xmlns:p14="http://schemas.microsoft.com/office/powerpoint/2010/main" val="183973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825"/>
            </a:lvl1pPr>
          </a:lstStyle>
          <a:p>
            <a:pPr lvl="0"/>
            <a:r>
              <a:rPr lang="en-US" noProof="0"/>
              <a:t>Drag picture to placeholder or click icon to add</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825"/>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825"/>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825"/>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825"/>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solidFill>
                  <a:srgbClr val="000000">
                    <a:lumMod val="65000"/>
                    <a:lumOff val="35000"/>
                  </a:srgbClr>
                </a:solidFill>
              </a:rPr>
              <a:t>Presentation Title</a:t>
            </a:r>
          </a:p>
        </p:txBody>
      </p:sp>
      <p:sp>
        <p:nvSpPr>
          <p:cNvPr id="132" name="Slide Number Placeholder 2"/>
          <p:cNvSpPr>
            <a:spLocks noGrp="1"/>
          </p:cNvSpPr>
          <p:nvPr>
            <p:ph type="sldNum" sz="quarter" idx="120"/>
          </p:nvPr>
        </p:nvSpPr>
        <p:spPr/>
        <p:txBody>
          <a:bodyPr/>
          <a:lstStyle>
            <a:lvl1pPr>
              <a:defRPr/>
            </a:lvl1pPr>
          </a:lstStyle>
          <a:p>
            <a:fld id="{7F8C0483-0349-41C0-BD18-879247F933D0}" type="slidenum">
              <a:rPr lang="en-US" altLang="fr-FR"/>
              <a:pPr/>
              <a:t>‹#›</a:t>
            </a:fld>
            <a:endParaRPr lang="en-US" altLang="fr-FR"/>
          </a:p>
        </p:txBody>
      </p:sp>
    </p:spTree>
    <p:extLst>
      <p:ext uri="{BB962C8B-B14F-4D97-AF65-F5344CB8AC3E}">
        <p14:creationId xmlns:p14="http://schemas.microsoft.com/office/powerpoint/2010/main" val="297356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20"/>
          </p:nvPr>
        </p:nvSpPr>
        <p:spPr/>
        <p:txBody>
          <a:bodyPr/>
          <a:lstStyle>
            <a:lvl1pPr>
              <a:defRPr/>
            </a:lvl1pPr>
          </a:lstStyle>
          <a:p>
            <a:endParaRPr lang="en-US"/>
          </a:p>
        </p:txBody>
      </p:sp>
    </p:spTree>
    <p:extLst>
      <p:ext uri="{BB962C8B-B14F-4D97-AF65-F5344CB8AC3E}">
        <p14:creationId xmlns:p14="http://schemas.microsoft.com/office/powerpoint/2010/main" val="426152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5048250"/>
          </a:xfrm>
        </p:spPr>
        <p:txBody>
          <a:bodyPr/>
          <a:lstStyle/>
          <a:p>
            <a:pPr lvl="0"/>
            <a:r>
              <a:rPr lang="en-US" noProof="0"/>
              <a:t>Click icon to add chart</a:t>
            </a:r>
          </a:p>
        </p:txBody>
      </p:sp>
      <p:sp>
        <p:nvSpPr>
          <p:cNvPr id="6" name="Slide Number Placeholder 3"/>
          <p:cNvSpPr>
            <a:spLocks noGrp="1"/>
          </p:cNvSpPr>
          <p:nvPr>
            <p:ph type="sldNum" sz="quarter" idx="20"/>
          </p:nvPr>
        </p:nvSpPr>
        <p:spPr/>
        <p:txBody>
          <a:bodyPr/>
          <a:lstStyle>
            <a:lvl1pPr>
              <a:defRPr/>
            </a:lvl1pPr>
          </a:lstStyle>
          <a:p>
            <a:fld id="{3A2B680D-EE76-4B7B-AA42-4C2819F121D9}" type="slidenum">
              <a:rPr lang="en-US" smtClean="0"/>
              <a:t>‹#›</a:t>
            </a:fld>
            <a:endParaRPr lang="en-US"/>
          </a:p>
        </p:txBody>
      </p:sp>
      <p:sp>
        <p:nvSpPr>
          <p:cNvPr id="7" name="Footer Placeholder 4"/>
          <p:cNvSpPr>
            <a:spLocks noGrp="1"/>
          </p:cNvSpPr>
          <p:nvPr>
            <p:ph type="ftr" sz="quarter" idx="21"/>
          </p:nvPr>
        </p:nvSpPr>
        <p:spPr/>
        <p:txBody>
          <a:bodyPr/>
          <a:lstStyle>
            <a:lvl1pPr>
              <a:defRPr/>
            </a:lvl1pPr>
          </a:lstStyle>
          <a:p>
            <a:endParaRPr lang="en-US"/>
          </a:p>
        </p:txBody>
      </p:sp>
    </p:spTree>
    <p:extLst>
      <p:ext uri="{BB962C8B-B14F-4D97-AF65-F5344CB8AC3E}">
        <p14:creationId xmlns:p14="http://schemas.microsoft.com/office/powerpoint/2010/main" val="252023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7" y="3723217"/>
            <a:ext cx="4159249" cy="2461684"/>
          </a:xfrm>
        </p:spPr>
        <p:txBody>
          <a:bodyPr/>
          <a:lstStyle/>
          <a:p>
            <a:pPr lvl="0"/>
            <a:r>
              <a:rPr lang="en-US" noProof="0"/>
              <a:t>Click icon to add chart</a:t>
            </a:r>
          </a:p>
        </p:txBody>
      </p:sp>
      <p:sp>
        <p:nvSpPr>
          <p:cNvPr id="6" name="Slide Number Placeholder 3"/>
          <p:cNvSpPr>
            <a:spLocks noGrp="1"/>
          </p:cNvSpPr>
          <p:nvPr>
            <p:ph type="sldNum" sz="quarter" idx="21"/>
          </p:nvPr>
        </p:nvSpPr>
        <p:spPr/>
        <p:txBody>
          <a:bodyPr/>
          <a:lstStyle>
            <a:lvl1pPr>
              <a:defRPr/>
            </a:lvl1pPr>
          </a:lstStyle>
          <a:p>
            <a:fld id="{3A2B680D-EE76-4B7B-AA42-4C2819F121D9}" type="slidenum">
              <a:rPr lang="en-US" smtClean="0"/>
              <a:t>‹#›</a:t>
            </a:fld>
            <a:endParaRPr lang="en-US"/>
          </a:p>
        </p:txBody>
      </p:sp>
      <p:sp>
        <p:nvSpPr>
          <p:cNvPr id="7" name="Footer Placeholder 4"/>
          <p:cNvSpPr>
            <a:spLocks noGrp="1"/>
          </p:cNvSpPr>
          <p:nvPr>
            <p:ph type="ftr" sz="quarter" idx="22"/>
          </p:nvPr>
        </p:nvSpPr>
        <p:spPr/>
        <p:txBody>
          <a:bodyPr/>
          <a:lstStyle>
            <a:lvl1pPr>
              <a:defRPr/>
            </a:lvl1pPr>
          </a:lstStyle>
          <a:p>
            <a:endParaRPr lang="en-US"/>
          </a:p>
        </p:txBody>
      </p:sp>
    </p:spTree>
    <p:extLst>
      <p:ext uri="{BB962C8B-B14F-4D97-AF65-F5344CB8AC3E}">
        <p14:creationId xmlns:p14="http://schemas.microsoft.com/office/powerpoint/2010/main" val="371916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7" y="3723217"/>
            <a:ext cx="4159249" cy="2461684"/>
          </a:xfrm>
        </p:spPr>
        <p:txBody>
          <a:bodyPr/>
          <a:lstStyle/>
          <a:p>
            <a:pPr lvl="0"/>
            <a:r>
              <a:rPr lang="en-US" noProof="0"/>
              <a:t>Click icon to add chart</a:t>
            </a:r>
          </a:p>
        </p:txBody>
      </p:sp>
      <p:sp>
        <p:nvSpPr>
          <p:cNvPr id="9" name="Chart Placeholder 4"/>
          <p:cNvSpPr>
            <a:spLocks noGrp="1"/>
          </p:cNvSpPr>
          <p:nvPr>
            <p:ph type="chart" sz="quarter" idx="21"/>
          </p:nvPr>
        </p:nvSpPr>
        <p:spPr>
          <a:xfrm>
            <a:off x="347134" y="1140883"/>
            <a:ext cx="4159249" cy="2461684"/>
          </a:xfrm>
        </p:spPr>
        <p:txBody>
          <a:bodyPr/>
          <a:lstStyle/>
          <a:p>
            <a:pPr lvl="0"/>
            <a:r>
              <a:rPr lang="en-US" noProof="0"/>
              <a:t>Click icon to add chart</a:t>
            </a:r>
          </a:p>
        </p:txBody>
      </p:sp>
      <p:sp>
        <p:nvSpPr>
          <p:cNvPr id="14" name="Chart Placeholder 4"/>
          <p:cNvSpPr>
            <a:spLocks noGrp="1"/>
          </p:cNvSpPr>
          <p:nvPr>
            <p:ph type="chart" sz="quarter" idx="22"/>
          </p:nvPr>
        </p:nvSpPr>
        <p:spPr>
          <a:xfrm>
            <a:off x="351367" y="3716867"/>
            <a:ext cx="4159249" cy="2461684"/>
          </a:xfrm>
        </p:spPr>
        <p:txBody>
          <a:bodyPr/>
          <a:lstStyle/>
          <a:p>
            <a:pPr lvl="0"/>
            <a:r>
              <a:rPr lang="en-US" noProof="0"/>
              <a:t>Click icon to add chart</a:t>
            </a:r>
          </a:p>
        </p:txBody>
      </p:sp>
      <p:sp>
        <p:nvSpPr>
          <p:cNvPr id="7" name="Slide Number Placeholder 3"/>
          <p:cNvSpPr>
            <a:spLocks noGrp="1"/>
          </p:cNvSpPr>
          <p:nvPr>
            <p:ph type="sldNum" sz="quarter" idx="23"/>
          </p:nvPr>
        </p:nvSpPr>
        <p:spPr/>
        <p:txBody>
          <a:bodyPr/>
          <a:lstStyle>
            <a:lvl1pPr>
              <a:defRPr/>
            </a:lvl1pPr>
          </a:lstStyle>
          <a:p>
            <a:fld id="{3A2B680D-EE76-4B7B-AA42-4C2819F121D9}" type="slidenum">
              <a:rPr lang="en-US" smtClean="0"/>
              <a:t>‹#›</a:t>
            </a:fld>
            <a:endParaRPr lang="en-US"/>
          </a:p>
        </p:txBody>
      </p:sp>
      <p:sp>
        <p:nvSpPr>
          <p:cNvPr id="10" name="Footer Placeholder 4"/>
          <p:cNvSpPr>
            <a:spLocks noGrp="1"/>
          </p:cNvSpPr>
          <p:nvPr>
            <p:ph type="ftr" sz="quarter" idx="24"/>
          </p:nvPr>
        </p:nvSpPr>
        <p:spPr/>
        <p:txBody>
          <a:bodyPr/>
          <a:lstStyle>
            <a:lvl1pPr>
              <a:defRPr/>
            </a:lvl1pPr>
          </a:lstStyle>
          <a:p>
            <a:endParaRPr lang="en-US"/>
          </a:p>
        </p:txBody>
      </p:sp>
    </p:spTree>
    <p:extLst>
      <p:ext uri="{BB962C8B-B14F-4D97-AF65-F5344CB8AC3E}">
        <p14:creationId xmlns:p14="http://schemas.microsoft.com/office/powerpoint/2010/main" val="33193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285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083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900"/>
            </a:lvl1pPr>
          </a:lstStyle>
          <a:p>
            <a:pPr lvl="0"/>
            <a:r>
              <a:rPr lang="en-US" noProof="0"/>
              <a:t>Click icon to add table</a:t>
            </a:r>
          </a:p>
        </p:txBody>
      </p:sp>
      <p:sp>
        <p:nvSpPr>
          <p:cNvPr id="4" name="Slide Number Placeholder 3"/>
          <p:cNvSpPr>
            <a:spLocks noGrp="1"/>
          </p:cNvSpPr>
          <p:nvPr>
            <p:ph type="sldNum" sz="quarter" idx="14"/>
          </p:nvPr>
        </p:nvSpPr>
        <p:spPr/>
        <p:txBody>
          <a:bodyPr/>
          <a:lstStyle>
            <a:lvl1pPr>
              <a:defRPr/>
            </a:lvl1pPr>
          </a:lstStyle>
          <a:p>
            <a:fld id="{3A2B680D-EE76-4B7B-AA42-4C2819F121D9}" type="slidenum">
              <a:rPr lang="en-US" smtClean="0"/>
              <a:t>‹#›</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Tree>
    <p:extLst>
      <p:ext uri="{BB962C8B-B14F-4D97-AF65-F5344CB8AC3E}">
        <p14:creationId xmlns:p14="http://schemas.microsoft.com/office/powerpoint/2010/main" val="121823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40477"/>
            <a:ext cx="2895600" cy="365125"/>
          </a:xfrm>
        </p:spPr>
        <p:txBody>
          <a:bodyPr/>
          <a:lstStyle/>
          <a:p>
            <a:endParaRPr lang="en-US"/>
          </a:p>
        </p:txBody>
      </p:sp>
      <p:sp>
        <p:nvSpPr>
          <p:cNvPr id="6" name="Slide Number Placeholder 5"/>
          <p:cNvSpPr>
            <a:spLocks noGrp="1"/>
          </p:cNvSpPr>
          <p:nvPr>
            <p:ph type="sldNum" sz="quarter" idx="12"/>
          </p:nvPr>
        </p:nvSpPr>
        <p:spPr>
          <a:xfrm>
            <a:off x="457200" y="6324602"/>
            <a:ext cx="2133600" cy="365125"/>
          </a:xfrm>
        </p:spPr>
        <p:txBody>
          <a:bodyPr/>
          <a:lstStyle>
            <a:lvl1pPr algn="l">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64216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85505985-4260-43AE-B0C7-3382CDA2A483}" type="datetime1">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B680D-EE76-4B7B-AA42-4C2819F121D9}" type="slidenum">
              <a:rPr lang="en-US" smtClean="0"/>
              <a:t>‹#›</a:t>
            </a:fld>
            <a:endParaRPr lang="en-US"/>
          </a:p>
        </p:txBody>
      </p:sp>
    </p:spTree>
    <p:extLst>
      <p:ext uri="{BB962C8B-B14F-4D97-AF65-F5344CB8AC3E}">
        <p14:creationId xmlns:p14="http://schemas.microsoft.com/office/powerpoint/2010/main" val="3475482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endParaRPr lang="en-US"/>
          </a:p>
        </p:txBody>
      </p:sp>
      <p:sp>
        <p:nvSpPr>
          <p:cNvPr id="64" name="Slide Number Placeholder 9"/>
          <p:cNvSpPr>
            <a:spLocks noGrp="1"/>
          </p:cNvSpPr>
          <p:nvPr>
            <p:ph type="sldNum" sz="quarter" idx="12"/>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174423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2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endParaRPr lang="en-US"/>
          </a:p>
        </p:txBody>
      </p:sp>
      <p:sp>
        <p:nvSpPr>
          <p:cNvPr id="64" name="Slide Number Placeholder 9"/>
          <p:cNvSpPr>
            <a:spLocks noGrp="1"/>
          </p:cNvSpPr>
          <p:nvPr>
            <p:ph type="sldNum" sz="quarter" idx="12"/>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327014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4946317" y="4064003"/>
            <a:ext cx="3978929" cy="1751263"/>
          </a:xfrm>
        </p:spPr>
        <p:txBody>
          <a:bodyPr/>
          <a:lstStyle>
            <a:lvl1pPr>
              <a:defRPr sz="225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C9FE9F25-9222-49AC-96E4-5BC4C54C72A5}" type="slidenum">
              <a:rPr lang="en-US" altLang="fr-FR"/>
              <a:pPr/>
              <a:t>‹#›</a:t>
            </a:fld>
            <a:endParaRPr lang="en-US" altLang="fr-FR"/>
          </a:p>
        </p:txBody>
      </p:sp>
      <p:sp>
        <p:nvSpPr>
          <p:cNvPr id="6" name="Footer Placeholder 4"/>
          <p:cNvSpPr>
            <a:spLocks noGrp="1"/>
          </p:cNvSpPr>
          <p:nvPr>
            <p:ph type="ftr" sz="quarter" idx="1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109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231EFB6-7F4E-4B7A-BECF-68FA1C5E3F59}"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B680D-EE76-4B7B-AA42-4C2819F121D9}" type="slidenum">
              <a:rPr lang="en-US" smtClean="0"/>
              <a:t>‹#›</a:t>
            </a:fld>
            <a:endParaRPr lang="en-US"/>
          </a:p>
        </p:txBody>
      </p:sp>
    </p:spTree>
    <p:extLst>
      <p:ext uri="{BB962C8B-B14F-4D97-AF65-F5344CB8AC3E}">
        <p14:creationId xmlns:p14="http://schemas.microsoft.com/office/powerpoint/2010/main" val="25758646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F29634CA-1379-4001-9D66-11F5D9518E65}"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B680D-EE76-4B7B-AA42-4C2819F121D9}" type="slidenum">
              <a:rPr lang="en-US" smtClean="0"/>
              <a:t>‹#›</a:t>
            </a:fld>
            <a:endParaRPr lang="en-US"/>
          </a:p>
        </p:txBody>
      </p:sp>
    </p:spTree>
    <p:extLst>
      <p:ext uri="{BB962C8B-B14F-4D97-AF65-F5344CB8AC3E}">
        <p14:creationId xmlns:p14="http://schemas.microsoft.com/office/powerpoint/2010/main" val="16856690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A4DD7D76-9C73-4A8D-B466-24F04065BFA7}" type="datetime1">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B680D-EE76-4B7B-AA42-4C2819F121D9}" type="slidenum">
              <a:rPr lang="en-US" smtClean="0"/>
              <a:t>‹#›</a:t>
            </a:fld>
            <a:endParaRPr lang="en-US"/>
          </a:p>
        </p:txBody>
      </p:sp>
    </p:spTree>
    <p:extLst>
      <p:ext uri="{BB962C8B-B14F-4D97-AF65-F5344CB8AC3E}">
        <p14:creationId xmlns:p14="http://schemas.microsoft.com/office/powerpoint/2010/main" val="35166436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2" name="Title 1"/>
          <p:cNvSpPr>
            <a:spLocks noGrp="1"/>
          </p:cNvSpPr>
          <p:nvPr>
            <p:ph type="title"/>
          </p:nvPr>
        </p:nvSpPr>
        <p:spPr>
          <a:xfrm>
            <a:off x="356935" y="301628"/>
            <a:ext cx="8462029"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 name="Slide Number Placeholder 7"/>
          <p:cNvSpPr>
            <a:spLocks noGrp="1"/>
          </p:cNvSpPr>
          <p:nvPr>
            <p:ph type="sldNum" sz="quarter" idx="15"/>
          </p:nvPr>
        </p:nvSpPr>
        <p:spPr/>
        <p:txBody>
          <a:bodyPr/>
          <a:lstStyle>
            <a:lvl1pPr>
              <a:defRPr/>
            </a:lvl1pPr>
          </a:lstStyle>
          <a:p>
            <a:fld id="{4ECFB8EA-49FB-4EF9-83A1-1265046DFE9D}" type="slidenum">
              <a:rPr lang="en-US" altLang="fr-FR"/>
              <a:pPr/>
              <a:t>‹#›</a:t>
            </a:fld>
            <a:endParaRPr lang="en-US" altLang="fr-FR"/>
          </a:p>
        </p:txBody>
      </p:sp>
    </p:spTree>
    <p:extLst>
      <p:ext uri="{BB962C8B-B14F-4D97-AF65-F5344CB8AC3E}">
        <p14:creationId xmlns:p14="http://schemas.microsoft.com/office/powerpoint/2010/main" val="35380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pPr/>
              <a:t>‹#›</a:t>
            </a:fld>
            <a:endParaRPr lang="en-US" altLang="fr-FR"/>
          </a:p>
        </p:txBody>
      </p:sp>
    </p:spTree>
    <p:extLst>
      <p:ext uri="{BB962C8B-B14F-4D97-AF65-F5344CB8AC3E}">
        <p14:creationId xmlns:p14="http://schemas.microsoft.com/office/powerpoint/2010/main" val="12793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9" name="Slide Number Placeholder 2"/>
          <p:cNvSpPr>
            <a:spLocks noGrp="1"/>
          </p:cNvSpPr>
          <p:nvPr>
            <p:ph type="sldNum" sz="quarter" idx="16"/>
          </p:nvPr>
        </p:nvSpPr>
        <p:spPr/>
        <p:txBody>
          <a:bodyPr/>
          <a:lstStyle>
            <a:lvl1pPr>
              <a:defRPr/>
            </a:lvl1pPr>
          </a:lstStyle>
          <a:p>
            <a:fld id="{D694EFA3-2E5F-473D-A0B9-885C072BDB8B}" type="slidenum">
              <a:rPr lang="en-US" altLang="fr-FR"/>
              <a:pPr/>
              <a:t>‹#›</a:t>
            </a:fld>
            <a:endParaRPr lang="en-US" altLang="fr-FR"/>
          </a:p>
        </p:txBody>
      </p:sp>
    </p:spTree>
    <p:extLst>
      <p:ext uri="{BB962C8B-B14F-4D97-AF65-F5344CB8AC3E}">
        <p14:creationId xmlns:p14="http://schemas.microsoft.com/office/powerpoint/2010/main" val="398119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1800" b="0" i="0" cap="all" baseline="0">
                <a:solidFill>
                  <a:schemeClr val="tx1"/>
                </a:solidFill>
                <a:latin typeface="+mn-lt"/>
                <a:cs typeface="Andes ExtraLight"/>
              </a:defRPr>
            </a:lvl1pPr>
            <a:lvl2pPr algn="l">
              <a:defRPr sz="1800" b="0" i="0" cap="all">
                <a:solidFill>
                  <a:schemeClr val="tx2">
                    <a:lumMod val="50000"/>
                    <a:lumOff val="50000"/>
                  </a:schemeClr>
                </a:solidFill>
                <a:latin typeface="+mn-lt"/>
                <a:cs typeface="Andes ExtraLight"/>
              </a:defRPr>
            </a:lvl2pPr>
            <a:lvl3pPr algn="l">
              <a:defRPr sz="1800" b="0" i="0" cap="all">
                <a:solidFill>
                  <a:schemeClr val="tx2">
                    <a:lumMod val="50000"/>
                    <a:lumOff val="50000"/>
                  </a:schemeClr>
                </a:solidFill>
                <a:latin typeface="+mn-lt"/>
                <a:cs typeface="Andes ExtraLight"/>
              </a:defRPr>
            </a:lvl3pPr>
            <a:lvl4pPr algn="l">
              <a:defRPr sz="1800" b="0" i="0" cap="all">
                <a:solidFill>
                  <a:schemeClr val="tx2">
                    <a:lumMod val="50000"/>
                    <a:lumOff val="50000"/>
                  </a:schemeClr>
                </a:solidFill>
                <a:latin typeface="+mn-lt"/>
                <a:cs typeface="Andes ExtraLight"/>
              </a:defRPr>
            </a:lvl4pPr>
            <a:lvl5pPr algn="l">
              <a:defRPr sz="1800" b="0" i="0" cap="all">
                <a:solidFill>
                  <a:schemeClr val="tx2">
                    <a:lumMod val="50000"/>
                    <a:lumOff val="50000"/>
                  </a:schemeClr>
                </a:solidFill>
                <a:latin typeface="+mn-lt"/>
                <a:cs typeface="Andes ExtraLigh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192F05E-5153-4D78-B6E9-F9D96FD270A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 </a:t>
            </a:r>
          </a:p>
        </p:txBody>
      </p:sp>
    </p:spTree>
    <p:extLst>
      <p:ext uri="{BB962C8B-B14F-4D97-AF65-F5344CB8AC3E}">
        <p14:creationId xmlns:p14="http://schemas.microsoft.com/office/powerpoint/2010/main" val="74652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1" y="983838"/>
            <a:ext cx="5207000" cy="4904344"/>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6833707-A409-4C3E-B8EC-333E395CD72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46596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165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2" y="1443791"/>
            <a:ext cx="5307263" cy="4545263"/>
          </a:xfrm>
        </p:spPr>
        <p:txBody>
          <a:bodyP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2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2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9694DA2F-96B7-4C6F-A412-447B5F48500F}" type="slidenum">
              <a:rPr lang="en-US" altLang="fr-FR"/>
              <a:pPr/>
              <a:t>‹#›</a:t>
            </a:fld>
            <a:endParaRPr lang="en-US" altLang="fr-FR"/>
          </a:p>
        </p:txBody>
      </p:sp>
      <p:sp>
        <p:nvSpPr>
          <p:cNvPr id="8"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38281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4ACE1984-160E-43C7-8A99-DC5BF85AB2A9}" type="slidenum">
              <a:rPr lang="en-US" altLang="fr-FR"/>
              <a:pPr/>
              <a:t>‹#›</a:t>
            </a:fld>
            <a:endParaRPr lang="en-US" altLang="fr-FR"/>
          </a:p>
        </p:txBody>
      </p:sp>
      <p:sp>
        <p:nvSpPr>
          <p:cNvPr id="10"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28033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4946317" y="3075216"/>
            <a:ext cx="3978929" cy="1950356"/>
          </a:xfrm>
        </p:spPr>
        <p:txBody>
          <a:bodyPr/>
          <a:lstStyle>
            <a:lvl1pPr>
              <a:defRPr sz="225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3486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3F87FAB-ADB4-4FD6-8FCE-609F262E61D9}"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370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CC08BB7E-87E1-4098-BB13-8B97A5850EAE}"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55451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825"/>
            </a:lvl1pPr>
          </a:lstStyle>
          <a:p>
            <a:pPr lvl="0"/>
            <a:r>
              <a:rPr lang="en-US" noProof="0"/>
              <a:t>Click icon to add picture</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825"/>
            </a:lvl1pPr>
          </a:lstStyle>
          <a:p>
            <a:pPr lvl="0"/>
            <a:r>
              <a:rPr lang="en-US" noProof="0"/>
              <a:t>Click icon to add picture</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825"/>
            </a:lvl1pPr>
          </a:lstStyle>
          <a:p>
            <a:pPr lvl="0"/>
            <a:r>
              <a:rPr lang="en-US" noProof="0"/>
              <a:t>Click icon to add picture</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825"/>
            </a:lvl1pPr>
          </a:lstStyle>
          <a:p>
            <a:pPr lvl="0"/>
            <a:r>
              <a:rPr lang="en-US" noProof="0"/>
              <a:t>Click icon to add picture</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825"/>
            </a:lvl1pPr>
          </a:lstStyle>
          <a:p>
            <a:pPr lvl="0"/>
            <a:r>
              <a:rPr lang="en-US" noProof="0"/>
              <a:t>Click icon to add picture</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solidFill>
                  <a:srgbClr val="000000">
                    <a:lumMod val="65000"/>
                    <a:lumOff val="35000"/>
                  </a:srgbClr>
                </a:solidFill>
              </a:rPr>
              <a:t>Presentation Title</a:t>
            </a:r>
          </a:p>
        </p:txBody>
      </p:sp>
      <p:sp>
        <p:nvSpPr>
          <p:cNvPr id="132" name="Slide Number Placeholder 2"/>
          <p:cNvSpPr>
            <a:spLocks noGrp="1"/>
          </p:cNvSpPr>
          <p:nvPr>
            <p:ph type="sldNum" sz="quarter" idx="120"/>
          </p:nvPr>
        </p:nvSpPr>
        <p:spPr/>
        <p:txBody>
          <a:bodyPr/>
          <a:lstStyle>
            <a:lvl1pPr>
              <a:defRPr/>
            </a:lvl1pPr>
          </a:lstStyle>
          <a:p>
            <a:fld id="{7F8C0483-0349-41C0-BD18-879247F933D0}" type="slidenum">
              <a:rPr lang="en-US" altLang="fr-FR"/>
              <a:pPr/>
              <a:t>‹#›</a:t>
            </a:fld>
            <a:endParaRPr lang="en-US" altLang="fr-FR"/>
          </a:p>
        </p:txBody>
      </p:sp>
    </p:spTree>
    <p:extLst>
      <p:ext uri="{BB962C8B-B14F-4D97-AF65-F5344CB8AC3E}">
        <p14:creationId xmlns:p14="http://schemas.microsoft.com/office/powerpoint/2010/main" val="27251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Click icon to add picture</a:t>
            </a:r>
          </a:p>
        </p:txBody>
      </p:sp>
      <p:sp>
        <p:nvSpPr>
          <p:cNvPr id="3" name="Title 2"/>
          <p:cNvSpPr>
            <a:spLocks noGrp="1"/>
          </p:cNvSpPr>
          <p:nvPr>
            <p:ph type="title"/>
          </p:nvPr>
        </p:nvSpPr>
        <p:spPr>
          <a:xfrm>
            <a:off x="4946317" y="4064003"/>
            <a:ext cx="3978929" cy="1751263"/>
          </a:xfrm>
        </p:spPr>
        <p:txBody>
          <a:bodyPr/>
          <a:lstStyle>
            <a:lvl1pPr>
              <a:defRPr sz="225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C9FE9F25-9222-49AC-96E4-5BC4C54C72A5}" type="slidenum">
              <a:rPr lang="en-US" altLang="fr-FR"/>
              <a:pPr/>
              <a:t>‹#›</a:t>
            </a:fld>
            <a:endParaRPr lang="en-US" altLang="fr-FR"/>
          </a:p>
        </p:txBody>
      </p:sp>
      <p:sp>
        <p:nvSpPr>
          <p:cNvPr id="6" name="Footer Placeholder 4"/>
          <p:cNvSpPr>
            <a:spLocks noGrp="1"/>
          </p:cNvSpPr>
          <p:nvPr>
            <p:ph type="ftr" sz="quarter" idx="1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5997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Click icon to add picture</a:t>
            </a:r>
          </a:p>
        </p:txBody>
      </p:sp>
      <p:sp>
        <p:nvSpPr>
          <p:cNvPr id="3" name="Title 2"/>
          <p:cNvSpPr>
            <a:spLocks noGrp="1"/>
          </p:cNvSpPr>
          <p:nvPr>
            <p:ph type="title"/>
          </p:nvPr>
        </p:nvSpPr>
        <p:spPr>
          <a:xfrm>
            <a:off x="4946317" y="3075216"/>
            <a:ext cx="3978929" cy="1950356"/>
          </a:xfrm>
        </p:spPr>
        <p:txBody>
          <a:bodyPr/>
          <a:lstStyle>
            <a:lvl1pPr>
              <a:defRPr sz="225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37600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0CA3306C-E797-4CFD-A591-9E7E331030C2}" type="slidenum">
              <a:rPr lang="en-US" altLang="fr-FR"/>
              <a:pPr/>
              <a:t>‹#›</a:t>
            </a:fld>
            <a:endParaRPr lang="en-US" altLang="fr-FR"/>
          </a:p>
        </p:txBody>
      </p:sp>
      <p:sp>
        <p:nvSpPr>
          <p:cNvPr id="6" name="Footer Placeholder 4"/>
          <p:cNvSpPr>
            <a:spLocks noGrp="1"/>
          </p:cNvSpPr>
          <p:nvPr>
            <p:ph type="ftr" sz="quarter" idx="20"/>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43904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5048250"/>
          </a:xfrm>
        </p:spPr>
        <p:txBody>
          <a:bodyPr/>
          <a:lstStyle/>
          <a:p>
            <a:pPr lvl="0"/>
            <a:r>
              <a:rPr lang="en-US" noProof="0"/>
              <a:t>Click icon to add chart</a:t>
            </a:r>
          </a:p>
        </p:txBody>
      </p:sp>
      <p:sp>
        <p:nvSpPr>
          <p:cNvPr id="6" name="Slide Number Placeholder 3"/>
          <p:cNvSpPr>
            <a:spLocks noGrp="1"/>
          </p:cNvSpPr>
          <p:nvPr>
            <p:ph type="sldNum" sz="quarter" idx="20"/>
          </p:nvPr>
        </p:nvSpPr>
        <p:spPr/>
        <p:txBody>
          <a:bodyPr/>
          <a:lstStyle>
            <a:lvl1pPr>
              <a:defRPr/>
            </a:lvl1pPr>
          </a:lstStyle>
          <a:p>
            <a:fld id="{53D0BCAF-7E13-4D41-A7E4-CBE9A77978C4}" type="slidenum">
              <a:rPr lang="en-US" altLang="fr-FR"/>
              <a:pPr/>
              <a:t>‹#›</a:t>
            </a:fld>
            <a:endParaRPr lang="en-US" altLang="fr-FR"/>
          </a:p>
        </p:txBody>
      </p:sp>
      <p:sp>
        <p:nvSpPr>
          <p:cNvPr id="7" name="Footer Placeholder 4"/>
          <p:cNvSpPr>
            <a:spLocks noGrp="1"/>
          </p:cNvSpPr>
          <p:nvPr>
            <p:ph type="ftr" sz="quarter" idx="2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15486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7" y="3723217"/>
            <a:ext cx="4159249" cy="2461684"/>
          </a:xfrm>
        </p:spPr>
        <p:txBody>
          <a:bodyPr/>
          <a:lstStyle/>
          <a:p>
            <a:pPr lvl="0"/>
            <a:r>
              <a:rPr lang="en-US" noProof="0"/>
              <a:t>Click icon to add chart</a:t>
            </a:r>
          </a:p>
        </p:txBody>
      </p:sp>
      <p:sp>
        <p:nvSpPr>
          <p:cNvPr id="6" name="Slide Number Placeholder 3"/>
          <p:cNvSpPr>
            <a:spLocks noGrp="1"/>
          </p:cNvSpPr>
          <p:nvPr>
            <p:ph type="sldNum" sz="quarter" idx="21"/>
          </p:nvPr>
        </p:nvSpPr>
        <p:spPr/>
        <p:txBody>
          <a:bodyPr/>
          <a:lstStyle>
            <a:lvl1pPr>
              <a:defRPr/>
            </a:lvl1pPr>
          </a:lstStyle>
          <a:p>
            <a:fld id="{FDF0D2F4-B561-493B-8E0D-4A90196BCC47}" type="slidenum">
              <a:rPr lang="en-US" altLang="fr-FR"/>
              <a:pPr/>
              <a:t>‹#›</a:t>
            </a:fld>
            <a:endParaRPr lang="en-US" altLang="fr-FR"/>
          </a:p>
        </p:txBody>
      </p:sp>
      <p:sp>
        <p:nvSpPr>
          <p:cNvPr id="7" name="Footer Placeholder 4"/>
          <p:cNvSpPr>
            <a:spLocks noGrp="1"/>
          </p:cNvSpPr>
          <p:nvPr>
            <p:ph type="ftr" sz="quarter" idx="2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8558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7" y="3723217"/>
            <a:ext cx="4159249" cy="2461684"/>
          </a:xfrm>
        </p:spPr>
        <p:txBody>
          <a:bodyPr/>
          <a:lstStyle/>
          <a:p>
            <a:pPr lvl="0"/>
            <a:r>
              <a:rPr lang="en-US" noProof="0"/>
              <a:t>Click icon to add chart</a:t>
            </a:r>
          </a:p>
        </p:txBody>
      </p:sp>
      <p:sp>
        <p:nvSpPr>
          <p:cNvPr id="9" name="Chart Placeholder 4"/>
          <p:cNvSpPr>
            <a:spLocks noGrp="1"/>
          </p:cNvSpPr>
          <p:nvPr>
            <p:ph type="chart" sz="quarter" idx="21"/>
          </p:nvPr>
        </p:nvSpPr>
        <p:spPr>
          <a:xfrm>
            <a:off x="347134" y="1140883"/>
            <a:ext cx="4159249" cy="2461684"/>
          </a:xfrm>
        </p:spPr>
        <p:txBody>
          <a:bodyPr/>
          <a:lstStyle/>
          <a:p>
            <a:pPr lvl="0"/>
            <a:r>
              <a:rPr lang="en-US" noProof="0"/>
              <a:t>Click icon to add chart</a:t>
            </a:r>
          </a:p>
        </p:txBody>
      </p:sp>
      <p:sp>
        <p:nvSpPr>
          <p:cNvPr id="14" name="Chart Placeholder 4"/>
          <p:cNvSpPr>
            <a:spLocks noGrp="1"/>
          </p:cNvSpPr>
          <p:nvPr>
            <p:ph type="chart" sz="quarter" idx="22"/>
          </p:nvPr>
        </p:nvSpPr>
        <p:spPr>
          <a:xfrm>
            <a:off x="351367" y="3716867"/>
            <a:ext cx="4159249" cy="2461684"/>
          </a:xfrm>
        </p:spPr>
        <p:txBody>
          <a:bodyPr/>
          <a:lstStyle/>
          <a:p>
            <a:pPr lvl="0"/>
            <a:r>
              <a:rPr lang="en-US" noProof="0"/>
              <a:t>Click icon to add chart</a:t>
            </a:r>
          </a:p>
        </p:txBody>
      </p:sp>
      <p:sp>
        <p:nvSpPr>
          <p:cNvPr id="7" name="Slide Number Placeholder 3"/>
          <p:cNvSpPr>
            <a:spLocks noGrp="1"/>
          </p:cNvSpPr>
          <p:nvPr>
            <p:ph type="sldNum" sz="quarter" idx="23"/>
          </p:nvPr>
        </p:nvSpPr>
        <p:spPr/>
        <p:txBody>
          <a:bodyPr/>
          <a:lstStyle>
            <a:lvl1pPr>
              <a:defRPr/>
            </a:lvl1pPr>
          </a:lstStyle>
          <a:p>
            <a:fld id="{B31243AB-269D-47F4-889D-1DAA845C4144}" type="slidenum">
              <a:rPr lang="en-US" altLang="fr-FR"/>
              <a:pPr/>
              <a:t>‹#›</a:t>
            </a:fld>
            <a:endParaRPr lang="en-US" altLang="fr-FR"/>
          </a:p>
        </p:txBody>
      </p:sp>
      <p:sp>
        <p:nvSpPr>
          <p:cNvPr id="10" name="Footer Placeholder 4"/>
          <p:cNvSpPr>
            <a:spLocks noGrp="1"/>
          </p:cNvSpPr>
          <p:nvPr>
            <p:ph type="ftr" sz="quarter" idx="24"/>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89040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285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48876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0CA3306C-E797-4CFD-A591-9E7E331030C2}" type="slidenum">
              <a:rPr lang="en-US" altLang="fr-FR"/>
              <a:pPr/>
              <a:t>‹#›</a:t>
            </a:fld>
            <a:endParaRPr lang="en-US" altLang="fr-FR"/>
          </a:p>
        </p:txBody>
      </p:sp>
      <p:sp>
        <p:nvSpPr>
          <p:cNvPr id="6" name="Footer Placeholder 4"/>
          <p:cNvSpPr>
            <a:spLocks noGrp="1"/>
          </p:cNvSpPr>
          <p:nvPr>
            <p:ph type="ftr" sz="quarter" idx="20"/>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51918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900"/>
            </a:lvl1pPr>
          </a:lstStyle>
          <a:p>
            <a:pPr lvl="0"/>
            <a:r>
              <a:rPr lang="en-US" noProof="0"/>
              <a:t>Click icon to add table</a:t>
            </a:r>
          </a:p>
        </p:txBody>
      </p:sp>
      <p:sp>
        <p:nvSpPr>
          <p:cNvPr id="4" name="Slide Number Placeholder 3"/>
          <p:cNvSpPr>
            <a:spLocks noGrp="1"/>
          </p:cNvSpPr>
          <p:nvPr>
            <p:ph type="sldNum" sz="quarter" idx="14"/>
          </p:nvPr>
        </p:nvSpPr>
        <p:spPr/>
        <p:txBody>
          <a:bodyPr/>
          <a:lstStyle>
            <a:lvl1pPr>
              <a:defRPr/>
            </a:lvl1pPr>
          </a:lstStyle>
          <a:p>
            <a:fld id="{7257DDDE-8651-4D89-B377-BEB53E64BC25}" type="slidenum">
              <a:rPr lang="en-US" altLang="fr-FR"/>
              <a:pPr/>
              <a:t>‹#›</a:t>
            </a:fld>
            <a:endParaRPr lang="en-US" altLang="fr-FR"/>
          </a:p>
        </p:txBody>
      </p:sp>
      <p:sp>
        <p:nvSpPr>
          <p:cNvPr id="5" name="Footer Placeholder 4"/>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171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40477"/>
            <a:ext cx="2895600" cy="365125"/>
          </a:xfrm>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a:xfrm>
            <a:off x="457200" y="6324602"/>
            <a:ext cx="2133600"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5485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fld id="{D91E0A27-6F1D-40A5-8911-8B84A8D12374}" type="datetime1">
              <a:rPr lang="en-US" sz="1600" b="1">
                <a:solidFill>
                  <a:srgbClr val="002345"/>
                </a:solidFill>
                <a:latin typeface="Trebuchet MS" panose="020B0603020202020204" pitchFamily="34" charset="0"/>
                <a:ea typeface="MS PGothic" panose="020B0600070205080204" pitchFamily="34" charset="-128"/>
                <a:cs typeface="Arial" panose="020B0604020202020204" pitchFamily="34" charset="0"/>
              </a:rPr>
              <a:pPr fontAlgn="base">
                <a:spcBef>
                  <a:spcPct val="0"/>
                </a:spcBef>
                <a:spcAft>
                  <a:spcPct val="0"/>
                </a:spcAft>
              </a:pPr>
              <a:t>11/25/2019</a:t>
            </a:fld>
            <a:endParaRPr lang="en-US"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9CC15265-D5B9-4154-937F-DF5E742715A6}" type="slidenum">
              <a:rPr lang="en-US" smtClean="0"/>
              <a:pPr/>
              <a:t>‹#›</a:t>
            </a:fld>
            <a:endParaRPr lang="en-US"/>
          </a:p>
        </p:txBody>
      </p:sp>
    </p:spTree>
    <p:extLst>
      <p:ext uri="{BB962C8B-B14F-4D97-AF65-F5344CB8AC3E}">
        <p14:creationId xmlns:p14="http://schemas.microsoft.com/office/powerpoint/2010/main" val="27437230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10108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white"/>
              </a:solidFill>
              <a:latin typeface="Calibri"/>
              <a:ea typeface="MS PGothic" panose="020B0600070205080204" pitchFamily="34" charset="-128"/>
              <a:cs typeface="Arial" panose="020B0604020202020204" pitchFamily="34"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charset="0"/>
              </a:defRPr>
            </a:lvl1pPr>
          </a:lstStyle>
          <a:p>
            <a:pPr fontAlgn="base">
              <a:spcBef>
                <a:spcPct val="0"/>
              </a:spcBef>
              <a:spcAft>
                <a:spcPct val="0"/>
              </a:spcAft>
            </a:pPr>
            <a:fld id="{3250B2D4-71C5-4B22-B98E-75C20386CBFA}" type="datetime4">
              <a:rPr lang="en-US" sz="1600" b="1">
                <a:solidFill>
                  <a:prstClr val="black"/>
                </a:solidFill>
                <a:latin typeface="Trebuchet MS" panose="020B0603020202020204" pitchFamily="34" charset="0"/>
                <a:ea typeface="MS PGothic" panose="020B0600070205080204" pitchFamily="34" charset="-128"/>
              </a:rPr>
              <a:pPr fontAlgn="base">
                <a:spcBef>
                  <a:spcPct val="0"/>
                </a:spcBef>
                <a:spcAft>
                  <a:spcPct val="0"/>
                </a:spcAft>
              </a:pPr>
              <a:t>November 25, 2019</a:t>
            </a:fld>
            <a:endParaRPr lang="en-US" sz="1600" b="1">
              <a:solidFill>
                <a:prstClr val="black"/>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23762700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358029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2" name="Title 1"/>
          <p:cNvSpPr>
            <a:spLocks noGrp="1"/>
          </p:cNvSpPr>
          <p:nvPr>
            <p:ph type="title"/>
          </p:nvPr>
        </p:nvSpPr>
        <p:spPr>
          <a:xfrm>
            <a:off x="356934" y="301626"/>
            <a:ext cx="8462029"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 name="Slide Number Placeholder 7"/>
          <p:cNvSpPr>
            <a:spLocks noGrp="1"/>
          </p:cNvSpPr>
          <p:nvPr>
            <p:ph type="sldNum" sz="quarter" idx="15"/>
          </p:nvPr>
        </p:nvSpPr>
        <p:spPr/>
        <p:txBody>
          <a:bodyPr/>
          <a:lstStyle>
            <a:lvl1pPr>
              <a:defRPr/>
            </a:lvl1pPr>
          </a:lstStyle>
          <a:p>
            <a:fld id="{4ECFB8EA-49FB-4EF9-83A1-1265046DFE9D}" type="slidenum">
              <a:rPr lang="en-US" altLang="fr-FR"/>
              <a:pPr/>
              <a:t>‹#›</a:t>
            </a:fld>
            <a:endParaRPr lang="en-US" altLang="fr-FR"/>
          </a:p>
        </p:txBody>
      </p:sp>
    </p:spTree>
    <p:extLst>
      <p:ext uri="{BB962C8B-B14F-4D97-AF65-F5344CB8AC3E}">
        <p14:creationId xmlns:p14="http://schemas.microsoft.com/office/powerpoint/2010/main" val="319623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pPr/>
              <a:t>‹#›</a:t>
            </a:fld>
            <a:endParaRPr lang="en-US" altLang="fr-FR"/>
          </a:p>
        </p:txBody>
      </p:sp>
    </p:spTree>
    <p:extLst>
      <p:ext uri="{BB962C8B-B14F-4D97-AF65-F5344CB8AC3E}">
        <p14:creationId xmlns:p14="http://schemas.microsoft.com/office/powerpoint/2010/main" val="192909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9" name="Slide Number Placeholder 2"/>
          <p:cNvSpPr>
            <a:spLocks noGrp="1"/>
          </p:cNvSpPr>
          <p:nvPr>
            <p:ph type="sldNum" sz="quarter" idx="16"/>
          </p:nvPr>
        </p:nvSpPr>
        <p:spPr/>
        <p:txBody>
          <a:bodyPr/>
          <a:lstStyle>
            <a:lvl1pPr>
              <a:defRPr/>
            </a:lvl1pPr>
          </a:lstStyle>
          <a:p>
            <a:fld id="{D694EFA3-2E5F-473D-A0B9-885C072BDB8B}" type="slidenum">
              <a:rPr lang="en-US" altLang="fr-FR"/>
              <a:pPr/>
              <a:t>‹#›</a:t>
            </a:fld>
            <a:endParaRPr lang="en-US" altLang="fr-FR"/>
          </a:p>
        </p:txBody>
      </p:sp>
    </p:spTree>
    <p:extLst>
      <p:ext uri="{BB962C8B-B14F-4D97-AF65-F5344CB8AC3E}">
        <p14:creationId xmlns:p14="http://schemas.microsoft.com/office/powerpoint/2010/main" val="10525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295615"/>
            <a:ext cx="5207000"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192F05E-5153-4D78-B6E9-F9D96FD270A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 </a:t>
            </a:r>
          </a:p>
        </p:txBody>
      </p:sp>
    </p:spTree>
    <p:extLst>
      <p:ext uri="{BB962C8B-B14F-4D97-AF65-F5344CB8AC3E}">
        <p14:creationId xmlns:p14="http://schemas.microsoft.com/office/powerpoint/2010/main" val="243027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53D0BCAF-7E13-4D41-A7E4-CBE9A77978C4}" type="slidenum">
              <a:rPr lang="en-US" altLang="fr-FR"/>
              <a:pPr/>
              <a:t>‹#›</a:t>
            </a:fld>
            <a:endParaRPr lang="en-US" altLang="fr-FR"/>
          </a:p>
        </p:txBody>
      </p:sp>
      <p:sp>
        <p:nvSpPr>
          <p:cNvPr id="7" name="Footer Placeholder 4"/>
          <p:cNvSpPr>
            <a:spLocks noGrp="1"/>
          </p:cNvSpPr>
          <p:nvPr>
            <p:ph type="ftr" sz="quarter" idx="2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4654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6833707-A409-4C3E-B8EC-333E395CD72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42352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9694DA2F-96B7-4C6F-A412-447B5F48500F}" type="slidenum">
              <a:rPr lang="en-US" altLang="fr-FR"/>
              <a:pPr/>
              <a:t>‹#›</a:t>
            </a:fld>
            <a:endParaRPr lang="en-US" altLang="fr-FR"/>
          </a:p>
        </p:txBody>
      </p:sp>
      <p:sp>
        <p:nvSpPr>
          <p:cNvPr id="8"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01561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4ACE1984-160E-43C7-8A99-DC5BF85AB2A9}" type="slidenum">
              <a:rPr lang="en-US" altLang="fr-FR"/>
              <a:pPr/>
              <a:t>‹#›</a:t>
            </a:fld>
            <a:endParaRPr lang="en-US" altLang="fr-FR"/>
          </a:p>
        </p:txBody>
      </p:sp>
      <p:sp>
        <p:nvSpPr>
          <p:cNvPr id="10"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43160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3F87FAB-ADB4-4FD6-8FCE-609F262E61D9}"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59335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CC08BB7E-87E1-4098-BB13-8B97A5850EAE}"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29178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Click icon to add picture</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Click icon to add picture</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Click icon to add picture</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Click icon to add picture</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Click icon to add picture</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Click icon to add picture</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Click icon to add picture</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Click icon to add picture</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Click icon to add picture</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Click icon to add picture</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solidFill>
                  <a:srgbClr val="000000">
                    <a:lumMod val="65000"/>
                    <a:lumOff val="35000"/>
                  </a:srgbClr>
                </a:solidFill>
              </a:rPr>
              <a:t>Presentation Title</a:t>
            </a:r>
          </a:p>
        </p:txBody>
      </p:sp>
      <p:sp>
        <p:nvSpPr>
          <p:cNvPr id="132" name="Slide Number Placeholder 2"/>
          <p:cNvSpPr>
            <a:spLocks noGrp="1"/>
          </p:cNvSpPr>
          <p:nvPr>
            <p:ph type="sldNum" sz="quarter" idx="120"/>
          </p:nvPr>
        </p:nvSpPr>
        <p:spPr/>
        <p:txBody>
          <a:bodyPr/>
          <a:lstStyle>
            <a:lvl1pPr>
              <a:defRPr/>
            </a:lvl1pPr>
          </a:lstStyle>
          <a:p>
            <a:fld id="{7F8C0483-0349-41C0-BD18-879247F933D0}" type="slidenum">
              <a:rPr lang="en-US" altLang="fr-FR"/>
              <a:pPr/>
              <a:t>‹#›</a:t>
            </a:fld>
            <a:endParaRPr lang="en-US" altLang="fr-FR"/>
          </a:p>
        </p:txBody>
      </p:sp>
    </p:spTree>
    <p:extLst>
      <p:ext uri="{BB962C8B-B14F-4D97-AF65-F5344CB8AC3E}">
        <p14:creationId xmlns:p14="http://schemas.microsoft.com/office/powerpoint/2010/main" val="155876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Click icon to add picture</a:t>
            </a:r>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C9FE9F25-9222-49AC-96E4-5BC4C54C72A5}" type="slidenum">
              <a:rPr lang="en-US" altLang="fr-FR"/>
              <a:pPr/>
              <a:t>‹#›</a:t>
            </a:fld>
            <a:endParaRPr lang="en-US" altLang="fr-FR"/>
          </a:p>
        </p:txBody>
      </p:sp>
      <p:sp>
        <p:nvSpPr>
          <p:cNvPr id="6" name="Footer Placeholder 4"/>
          <p:cNvSpPr>
            <a:spLocks noGrp="1"/>
          </p:cNvSpPr>
          <p:nvPr>
            <p:ph type="ftr" sz="quarter" idx="1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775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Click icon to add picture</a:t>
            </a:r>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144384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0CA3306C-E797-4CFD-A591-9E7E331030C2}" type="slidenum">
              <a:rPr lang="en-US" altLang="fr-FR"/>
              <a:pPr/>
              <a:t>‹#›</a:t>
            </a:fld>
            <a:endParaRPr lang="en-US" altLang="fr-FR"/>
          </a:p>
        </p:txBody>
      </p:sp>
      <p:sp>
        <p:nvSpPr>
          <p:cNvPr id="6" name="Footer Placeholder 4"/>
          <p:cNvSpPr>
            <a:spLocks noGrp="1"/>
          </p:cNvSpPr>
          <p:nvPr>
            <p:ph type="ftr" sz="quarter" idx="20"/>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65809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r>
              <a:rPr lang="en-US" noProof="0"/>
              <a:t>Click icon to add chart</a:t>
            </a:r>
          </a:p>
        </p:txBody>
      </p:sp>
      <p:sp>
        <p:nvSpPr>
          <p:cNvPr id="6" name="Slide Number Placeholder 3"/>
          <p:cNvSpPr>
            <a:spLocks noGrp="1"/>
          </p:cNvSpPr>
          <p:nvPr>
            <p:ph type="sldNum" sz="quarter" idx="20"/>
          </p:nvPr>
        </p:nvSpPr>
        <p:spPr/>
        <p:txBody>
          <a:bodyPr/>
          <a:lstStyle>
            <a:lvl1pPr>
              <a:defRPr/>
            </a:lvl1pPr>
          </a:lstStyle>
          <a:p>
            <a:fld id="{53D0BCAF-7E13-4D41-A7E4-CBE9A77978C4}" type="slidenum">
              <a:rPr lang="en-US" altLang="fr-FR"/>
              <a:pPr/>
              <a:t>‹#›</a:t>
            </a:fld>
            <a:endParaRPr lang="en-US" altLang="fr-FR"/>
          </a:p>
        </p:txBody>
      </p:sp>
      <p:sp>
        <p:nvSpPr>
          <p:cNvPr id="7" name="Footer Placeholder 4"/>
          <p:cNvSpPr>
            <a:spLocks noGrp="1"/>
          </p:cNvSpPr>
          <p:nvPr>
            <p:ph type="ftr" sz="quarter" idx="2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9368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FDF0D2F4-B561-493B-8E0D-4A90196BCC47}" type="slidenum">
              <a:rPr lang="en-US" altLang="fr-FR"/>
              <a:pPr/>
              <a:t>‹#›</a:t>
            </a:fld>
            <a:endParaRPr lang="en-US" altLang="fr-FR"/>
          </a:p>
        </p:txBody>
      </p:sp>
      <p:sp>
        <p:nvSpPr>
          <p:cNvPr id="7" name="Footer Placeholder 4"/>
          <p:cNvSpPr>
            <a:spLocks noGrp="1"/>
          </p:cNvSpPr>
          <p:nvPr>
            <p:ph type="ftr" sz="quarter" idx="2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3180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6" y="3723217"/>
            <a:ext cx="4159249" cy="2461684"/>
          </a:xfrm>
        </p:spPr>
        <p:txBody>
          <a:bodyPr/>
          <a:lstStyle/>
          <a:p>
            <a:pPr lvl="0"/>
            <a:r>
              <a:rPr lang="en-US" noProof="0"/>
              <a:t>Click icon to add chart</a:t>
            </a:r>
          </a:p>
        </p:txBody>
      </p:sp>
      <p:sp>
        <p:nvSpPr>
          <p:cNvPr id="6" name="Slide Number Placeholder 3"/>
          <p:cNvSpPr>
            <a:spLocks noGrp="1"/>
          </p:cNvSpPr>
          <p:nvPr>
            <p:ph type="sldNum" sz="quarter" idx="21"/>
          </p:nvPr>
        </p:nvSpPr>
        <p:spPr/>
        <p:txBody>
          <a:bodyPr/>
          <a:lstStyle>
            <a:lvl1pPr>
              <a:defRPr/>
            </a:lvl1pPr>
          </a:lstStyle>
          <a:p>
            <a:fld id="{FDF0D2F4-B561-493B-8E0D-4A90196BCC47}" type="slidenum">
              <a:rPr lang="en-US" altLang="fr-FR"/>
              <a:pPr/>
              <a:t>‹#›</a:t>
            </a:fld>
            <a:endParaRPr lang="en-US" altLang="fr-FR"/>
          </a:p>
        </p:txBody>
      </p:sp>
      <p:sp>
        <p:nvSpPr>
          <p:cNvPr id="7" name="Footer Placeholder 4"/>
          <p:cNvSpPr>
            <a:spLocks noGrp="1"/>
          </p:cNvSpPr>
          <p:nvPr>
            <p:ph type="ftr" sz="quarter" idx="2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0593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6" y="3723217"/>
            <a:ext cx="4159249" cy="2461684"/>
          </a:xfrm>
        </p:spPr>
        <p:txBody>
          <a:bodyPr/>
          <a:lstStyle/>
          <a:p>
            <a:pPr lvl="0"/>
            <a:r>
              <a:rPr lang="en-US" noProof="0"/>
              <a:t>Click icon to add chart</a:t>
            </a:r>
          </a:p>
        </p:txBody>
      </p:sp>
      <p:sp>
        <p:nvSpPr>
          <p:cNvPr id="9" name="Chart Placeholder 4"/>
          <p:cNvSpPr>
            <a:spLocks noGrp="1"/>
          </p:cNvSpPr>
          <p:nvPr>
            <p:ph type="chart" sz="quarter" idx="21"/>
          </p:nvPr>
        </p:nvSpPr>
        <p:spPr>
          <a:xfrm>
            <a:off x="347133" y="1140883"/>
            <a:ext cx="4159249" cy="2461684"/>
          </a:xfrm>
        </p:spPr>
        <p:txBody>
          <a:bodyPr/>
          <a:lstStyle/>
          <a:p>
            <a:pPr lvl="0"/>
            <a:r>
              <a:rPr lang="en-US" noProof="0"/>
              <a:t>Click icon to add chart</a:t>
            </a:r>
          </a:p>
        </p:txBody>
      </p:sp>
      <p:sp>
        <p:nvSpPr>
          <p:cNvPr id="14" name="Chart Placeholder 4"/>
          <p:cNvSpPr>
            <a:spLocks noGrp="1"/>
          </p:cNvSpPr>
          <p:nvPr>
            <p:ph type="chart" sz="quarter" idx="22"/>
          </p:nvPr>
        </p:nvSpPr>
        <p:spPr>
          <a:xfrm>
            <a:off x="351366" y="3716867"/>
            <a:ext cx="4159249" cy="2461684"/>
          </a:xfrm>
        </p:spPr>
        <p:txBody>
          <a:bodyPr/>
          <a:lstStyle/>
          <a:p>
            <a:pPr lvl="0"/>
            <a:r>
              <a:rPr lang="en-US" noProof="0"/>
              <a:t>Click icon to add chart</a:t>
            </a:r>
          </a:p>
        </p:txBody>
      </p:sp>
      <p:sp>
        <p:nvSpPr>
          <p:cNvPr id="7" name="Slide Number Placeholder 3"/>
          <p:cNvSpPr>
            <a:spLocks noGrp="1"/>
          </p:cNvSpPr>
          <p:nvPr>
            <p:ph type="sldNum" sz="quarter" idx="23"/>
          </p:nvPr>
        </p:nvSpPr>
        <p:spPr/>
        <p:txBody>
          <a:bodyPr/>
          <a:lstStyle>
            <a:lvl1pPr>
              <a:defRPr/>
            </a:lvl1pPr>
          </a:lstStyle>
          <a:p>
            <a:fld id="{B31243AB-269D-47F4-889D-1DAA845C4144}" type="slidenum">
              <a:rPr lang="en-US" altLang="fr-FR"/>
              <a:pPr/>
              <a:t>‹#›</a:t>
            </a:fld>
            <a:endParaRPr lang="en-US" altLang="fr-FR"/>
          </a:p>
        </p:txBody>
      </p:sp>
      <p:sp>
        <p:nvSpPr>
          <p:cNvPr id="10" name="Footer Placeholder 4"/>
          <p:cNvSpPr>
            <a:spLocks noGrp="1"/>
          </p:cNvSpPr>
          <p:nvPr>
            <p:ph type="ftr" sz="quarter" idx="24"/>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85757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7202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r>
              <a:rPr lang="en-US" noProof="0"/>
              <a:t>Click icon to add table</a:t>
            </a:r>
          </a:p>
        </p:txBody>
      </p:sp>
      <p:sp>
        <p:nvSpPr>
          <p:cNvPr id="4" name="Slide Number Placeholder 3"/>
          <p:cNvSpPr>
            <a:spLocks noGrp="1"/>
          </p:cNvSpPr>
          <p:nvPr>
            <p:ph type="sldNum" sz="quarter" idx="14"/>
          </p:nvPr>
        </p:nvSpPr>
        <p:spPr/>
        <p:txBody>
          <a:bodyPr/>
          <a:lstStyle>
            <a:lvl1pPr>
              <a:defRPr/>
            </a:lvl1pPr>
          </a:lstStyle>
          <a:p>
            <a:fld id="{7257DDDE-8651-4D89-B377-BEB53E64BC25}" type="slidenum">
              <a:rPr lang="en-US" altLang="fr-FR"/>
              <a:pPr/>
              <a:t>‹#›</a:t>
            </a:fld>
            <a:endParaRPr lang="en-US" altLang="fr-FR"/>
          </a:p>
        </p:txBody>
      </p:sp>
      <p:sp>
        <p:nvSpPr>
          <p:cNvPr id="5" name="Footer Placeholder 4"/>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4479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40475"/>
            <a:ext cx="2895600" cy="365125"/>
          </a:xfrm>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a:xfrm>
            <a:off x="457200" y="6324600"/>
            <a:ext cx="2133600"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977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FAD02FE-BC2D-4287-8503-C827D09EF5D4}" type="datetime1">
              <a:rPr lang="en-US" sz="1600" b="1" smtClean="0">
                <a:solidFill>
                  <a:srgbClr val="002345"/>
                </a:solidFill>
                <a:latin typeface="Trebuchet MS" panose="020B0603020202020204" pitchFamily="34" charset="0"/>
                <a:ea typeface="MS PGothic" panose="020B0600070205080204" pitchFamily="34" charset="-128"/>
                <a:cs typeface="Arial" panose="020B0604020202020204" pitchFamily="34" charset="0"/>
              </a:rPr>
              <a:pPr fontAlgn="base">
                <a:spcBef>
                  <a:spcPct val="0"/>
                </a:spcBef>
                <a:spcAft>
                  <a:spcPct val="0"/>
                </a:spcAft>
              </a:pPr>
              <a:t>11/25/2019</a:t>
            </a:fld>
            <a:endParaRPr lang="en-US"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78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fontAlgn="base">
              <a:spcBef>
                <a:spcPct val="0"/>
              </a:spcBef>
              <a:spcAft>
                <a:spcPct val="0"/>
              </a:spcAft>
            </a:pPr>
            <a:fld id="{490BC0D1-CB77-4E67-A4D8-7151E114C004}" type="datetimeFigureOut">
              <a:rPr lang="en-US" sz="1600" b="1" smtClean="0">
                <a:solidFill>
                  <a:srgbClr val="002345"/>
                </a:solidFill>
                <a:latin typeface="Trebuchet MS" panose="020B0603020202020204" pitchFamily="34" charset="0"/>
                <a:ea typeface="MS PGothic" panose="020B0600070205080204" pitchFamily="34" charset="-128"/>
                <a:cs typeface="Arial" panose="020B0604020202020204" pitchFamily="34" charset="0"/>
              </a:rPr>
              <a:pPr fontAlgn="base">
                <a:spcBef>
                  <a:spcPct val="0"/>
                </a:spcBef>
                <a:spcAft>
                  <a:spcPct val="0"/>
                </a:spcAft>
              </a:pPr>
              <a:t>11/25/2019</a:t>
            </a:fld>
            <a:endParaRPr lang="en-US"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1E347857-9E6C-4042-9AC3-C00E3CED9283}" type="slidenum">
              <a:rPr lang="en-US" smtClean="0"/>
              <a:pPr/>
              <a:t>‹#›</a:t>
            </a:fld>
            <a:endParaRPr lang="en-US"/>
          </a:p>
        </p:txBody>
      </p:sp>
    </p:spTree>
    <p:extLst>
      <p:ext uri="{BB962C8B-B14F-4D97-AF65-F5344CB8AC3E}">
        <p14:creationId xmlns:p14="http://schemas.microsoft.com/office/powerpoint/2010/main" val="23094268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2" name="Title 1"/>
          <p:cNvSpPr>
            <a:spLocks noGrp="1"/>
          </p:cNvSpPr>
          <p:nvPr>
            <p:ph type="title"/>
          </p:nvPr>
        </p:nvSpPr>
        <p:spPr>
          <a:xfrm>
            <a:off x="356935" y="301628"/>
            <a:ext cx="8462029"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endParaRPr lang="en-US"/>
          </a:p>
        </p:txBody>
      </p:sp>
      <p:sp>
        <p:nvSpPr>
          <p:cNvPr id="6" name="Slide Number Placeholder 7"/>
          <p:cNvSpPr>
            <a:spLocks noGrp="1"/>
          </p:cNvSpPr>
          <p:nvPr>
            <p:ph type="sldNum" sz="quarter" idx="15"/>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13546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endParaRPr lang="en-US"/>
          </a:p>
        </p:txBody>
      </p:sp>
      <p:sp>
        <p:nvSpPr>
          <p:cNvPr id="64" name="Slide Number Placeholder 9"/>
          <p:cNvSpPr>
            <a:spLocks noGrp="1"/>
          </p:cNvSpPr>
          <p:nvPr>
            <p:ph type="sldNum" sz="quarter" idx="12"/>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25269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endParaRPr lang="en-US"/>
          </a:p>
        </p:txBody>
      </p:sp>
      <p:sp>
        <p:nvSpPr>
          <p:cNvPr id="9" name="Slide Number Placeholder 2"/>
          <p:cNvSpPr>
            <a:spLocks noGrp="1"/>
          </p:cNvSpPr>
          <p:nvPr>
            <p:ph type="sldNum" sz="quarter" idx="16"/>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59408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a:p>
        </p:txBody>
      </p:sp>
      <p:sp>
        <p:nvSpPr>
          <p:cNvPr id="9" name="Chart Placeholder 4"/>
          <p:cNvSpPr>
            <a:spLocks noGrp="1"/>
          </p:cNvSpPr>
          <p:nvPr>
            <p:ph type="chart" sz="quarter" idx="21"/>
          </p:nvPr>
        </p:nvSpPr>
        <p:spPr>
          <a:xfrm>
            <a:off x="347134" y="1140883"/>
            <a:ext cx="4159249" cy="2461684"/>
          </a:xfrm>
        </p:spPr>
        <p:txBody>
          <a:bodyPr/>
          <a:lstStyle/>
          <a:p>
            <a:pPr lvl="0"/>
            <a:endParaRPr lang="en-US" noProof="0"/>
          </a:p>
        </p:txBody>
      </p:sp>
      <p:sp>
        <p:nvSpPr>
          <p:cNvPr id="14" name="Chart Placeholder 4"/>
          <p:cNvSpPr>
            <a:spLocks noGrp="1"/>
          </p:cNvSpPr>
          <p:nvPr>
            <p:ph type="chart" sz="quarter" idx="22"/>
          </p:nvPr>
        </p:nvSpPr>
        <p:spPr>
          <a:xfrm>
            <a:off x="351367" y="3716867"/>
            <a:ext cx="4159249"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B31243AB-269D-47F4-889D-1DAA845C4144}" type="slidenum">
              <a:rPr lang="en-US" altLang="fr-FR"/>
              <a:pPr/>
              <a:t>‹#›</a:t>
            </a:fld>
            <a:endParaRPr lang="en-US" altLang="fr-FR"/>
          </a:p>
        </p:txBody>
      </p:sp>
      <p:sp>
        <p:nvSpPr>
          <p:cNvPr id="10" name="Footer Placeholder 4"/>
          <p:cNvSpPr>
            <a:spLocks noGrp="1"/>
          </p:cNvSpPr>
          <p:nvPr>
            <p:ph type="ftr" sz="quarter" idx="24"/>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40323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1800" b="0" i="0" cap="all" baseline="0">
                <a:solidFill>
                  <a:schemeClr val="tx1"/>
                </a:solidFill>
                <a:latin typeface="+mn-lt"/>
                <a:cs typeface="Andes ExtraLight"/>
              </a:defRPr>
            </a:lvl1pPr>
            <a:lvl2pPr algn="l">
              <a:defRPr sz="1800" b="0" i="0" cap="all">
                <a:solidFill>
                  <a:schemeClr val="tx2">
                    <a:lumMod val="50000"/>
                    <a:lumOff val="50000"/>
                  </a:schemeClr>
                </a:solidFill>
                <a:latin typeface="+mn-lt"/>
                <a:cs typeface="Andes ExtraLight"/>
              </a:defRPr>
            </a:lvl2pPr>
            <a:lvl3pPr algn="l">
              <a:defRPr sz="1800" b="0" i="0" cap="all">
                <a:solidFill>
                  <a:schemeClr val="tx2">
                    <a:lumMod val="50000"/>
                    <a:lumOff val="50000"/>
                  </a:schemeClr>
                </a:solidFill>
                <a:latin typeface="+mn-lt"/>
                <a:cs typeface="Andes ExtraLight"/>
              </a:defRPr>
            </a:lvl3pPr>
            <a:lvl4pPr algn="l">
              <a:defRPr sz="1800" b="0" i="0" cap="all">
                <a:solidFill>
                  <a:schemeClr val="tx2">
                    <a:lumMod val="50000"/>
                    <a:lumOff val="50000"/>
                  </a:schemeClr>
                </a:solidFill>
                <a:latin typeface="+mn-lt"/>
                <a:cs typeface="Andes ExtraLight"/>
              </a:defRPr>
            </a:lvl4pPr>
            <a:lvl5pPr algn="l">
              <a:defRPr sz="1800" b="0" i="0" cap="all">
                <a:solidFill>
                  <a:schemeClr val="tx2">
                    <a:lumMod val="50000"/>
                    <a:lumOff val="50000"/>
                  </a:schemeClr>
                </a:solidFill>
                <a:latin typeface="+mn-lt"/>
                <a:cs typeface="Andes ExtraLigh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64313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1" y="983838"/>
            <a:ext cx="5207000" cy="4904344"/>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39515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165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2" y="1443791"/>
            <a:ext cx="5307263" cy="4545263"/>
          </a:xfrm>
        </p:spPr>
        <p:txBody>
          <a:bodyP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2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2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3A2B680D-EE76-4B7B-AA42-4C2819F121D9}" type="slidenum">
              <a:rPr lang="en-US" smtClean="0"/>
              <a:t>‹#›</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Tree>
    <p:extLst>
      <p:ext uri="{BB962C8B-B14F-4D97-AF65-F5344CB8AC3E}">
        <p14:creationId xmlns:p14="http://schemas.microsoft.com/office/powerpoint/2010/main" val="297535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3A2B680D-EE76-4B7B-AA42-4C2819F121D9}" type="slidenum">
              <a:rPr lang="en-US" smtClean="0"/>
              <a:t>‹#›</a:t>
            </a:fld>
            <a:endParaRPr lang="en-US"/>
          </a:p>
        </p:txBody>
      </p:sp>
      <p:sp>
        <p:nvSpPr>
          <p:cNvPr id="10" name="Footer Placeholder 4"/>
          <p:cNvSpPr>
            <a:spLocks noGrp="1"/>
          </p:cNvSpPr>
          <p:nvPr>
            <p:ph type="ftr" sz="quarter" idx="16"/>
          </p:nvPr>
        </p:nvSpPr>
        <p:spPr/>
        <p:txBody>
          <a:bodyPr/>
          <a:lstStyle>
            <a:lvl1pPr>
              <a:defRPr/>
            </a:lvl1pPr>
          </a:lstStyle>
          <a:p>
            <a:endParaRPr lang="en-US"/>
          </a:p>
        </p:txBody>
      </p:sp>
    </p:spTree>
    <p:extLst>
      <p:ext uri="{BB962C8B-B14F-4D97-AF65-F5344CB8AC3E}">
        <p14:creationId xmlns:p14="http://schemas.microsoft.com/office/powerpoint/2010/main" val="362874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23963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65152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825"/>
            </a:lvl1pPr>
          </a:lstStyle>
          <a:p>
            <a:pPr lvl="0"/>
            <a:r>
              <a:rPr lang="en-US" noProof="0"/>
              <a:t>Click icon to add picture</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825"/>
            </a:lvl1pPr>
          </a:lstStyle>
          <a:p>
            <a:pPr lvl="0"/>
            <a:r>
              <a:rPr lang="en-US" noProof="0"/>
              <a:t>Click icon to add picture</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825"/>
            </a:lvl1pPr>
          </a:lstStyle>
          <a:p>
            <a:pPr lvl="0"/>
            <a:r>
              <a:rPr lang="en-US" noProof="0"/>
              <a:t>Click icon to add picture</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825"/>
            </a:lvl1pPr>
          </a:lstStyle>
          <a:p>
            <a:pPr lvl="0"/>
            <a:r>
              <a:rPr lang="en-US" noProof="0"/>
              <a:t>Click icon to add picture</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825"/>
            </a:lvl1pPr>
          </a:lstStyle>
          <a:p>
            <a:pPr lvl="0"/>
            <a:r>
              <a:rPr lang="en-US" noProof="0"/>
              <a:t>Click icon to add picture</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endParaRPr lang="en-US"/>
          </a:p>
        </p:txBody>
      </p:sp>
      <p:sp>
        <p:nvSpPr>
          <p:cNvPr id="132" name="Slide Number Placeholder 2"/>
          <p:cNvSpPr>
            <a:spLocks noGrp="1"/>
          </p:cNvSpPr>
          <p:nvPr>
            <p:ph type="sldNum" sz="quarter" idx="120"/>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218605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Click icon to add picture</a:t>
            </a:r>
          </a:p>
        </p:txBody>
      </p:sp>
      <p:sp>
        <p:nvSpPr>
          <p:cNvPr id="3" name="Title 2"/>
          <p:cNvSpPr>
            <a:spLocks noGrp="1"/>
          </p:cNvSpPr>
          <p:nvPr>
            <p:ph type="title"/>
          </p:nvPr>
        </p:nvSpPr>
        <p:spPr>
          <a:xfrm>
            <a:off x="4946317" y="4064003"/>
            <a:ext cx="3978929" cy="1751263"/>
          </a:xfrm>
        </p:spPr>
        <p:txBody>
          <a:bodyPr/>
          <a:lstStyle>
            <a:lvl1pPr>
              <a:defRPr sz="225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05753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Click icon to add picture</a:t>
            </a:r>
          </a:p>
        </p:txBody>
      </p:sp>
      <p:sp>
        <p:nvSpPr>
          <p:cNvPr id="3" name="Title 2"/>
          <p:cNvSpPr>
            <a:spLocks noGrp="1"/>
          </p:cNvSpPr>
          <p:nvPr>
            <p:ph type="title"/>
          </p:nvPr>
        </p:nvSpPr>
        <p:spPr>
          <a:xfrm>
            <a:off x="4946317" y="3075216"/>
            <a:ext cx="3978929" cy="1950356"/>
          </a:xfrm>
        </p:spPr>
        <p:txBody>
          <a:bodyPr/>
          <a:lstStyle>
            <a:lvl1pPr>
              <a:defRPr sz="225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12388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20"/>
          </p:nvPr>
        </p:nvSpPr>
        <p:spPr/>
        <p:txBody>
          <a:bodyPr/>
          <a:lstStyle>
            <a:lvl1pPr>
              <a:defRPr/>
            </a:lvl1pPr>
          </a:lstStyle>
          <a:p>
            <a:endParaRPr lang="en-US"/>
          </a:p>
        </p:txBody>
      </p:sp>
    </p:spTree>
    <p:extLst>
      <p:ext uri="{BB962C8B-B14F-4D97-AF65-F5344CB8AC3E}">
        <p14:creationId xmlns:p14="http://schemas.microsoft.com/office/powerpoint/2010/main" val="343735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285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40202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5048250"/>
          </a:xfrm>
        </p:spPr>
        <p:txBody>
          <a:bodyPr/>
          <a:lstStyle/>
          <a:p>
            <a:pPr lvl="0"/>
            <a:r>
              <a:rPr lang="en-US" noProof="0"/>
              <a:t>Click icon to add chart</a:t>
            </a:r>
          </a:p>
        </p:txBody>
      </p:sp>
      <p:sp>
        <p:nvSpPr>
          <p:cNvPr id="6" name="Slide Number Placeholder 3"/>
          <p:cNvSpPr>
            <a:spLocks noGrp="1"/>
          </p:cNvSpPr>
          <p:nvPr>
            <p:ph type="sldNum" sz="quarter" idx="20"/>
          </p:nvPr>
        </p:nvSpPr>
        <p:spPr/>
        <p:txBody>
          <a:bodyPr/>
          <a:lstStyle>
            <a:lvl1pPr>
              <a:defRPr/>
            </a:lvl1pPr>
          </a:lstStyle>
          <a:p>
            <a:fld id="{3A2B680D-EE76-4B7B-AA42-4C2819F121D9}" type="slidenum">
              <a:rPr lang="en-US" smtClean="0"/>
              <a:t>‹#›</a:t>
            </a:fld>
            <a:endParaRPr lang="en-US"/>
          </a:p>
        </p:txBody>
      </p:sp>
      <p:sp>
        <p:nvSpPr>
          <p:cNvPr id="7" name="Footer Placeholder 4"/>
          <p:cNvSpPr>
            <a:spLocks noGrp="1"/>
          </p:cNvSpPr>
          <p:nvPr>
            <p:ph type="ftr" sz="quarter" idx="21"/>
          </p:nvPr>
        </p:nvSpPr>
        <p:spPr/>
        <p:txBody>
          <a:bodyPr/>
          <a:lstStyle>
            <a:lvl1pPr>
              <a:defRPr/>
            </a:lvl1pPr>
          </a:lstStyle>
          <a:p>
            <a:endParaRPr lang="en-US"/>
          </a:p>
        </p:txBody>
      </p:sp>
    </p:spTree>
    <p:extLst>
      <p:ext uri="{BB962C8B-B14F-4D97-AF65-F5344CB8AC3E}">
        <p14:creationId xmlns:p14="http://schemas.microsoft.com/office/powerpoint/2010/main" val="374692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r>
              <a:rPr lang="en-US" noProof="0"/>
              <a:t>Click icon to add chart</a:t>
            </a:r>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7" y="3723217"/>
            <a:ext cx="4159249" cy="2461684"/>
          </a:xfrm>
        </p:spPr>
        <p:txBody>
          <a:bodyPr/>
          <a:lstStyle/>
          <a:p>
            <a:pPr lvl="0"/>
            <a:r>
              <a:rPr lang="en-US" noProof="0"/>
              <a:t>Click icon to add chart</a:t>
            </a:r>
          </a:p>
        </p:txBody>
      </p:sp>
      <p:sp>
        <p:nvSpPr>
          <p:cNvPr id="6" name="Slide Number Placeholder 3"/>
          <p:cNvSpPr>
            <a:spLocks noGrp="1"/>
          </p:cNvSpPr>
          <p:nvPr>
            <p:ph type="sldNum" sz="quarter" idx="21"/>
          </p:nvPr>
        </p:nvSpPr>
        <p:spPr/>
        <p:txBody>
          <a:bodyPr/>
          <a:lstStyle>
            <a:lvl1pPr>
              <a:defRPr/>
            </a:lvl1pPr>
          </a:lstStyle>
          <a:p>
            <a:fld id="{3A2B680D-EE76-4B7B-AA42-4C2819F121D9}" type="slidenum">
              <a:rPr lang="en-US" smtClean="0"/>
              <a:t>‹#›</a:t>
            </a:fld>
            <a:endParaRPr lang="en-US"/>
          </a:p>
        </p:txBody>
      </p:sp>
      <p:sp>
        <p:nvSpPr>
          <p:cNvPr id="7" name="Footer Placeholder 4"/>
          <p:cNvSpPr>
            <a:spLocks noGrp="1"/>
          </p:cNvSpPr>
          <p:nvPr>
            <p:ph type="ftr" sz="quarter" idx="22"/>
          </p:nvPr>
        </p:nvSpPr>
        <p:spPr/>
        <p:txBody>
          <a:bodyPr/>
          <a:lstStyle>
            <a:lvl1pPr>
              <a:defRPr/>
            </a:lvl1pPr>
          </a:lstStyle>
          <a:p>
            <a:endParaRPr lang="en-US"/>
          </a:p>
        </p:txBody>
      </p:sp>
    </p:spTree>
    <p:extLst>
      <p:ext uri="{BB962C8B-B14F-4D97-AF65-F5344CB8AC3E}">
        <p14:creationId xmlns:p14="http://schemas.microsoft.com/office/powerpoint/2010/main" val="10813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r>
              <a:rPr lang="en-US" noProof="0"/>
              <a:t>Click icon to add chart</a:t>
            </a:r>
          </a:p>
        </p:txBody>
      </p:sp>
      <p:sp>
        <p:nvSpPr>
          <p:cNvPr id="8" name="Chart Placeholder 4"/>
          <p:cNvSpPr>
            <a:spLocks noGrp="1"/>
          </p:cNvSpPr>
          <p:nvPr>
            <p:ph type="chart" sz="quarter" idx="20"/>
          </p:nvPr>
        </p:nvSpPr>
        <p:spPr>
          <a:xfrm>
            <a:off x="4612217" y="3723217"/>
            <a:ext cx="4159249" cy="2461684"/>
          </a:xfrm>
        </p:spPr>
        <p:txBody>
          <a:bodyPr/>
          <a:lstStyle/>
          <a:p>
            <a:pPr lvl="0"/>
            <a:r>
              <a:rPr lang="en-US" noProof="0"/>
              <a:t>Click icon to add chart</a:t>
            </a:r>
          </a:p>
        </p:txBody>
      </p:sp>
      <p:sp>
        <p:nvSpPr>
          <p:cNvPr id="9" name="Chart Placeholder 4"/>
          <p:cNvSpPr>
            <a:spLocks noGrp="1"/>
          </p:cNvSpPr>
          <p:nvPr>
            <p:ph type="chart" sz="quarter" idx="21"/>
          </p:nvPr>
        </p:nvSpPr>
        <p:spPr>
          <a:xfrm>
            <a:off x="347134" y="1140883"/>
            <a:ext cx="4159249" cy="2461684"/>
          </a:xfrm>
        </p:spPr>
        <p:txBody>
          <a:bodyPr/>
          <a:lstStyle/>
          <a:p>
            <a:pPr lvl="0"/>
            <a:r>
              <a:rPr lang="en-US" noProof="0"/>
              <a:t>Click icon to add chart</a:t>
            </a:r>
          </a:p>
        </p:txBody>
      </p:sp>
      <p:sp>
        <p:nvSpPr>
          <p:cNvPr id="14" name="Chart Placeholder 4"/>
          <p:cNvSpPr>
            <a:spLocks noGrp="1"/>
          </p:cNvSpPr>
          <p:nvPr>
            <p:ph type="chart" sz="quarter" idx="22"/>
          </p:nvPr>
        </p:nvSpPr>
        <p:spPr>
          <a:xfrm>
            <a:off x="351367" y="3716867"/>
            <a:ext cx="4159249" cy="2461684"/>
          </a:xfrm>
        </p:spPr>
        <p:txBody>
          <a:bodyPr/>
          <a:lstStyle/>
          <a:p>
            <a:pPr lvl="0"/>
            <a:r>
              <a:rPr lang="en-US" noProof="0"/>
              <a:t>Click icon to add chart</a:t>
            </a:r>
          </a:p>
        </p:txBody>
      </p:sp>
      <p:sp>
        <p:nvSpPr>
          <p:cNvPr id="7" name="Slide Number Placeholder 3"/>
          <p:cNvSpPr>
            <a:spLocks noGrp="1"/>
          </p:cNvSpPr>
          <p:nvPr>
            <p:ph type="sldNum" sz="quarter" idx="23"/>
          </p:nvPr>
        </p:nvSpPr>
        <p:spPr/>
        <p:txBody>
          <a:bodyPr/>
          <a:lstStyle>
            <a:lvl1pPr>
              <a:defRPr/>
            </a:lvl1pPr>
          </a:lstStyle>
          <a:p>
            <a:fld id="{3A2B680D-EE76-4B7B-AA42-4C2819F121D9}" type="slidenum">
              <a:rPr lang="en-US" smtClean="0"/>
              <a:t>‹#›</a:t>
            </a:fld>
            <a:endParaRPr lang="en-US"/>
          </a:p>
        </p:txBody>
      </p:sp>
      <p:sp>
        <p:nvSpPr>
          <p:cNvPr id="10" name="Footer Placeholder 4"/>
          <p:cNvSpPr>
            <a:spLocks noGrp="1"/>
          </p:cNvSpPr>
          <p:nvPr>
            <p:ph type="ftr" sz="quarter" idx="24"/>
          </p:nvPr>
        </p:nvSpPr>
        <p:spPr/>
        <p:txBody>
          <a:bodyPr/>
          <a:lstStyle>
            <a:lvl1pPr>
              <a:defRPr/>
            </a:lvl1pPr>
          </a:lstStyle>
          <a:p>
            <a:endParaRPr lang="en-US"/>
          </a:p>
        </p:txBody>
      </p:sp>
    </p:spTree>
    <p:extLst>
      <p:ext uri="{BB962C8B-B14F-4D97-AF65-F5344CB8AC3E}">
        <p14:creationId xmlns:p14="http://schemas.microsoft.com/office/powerpoint/2010/main" val="88648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285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5565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900"/>
            </a:lvl1pPr>
          </a:lstStyle>
          <a:p>
            <a:pPr lvl="0"/>
            <a:r>
              <a:rPr lang="en-US" noProof="0"/>
              <a:t>Click icon to add table</a:t>
            </a:r>
          </a:p>
        </p:txBody>
      </p:sp>
      <p:sp>
        <p:nvSpPr>
          <p:cNvPr id="4" name="Slide Number Placeholder 3"/>
          <p:cNvSpPr>
            <a:spLocks noGrp="1"/>
          </p:cNvSpPr>
          <p:nvPr>
            <p:ph type="sldNum" sz="quarter" idx="14"/>
          </p:nvPr>
        </p:nvSpPr>
        <p:spPr/>
        <p:txBody>
          <a:bodyPr/>
          <a:lstStyle>
            <a:lvl1pPr>
              <a:defRPr/>
            </a:lvl1pPr>
          </a:lstStyle>
          <a:p>
            <a:fld id="{3A2B680D-EE76-4B7B-AA42-4C2819F121D9}" type="slidenum">
              <a:rPr lang="en-US" smtClean="0"/>
              <a:t>‹#›</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Tree>
    <p:extLst>
      <p:ext uri="{BB962C8B-B14F-4D97-AF65-F5344CB8AC3E}">
        <p14:creationId xmlns:p14="http://schemas.microsoft.com/office/powerpoint/2010/main" val="28685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endParaRPr lang="en-US"/>
          </a:p>
        </p:txBody>
      </p:sp>
      <p:sp>
        <p:nvSpPr>
          <p:cNvPr id="64" name="Slide Number Placeholder 9"/>
          <p:cNvSpPr>
            <a:spLocks noGrp="1"/>
          </p:cNvSpPr>
          <p:nvPr>
            <p:ph type="sldNum" sz="quarter" idx="12"/>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169955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white"/>
              </a:solidFill>
              <a:latin typeface="Calibri"/>
              <a:ea typeface="MS PGothic" panose="020B0600070205080204" pitchFamily="34" charset="-128"/>
              <a:cs typeface="Arial" panose="020B0604020202020204" pitchFamily="34"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charset="0"/>
              </a:defRPr>
            </a:lvl1pPr>
          </a:lstStyle>
          <a:p>
            <a:fld id="{4FC0D27D-C323-4C78-AD35-359C3B7B1787}" type="datetime1">
              <a:rPr lang="en-US" smtClean="0"/>
              <a:t>11/25/2019</a:t>
            </a:fld>
            <a:endParaRPr lang="en-US"/>
          </a:p>
        </p:txBody>
      </p:sp>
    </p:spTree>
    <p:extLst>
      <p:ext uri="{BB962C8B-B14F-4D97-AF65-F5344CB8AC3E}">
        <p14:creationId xmlns:p14="http://schemas.microsoft.com/office/powerpoint/2010/main" val="3430261980"/>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2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endParaRPr lang="en-US"/>
          </a:p>
        </p:txBody>
      </p:sp>
      <p:sp>
        <p:nvSpPr>
          <p:cNvPr id="64" name="Slide Number Placeholder 9"/>
          <p:cNvSpPr>
            <a:spLocks noGrp="1"/>
          </p:cNvSpPr>
          <p:nvPr>
            <p:ph type="sldNum" sz="quarter" idx="12"/>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20570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231EFB6-7F4E-4B7A-BECF-68FA1C5E3F59}"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B680D-EE76-4B7B-AA42-4C2819F121D9}" type="slidenum">
              <a:rPr lang="en-US" smtClean="0"/>
              <a:t>‹#›</a:t>
            </a:fld>
            <a:endParaRPr lang="en-US"/>
          </a:p>
        </p:txBody>
      </p:sp>
    </p:spTree>
    <p:extLst>
      <p:ext uri="{BB962C8B-B14F-4D97-AF65-F5344CB8AC3E}">
        <p14:creationId xmlns:p14="http://schemas.microsoft.com/office/powerpoint/2010/main" val="7626352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F29634CA-1379-4001-9D66-11F5D9518E65}"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B680D-EE76-4B7B-AA42-4C2819F121D9}" type="slidenum">
              <a:rPr lang="en-US" smtClean="0"/>
              <a:t>‹#›</a:t>
            </a:fld>
            <a:endParaRPr lang="en-US"/>
          </a:p>
        </p:txBody>
      </p:sp>
    </p:spTree>
    <p:extLst>
      <p:ext uri="{BB962C8B-B14F-4D97-AF65-F5344CB8AC3E}">
        <p14:creationId xmlns:p14="http://schemas.microsoft.com/office/powerpoint/2010/main" val="387962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9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7257DDDE-8651-4D89-B377-BEB53E64BC25}" type="slidenum">
              <a:rPr lang="en-US" altLang="fr-FR"/>
              <a:pPr/>
              <a:t>‹#›</a:t>
            </a:fld>
            <a:endParaRPr lang="en-US" altLang="fr-FR"/>
          </a:p>
        </p:txBody>
      </p:sp>
      <p:sp>
        <p:nvSpPr>
          <p:cNvPr id="5" name="Footer Placeholder 4"/>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80749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A4DD7D76-9C73-4A8D-B466-24F04065BFA7}" type="datetime1">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B680D-EE76-4B7B-AA42-4C2819F121D9}" type="slidenum">
              <a:rPr lang="en-US" smtClean="0"/>
              <a:t>‹#›</a:t>
            </a:fld>
            <a:endParaRPr lang="en-US"/>
          </a:p>
        </p:txBody>
      </p:sp>
    </p:spTree>
    <p:extLst>
      <p:ext uri="{BB962C8B-B14F-4D97-AF65-F5344CB8AC3E}">
        <p14:creationId xmlns:p14="http://schemas.microsoft.com/office/powerpoint/2010/main" val="236847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40477"/>
            <a:ext cx="2895600" cy="365125"/>
          </a:xfrm>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a:xfrm>
            <a:off x="457200" y="6324602"/>
            <a:ext cx="2133600"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5087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pPr/>
              <a:t>‹#›</a:t>
            </a:fld>
            <a:endParaRPr lang="en-US" altLang="fr-FR"/>
          </a:p>
        </p:txBody>
      </p:sp>
    </p:spTree>
    <p:extLst>
      <p:ext uri="{BB962C8B-B14F-4D97-AF65-F5344CB8AC3E}">
        <p14:creationId xmlns:p14="http://schemas.microsoft.com/office/powerpoint/2010/main" val="3399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6411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white"/>
              </a:solidFill>
              <a:latin typeface="Calibri"/>
              <a:ea typeface="MS PGothic" panose="020B0600070205080204" pitchFamily="34" charset="-128"/>
              <a:cs typeface="Arial" panose="020B0604020202020204" pitchFamily="34"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charset="0"/>
              </a:defRPr>
            </a:lvl1pPr>
          </a:lstStyle>
          <a:p>
            <a:pPr fontAlgn="base">
              <a:spcBef>
                <a:spcPct val="0"/>
              </a:spcBef>
              <a:spcAft>
                <a:spcPct val="0"/>
              </a:spcAft>
            </a:pPr>
            <a:fld id="{3250B2D4-71C5-4B22-B98E-75C20386CBFA}" type="datetime4">
              <a:rPr lang="en-US" sz="1600" b="1">
                <a:solidFill>
                  <a:prstClr val="black"/>
                </a:solidFill>
                <a:latin typeface="Trebuchet MS" panose="020B0603020202020204" pitchFamily="34" charset="0"/>
                <a:ea typeface="MS PGothic" panose="020B0600070205080204" pitchFamily="34" charset="-128"/>
              </a:rPr>
              <a:pPr fontAlgn="base">
                <a:spcBef>
                  <a:spcPct val="0"/>
                </a:spcBef>
                <a:spcAft>
                  <a:spcPct val="0"/>
                </a:spcAft>
              </a:pPr>
              <a:t>November 25, 2019</a:t>
            </a:fld>
            <a:endParaRPr lang="en-US" sz="1600" b="1">
              <a:solidFill>
                <a:prstClr val="black"/>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39140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235481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4BE4C-DD8D-4BA9-9CCF-0EED2D039F54}"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B217E-2260-48BF-BC45-166EBD9B5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946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2" name="Title 1"/>
          <p:cNvSpPr>
            <a:spLocks noGrp="1"/>
          </p:cNvSpPr>
          <p:nvPr>
            <p:ph type="title"/>
          </p:nvPr>
        </p:nvSpPr>
        <p:spPr>
          <a:xfrm>
            <a:off x="356935" y="301628"/>
            <a:ext cx="8462029"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 name="Slide Number Placeholder 7"/>
          <p:cNvSpPr>
            <a:spLocks noGrp="1"/>
          </p:cNvSpPr>
          <p:nvPr>
            <p:ph type="sldNum" sz="quarter" idx="15"/>
          </p:nvPr>
        </p:nvSpPr>
        <p:spPr/>
        <p:txBody>
          <a:bodyPr/>
          <a:lstStyle>
            <a:lvl1pPr>
              <a:defRPr/>
            </a:lvl1pPr>
          </a:lstStyle>
          <a:p>
            <a:fld id="{4ECFB8EA-49FB-4EF9-83A1-1265046DFE9D}" type="slidenum">
              <a:rPr lang="en-US" altLang="fr-FR"/>
              <a:pPr/>
              <a:t>‹#›</a:t>
            </a:fld>
            <a:endParaRPr lang="en-US" altLang="fr-FR"/>
          </a:p>
        </p:txBody>
      </p:sp>
    </p:spTree>
    <p:extLst>
      <p:ext uri="{BB962C8B-B14F-4D97-AF65-F5344CB8AC3E}">
        <p14:creationId xmlns:p14="http://schemas.microsoft.com/office/powerpoint/2010/main" val="329158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pPr/>
              <a:t>‹#›</a:t>
            </a:fld>
            <a:endParaRPr lang="en-US" altLang="fr-FR"/>
          </a:p>
        </p:txBody>
      </p:sp>
    </p:spTree>
    <p:extLst>
      <p:ext uri="{BB962C8B-B14F-4D97-AF65-F5344CB8AC3E}">
        <p14:creationId xmlns:p14="http://schemas.microsoft.com/office/powerpoint/2010/main" val="17625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9" name="Slide Number Placeholder 2"/>
          <p:cNvSpPr>
            <a:spLocks noGrp="1"/>
          </p:cNvSpPr>
          <p:nvPr>
            <p:ph type="sldNum" sz="quarter" idx="16"/>
          </p:nvPr>
        </p:nvSpPr>
        <p:spPr/>
        <p:txBody>
          <a:bodyPr/>
          <a:lstStyle>
            <a:lvl1pPr>
              <a:defRPr/>
            </a:lvl1pPr>
          </a:lstStyle>
          <a:p>
            <a:fld id="{D694EFA3-2E5F-473D-A0B9-885C072BDB8B}" type="slidenum">
              <a:rPr lang="en-US" altLang="fr-FR"/>
              <a:pPr/>
              <a:t>‹#›</a:t>
            </a:fld>
            <a:endParaRPr lang="en-US" altLang="fr-FR"/>
          </a:p>
        </p:txBody>
      </p:sp>
    </p:spTree>
    <p:extLst>
      <p:ext uri="{BB962C8B-B14F-4D97-AF65-F5344CB8AC3E}">
        <p14:creationId xmlns:p14="http://schemas.microsoft.com/office/powerpoint/2010/main" val="7906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1800" b="0" i="0" cap="all" baseline="0">
                <a:solidFill>
                  <a:schemeClr val="tx1"/>
                </a:solidFill>
                <a:latin typeface="+mn-lt"/>
                <a:cs typeface="Andes ExtraLight"/>
              </a:defRPr>
            </a:lvl1pPr>
            <a:lvl2pPr algn="l">
              <a:defRPr sz="1800" b="0" i="0" cap="all">
                <a:solidFill>
                  <a:schemeClr val="tx2">
                    <a:lumMod val="50000"/>
                    <a:lumOff val="50000"/>
                  </a:schemeClr>
                </a:solidFill>
                <a:latin typeface="+mn-lt"/>
                <a:cs typeface="Andes ExtraLight"/>
              </a:defRPr>
            </a:lvl2pPr>
            <a:lvl3pPr algn="l">
              <a:defRPr sz="1800" b="0" i="0" cap="all">
                <a:solidFill>
                  <a:schemeClr val="tx2">
                    <a:lumMod val="50000"/>
                    <a:lumOff val="50000"/>
                  </a:schemeClr>
                </a:solidFill>
                <a:latin typeface="+mn-lt"/>
                <a:cs typeface="Andes ExtraLight"/>
              </a:defRPr>
            </a:lvl3pPr>
            <a:lvl4pPr algn="l">
              <a:defRPr sz="1800" b="0" i="0" cap="all">
                <a:solidFill>
                  <a:schemeClr val="tx2">
                    <a:lumMod val="50000"/>
                    <a:lumOff val="50000"/>
                  </a:schemeClr>
                </a:solidFill>
                <a:latin typeface="+mn-lt"/>
                <a:cs typeface="Andes ExtraLight"/>
              </a:defRPr>
            </a:lvl4pPr>
            <a:lvl5pPr algn="l">
              <a:defRPr sz="1800" b="0" i="0" cap="all">
                <a:solidFill>
                  <a:schemeClr val="tx2">
                    <a:lumMod val="50000"/>
                    <a:lumOff val="50000"/>
                  </a:schemeClr>
                </a:solidFill>
                <a:latin typeface="+mn-lt"/>
                <a:cs typeface="Andes ExtraLigh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192F05E-5153-4D78-B6E9-F9D96FD270A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 </a:t>
            </a:r>
          </a:p>
        </p:txBody>
      </p:sp>
    </p:spTree>
    <p:extLst>
      <p:ext uri="{BB962C8B-B14F-4D97-AF65-F5344CB8AC3E}">
        <p14:creationId xmlns:p14="http://schemas.microsoft.com/office/powerpoint/2010/main" val="355016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1" y="983838"/>
            <a:ext cx="5207000" cy="4904344"/>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6833707-A409-4C3E-B8EC-333E395CD72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96421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165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2" y="1443791"/>
            <a:ext cx="5307263" cy="4545263"/>
          </a:xfrm>
        </p:spPr>
        <p:txBody>
          <a:bodyP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2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2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9694DA2F-96B7-4C6F-A412-447B5F48500F}" type="slidenum">
              <a:rPr lang="en-US" altLang="fr-FR"/>
              <a:pPr/>
              <a:t>‹#›</a:t>
            </a:fld>
            <a:endParaRPr lang="en-US" altLang="fr-FR"/>
          </a:p>
        </p:txBody>
      </p:sp>
      <p:sp>
        <p:nvSpPr>
          <p:cNvPr id="8"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19203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9" name="Slide Number Placeholder 2"/>
          <p:cNvSpPr>
            <a:spLocks noGrp="1"/>
          </p:cNvSpPr>
          <p:nvPr>
            <p:ph type="sldNum" sz="quarter" idx="16"/>
          </p:nvPr>
        </p:nvSpPr>
        <p:spPr/>
        <p:txBody>
          <a:bodyPr/>
          <a:lstStyle>
            <a:lvl1pPr>
              <a:defRPr/>
            </a:lvl1pPr>
          </a:lstStyle>
          <a:p>
            <a:fld id="{D694EFA3-2E5F-473D-A0B9-885C072BDB8B}" type="slidenum">
              <a:rPr lang="en-US" altLang="fr-FR"/>
              <a:pPr/>
              <a:t>‹#›</a:t>
            </a:fld>
            <a:endParaRPr lang="en-US" altLang="fr-FR"/>
          </a:p>
        </p:txBody>
      </p:sp>
    </p:spTree>
    <p:extLst>
      <p:ext uri="{BB962C8B-B14F-4D97-AF65-F5344CB8AC3E}">
        <p14:creationId xmlns:p14="http://schemas.microsoft.com/office/powerpoint/2010/main" val="363496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4ACE1984-160E-43C7-8A99-DC5BF85AB2A9}" type="slidenum">
              <a:rPr lang="en-US" altLang="fr-FR"/>
              <a:pPr/>
              <a:t>‹#›</a:t>
            </a:fld>
            <a:endParaRPr lang="en-US" altLang="fr-FR"/>
          </a:p>
        </p:txBody>
      </p:sp>
      <p:sp>
        <p:nvSpPr>
          <p:cNvPr id="10"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24172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3F87FAB-ADB4-4FD6-8FCE-609F262E61D9}"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62210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CC08BB7E-87E1-4098-BB13-8B97A5850EAE}"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96639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825"/>
            </a:lvl1pPr>
          </a:lstStyle>
          <a:p>
            <a:pPr lvl="0"/>
            <a:r>
              <a:rPr lang="en-US" noProof="0"/>
              <a:t>Drag picture to placeholder or click icon to add</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825"/>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825"/>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825"/>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825"/>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solidFill>
                  <a:srgbClr val="000000">
                    <a:lumMod val="65000"/>
                    <a:lumOff val="35000"/>
                  </a:srgbClr>
                </a:solidFill>
              </a:rPr>
              <a:t>Presentation Title</a:t>
            </a:r>
          </a:p>
        </p:txBody>
      </p:sp>
      <p:sp>
        <p:nvSpPr>
          <p:cNvPr id="132" name="Slide Number Placeholder 2"/>
          <p:cNvSpPr>
            <a:spLocks noGrp="1"/>
          </p:cNvSpPr>
          <p:nvPr>
            <p:ph type="sldNum" sz="quarter" idx="120"/>
          </p:nvPr>
        </p:nvSpPr>
        <p:spPr/>
        <p:txBody>
          <a:bodyPr/>
          <a:lstStyle>
            <a:lvl1pPr>
              <a:defRPr/>
            </a:lvl1pPr>
          </a:lstStyle>
          <a:p>
            <a:fld id="{7F8C0483-0349-41C0-BD18-879247F933D0}" type="slidenum">
              <a:rPr lang="en-US" altLang="fr-FR"/>
              <a:pPr/>
              <a:t>‹#›</a:t>
            </a:fld>
            <a:endParaRPr lang="en-US" altLang="fr-FR"/>
          </a:p>
        </p:txBody>
      </p:sp>
    </p:spTree>
    <p:extLst>
      <p:ext uri="{BB962C8B-B14F-4D97-AF65-F5344CB8AC3E}">
        <p14:creationId xmlns:p14="http://schemas.microsoft.com/office/powerpoint/2010/main" val="202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4946317" y="4064003"/>
            <a:ext cx="3978929" cy="1751263"/>
          </a:xfrm>
        </p:spPr>
        <p:txBody>
          <a:bodyPr/>
          <a:lstStyle>
            <a:lvl1pPr>
              <a:defRPr sz="225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C9FE9F25-9222-49AC-96E4-5BC4C54C72A5}" type="slidenum">
              <a:rPr lang="en-US" altLang="fr-FR"/>
              <a:pPr/>
              <a:t>‹#›</a:t>
            </a:fld>
            <a:endParaRPr lang="en-US" altLang="fr-FR"/>
          </a:p>
        </p:txBody>
      </p:sp>
      <p:sp>
        <p:nvSpPr>
          <p:cNvPr id="6" name="Footer Placeholder 4"/>
          <p:cNvSpPr>
            <a:spLocks noGrp="1"/>
          </p:cNvSpPr>
          <p:nvPr>
            <p:ph type="ftr" sz="quarter" idx="1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3524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4946317" y="3075216"/>
            <a:ext cx="3978929" cy="1950356"/>
          </a:xfrm>
        </p:spPr>
        <p:txBody>
          <a:bodyPr/>
          <a:lstStyle>
            <a:lvl1pPr>
              <a:defRPr sz="225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10326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0CA3306C-E797-4CFD-A591-9E7E331030C2}" type="slidenum">
              <a:rPr lang="en-US" altLang="fr-FR"/>
              <a:pPr/>
              <a:t>‹#›</a:t>
            </a:fld>
            <a:endParaRPr lang="en-US" altLang="fr-FR"/>
          </a:p>
        </p:txBody>
      </p:sp>
      <p:sp>
        <p:nvSpPr>
          <p:cNvPr id="6" name="Footer Placeholder 4"/>
          <p:cNvSpPr>
            <a:spLocks noGrp="1"/>
          </p:cNvSpPr>
          <p:nvPr>
            <p:ph type="ftr" sz="quarter" idx="20"/>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4400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53D0BCAF-7E13-4D41-A7E4-CBE9A77978C4}" type="slidenum">
              <a:rPr lang="en-US" altLang="fr-FR"/>
              <a:pPr/>
              <a:t>‹#›</a:t>
            </a:fld>
            <a:endParaRPr lang="en-US" altLang="fr-FR"/>
          </a:p>
        </p:txBody>
      </p:sp>
      <p:sp>
        <p:nvSpPr>
          <p:cNvPr id="7" name="Footer Placeholder 4"/>
          <p:cNvSpPr>
            <a:spLocks noGrp="1"/>
          </p:cNvSpPr>
          <p:nvPr>
            <p:ph type="ftr" sz="quarter" idx="2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69545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FDF0D2F4-B561-493B-8E0D-4A90196BCC47}" type="slidenum">
              <a:rPr lang="en-US" altLang="fr-FR"/>
              <a:pPr/>
              <a:t>‹#›</a:t>
            </a:fld>
            <a:endParaRPr lang="en-US" altLang="fr-FR"/>
          </a:p>
        </p:txBody>
      </p:sp>
      <p:sp>
        <p:nvSpPr>
          <p:cNvPr id="7" name="Footer Placeholder 4"/>
          <p:cNvSpPr>
            <a:spLocks noGrp="1"/>
          </p:cNvSpPr>
          <p:nvPr>
            <p:ph type="ftr" sz="quarter" idx="2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7800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a:p>
        </p:txBody>
      </p:sp>
      <p:sp>
        <p:nvSpPr>
          <p:cNvPr id="9" name="Chart Placeholder 4"/>
          <p:cNvSpPr>
            <a:spLocks noGrp="1"/>
          </p:cNvSpPr>
          <p:nvPr>
            <p:ph type="chart" sz="quarter" idx="21"/>
          </p:nvPr>
        </p:nvSpPr>
        <p:spPr>
          <a:xfrm>
            <a:off x="347134" y="1140883"/>
            <a:ext cx="4159249" cy="2461684"/>
          </a:xfrm>
        </p:spPr>
        <p:txBody>
          <a:bodyPr/>
          <a:lstStyle/>
          <a:p>
            <a:pPr lvl="0"/>
            <a:endParaRPr lang="en-US" noProof="0"/>
          </a:p>
        </p:txBody>
      </p:sp>
      <p:sp>
        <p:nvSpPr>
          <p:cNvPr id="14" name="Chart Placeholder 4"/>
          <p:cNvSpPr>
            <a:spLocks noGrp="1"/>
          </p:cNvSpPr>
          <p:nvPr>
            <p:ph type="chart" sz="quarter" idx="22"/>
          </p:nvPr>
        </p:nvSpPr>
        <p:spPr>
          <a:xfrm>
            <a:off x="351367" y="3716867"/>
            <a:ext cx="4159249"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B31243AB-269D-47F4-889D-1DAA845C4144}" type="slidenum">
              <a:rPr lang="en-US" altLang="fr-FR"/>
              <a:pPr/>
              <a:t>‹#›</a:t>
            </a:fld>
            <a:endParaRPr lang="en-US" altLang="fr-FR"/>
          </a:p>
        </p:txBody>
      </p:sp>
      <p:sp>
        <p:nvSpPr>
          <p:cNvPr id="10" name="Footer Placeholder 4"/>
          <p:cNvSpPr>
            <a:spLocks noGrp="1"/>
          </p:cNvSpPr>
          <p:nvPr>
            <p:ph type="ftr" sz="quarter" idx="24"/>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69469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1800" b="0" i="0" cap="all" baseline="0">
                <a:solidFill>
                  <a:schemeClr val="tx1"/>
                </a:solidFill>
                <a:latin typeface="+mn-lt"/>
                <a:cs typeface="Andes ExtraLight"/>
              </a:defRPr>
            </a:lvl1pPr>
            <a:lvl2pPr algn="l">
              <a:defRPr sz="1800" b="0" i="0" cap="all">
                <a:solidFill>
                  <a:schemeClr val="tx2">
                    <a:lumMod val="50000"/>
                    <a:lumOff val="50000"/>
                  </a:schemeClr>
                </a:solidFill>
                <a:latin typeface="+mn-lt"/>
                <a:cs typeface="Andes ExtraLight"/>
              </a:defRPr>
            </a:lvl2pPr>
            <a:lvl3pPr algn="l">
              <a:defRPr sz="1800" b="0" i="0" cap="all">
                <a:solidFill>
                  <a:schemeClr val="tx2">
                    <a:lumMod val="50000"/>
                    <a:lumOff val="50000"/>
                  </a:schemeClr>
                </a:solidFill>
                <a:latin typeface="+mn-lt"/>
                <a:cs typeface="Andes ExtraLight"/>
              </a:defRPr>
            </a:lvl3pPr>
            <a:lvl4pPr algn="l">
              <a:defRPr sz="1800" b="0" i="0" cap="all">
                <a:solidFill>
                  <a:schemeClr val="tx2">
                    <a:lumMod val="50000"/>
                    <a:lumOff val="50000"/>
                  </a:schemeClr>
                </a:solidFill>
                <a:latin typeface="+mn-lt"/>
                <a:cs typeface="Andes ExtraLight"/>
              </a:defRPr>
            </a:lvl4pPr>
            <a:lvl5pPr algn="l">
              <a:defRPr sz="1800" b="0" i="0" cap="all">
                <a:solidFill>
                  <a:schemeClr val="tx2">
                    <a:lumMod val="50000"/>
                    <a:lumOff val="50000"/>
                  </a:schemeClr>
                </a:solidFill>
                <a:latin typeface="+mn-lt"/>
                <a:cs typeface="Andes ExtraLigh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192F05E-5153-4D78-B6E9-F9D96FD270A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 </a:t>
            </a:r>
          </a:p>
        </p:txBody>
      </p:sp>
    </p:spTree>
    <p:extLst>
      <p:ext uri="{BB962C8B-B14F-4D97-AF65-F5344CB8AC3E}">
        <p14:creationId xmlns:p14="http://schemas.microsoft.com/office/powerpoint/2010/main" val="2019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285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87692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9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7257DDDE-8651-4D89-B377-BEB53E64BC25}" type="slidenum">
              <a:rPr lang="en-US" altLang="fr-FR"/>
              <a:pPr/>
              <a:t>‹#›</a:t>
            </a:fld>
            <a:endParaRPr lang="en-US" altLang="fr-FR"/>
          </a:p>
        </p:txBody>
      </p:sp>
      <p:sp>
        <p:nvSpPr>
          <p:cNvPr id="5" name="Footer Placeholder 4"/>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8797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425120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white"/>
              </a:solidFill>
              <a:latin typeface="Calibri"/>
              <a:ea typeface="MS PGothic" panose="020B0600070205080204" pitchFamily="34" charset="-128"/>
              <a:cs typeface="Arial" panose="020B0604020202020204" pitchFamily="34"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charset="0"/>
              </a:defRPr>
            </a:lvl1pPr>
          </a:lstStyle>
          <a:p>
            <a:pPr fontAlgn="base">
              <a:spcBef>
                <a:spcPct val="0"/>
              </a:spcBef>
              <a:spcAft>
                <a:spcPct val="0"/>
              </a:spcAft>
            </a:pPr>
            <a:fld id="{3250B2D4-71C5-4B22-B98E-75C20386CBFA}" type="datetime4">
              <a:rPr lang="en-US" sz="1600" b="1">
                <a:solidFill>
                  <a:prstClr val="black"/>
                </a:solidFill>
                <a:latin typeface="Trebuchet MS" panose="020B0603020202020204" pitchFamily="34" charset="0"/>
                <a:ea typeface="MS PGothic" panose="020B0600070205080204" pitchFamily="34" charset="-128"/>
              </a:rPr>
              <a:pPr fontAlgn="base">
                <a:spcBef>
                  <a:spcPct val="0"/>
                </a:spcBef>
                <a:spcAft>
                  <a:spcPct val="0"/>
                </a:spcAft>
              </a:pPr>
              <a:t>November 25, 2019</a:t>
            </a:fld>
            <a:endParaRPr lang="en-US" sz="1600" b="1">
              <a:solidFill>
                <a:prstClr val="black"/>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654172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330717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943826-E837-42ED-8085-2897913825A1}"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63905-4910-49C3-A8FD-DD92787361B0}" type="slidenum">
              <a:rPr lang="en-US" smtClean="0"/>
              <a:t>‹#›</a:t>
            </a:fld>
            <a:endParaRPr lang="en-US"/>
          </a:p>
        </p:txBody>
      </p:sp>
    </p:spTree>
    <p:extLst>
      <p:ext uri="{BB962C8B-B14F-4D97-AF65-F5344CB8AC3E}">
        <p14:creationId xmlns:p14="http://schemas.microsoft.com/office/powerpoint/2010/main" val="322139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2" name="Title 1"/>
          <p:cNvSpPr>
            <a:spLocks noGrp="1"/>
          </p:cNvSpPr>
          <p:nvPr>
            <p:ph type="title"/>
          </p:nvPr>
        </p:nvSpPr>
        <p:spPr>
          <a:xfrm>
            <a:off x="356935" y="301628"/>
            <a:ext cx="8462029"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 name="Slide Number Placeholder 7"/>
          <p:cNvSpPr>
            <a:spLocks noGrp="1"/>
          </p:cNvSpPr>
          <p:nvPr>
            <p:ph type="sldNum" sz="quarter" idx="15"/>
          </p:nvPr>
        </p:nvSpPr>
        <p:spPr/>
        <p:txBody>
          <a:bodyPr/>
          <a:lstStyle>
            <a:lvl1pPr>
              <a:defRPr/>
            </a:lvl1pPr>
          </a:lstStyle>
          <a:p>
            <a:fld id="{4ECFB8EA-49FB-4EF9-83A1-1265046DFE9D}" type="slidenum">
              <a:rPr lang="en-US" altLang="fr-FR"/>
              <a:pPr/>
              <a:t>‹#›</a:t>
            </a:fld>
            <a:endParaRPr lang="en-US" altLang="fr-FR"/>
          </a:p>
        </p:txBody>
      </p:sp>
    </p:spTree>
    <p:extLst>
      <p:ext uri="{BB962C8B-B14F-4D97-AF65-F5344CB8AC3E}">
        <p14:creationId xmlns:p14="http://schemas.microsoft.com/office/powerpoint/2010/main" val="230811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pPr/>
              <a:t>‹#›</a:t>
            </a:fld>
            <a:endParaRPr lang="en-US" altLang="fr-FR"/>
          </a:p>
        </p:txBody>
      </p:sp>
    </p:spTree>
    <p:extLst>
      <p:ext uri="{BB962C8B-B14F-4D97-AF65-F5344CB8AC3E}">
        <p14:creationId xmlns:p14="http://schemas.microsoft.com/office/powerpoint/2010/main" val="337666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9" name="Slide Number Placeholder 2"/>
          <p:cNvSpPr>
            <a:spLocks noGrp="1"/>
          </p:cNvSpPr>
          <p:nvPr>
            <p:ph type="sldNum" sz="quarter" idx="16"/>
          </p:nvPr>
        </p:nvSpPr>
        <p:spPr/>
        <p:txBody>
          <a:bodyPr/>
          <a:lstStyle>
            <a:lvl1pPr>
              <a:defRPr/>
            </a:lvl1pPr>
          </a:lstStyle>
          <a:p>
            <a:fld id="{D694EFA3-2E5F-473D-A0B9-885C072BDB8B}" type="slidenum">
              <a:rPr lang="en-US" altLang="fr-FR"/>
              <a:pPr/>
              <a:t>‹#›</a:t>
            </a:fld>
            <a:endParaRPr lang="en-US" altLang="fr-FR"/>
          </a:p>
        </p:txBody>
      </p:sp>
    </p:spTree>
    <p:extLst>
      <p:ext uri="{BB962C8B-B14F-4D97-AF65-F5344CB8AC3E}">
        <p14:creationId xmlns:p14="http://schemas.microsoft.com/office/powerpoint/2010/main" val="23714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1800" b="0" i="0" cap="all" baseline="0">
                <a:solidFill>
                  <a:schemeClr val="tx1"/>
                </a:solidFill>
                <a:latin typeface="+mn-lt"/>
                <a:cs typeface="Andes ExtraLight"/>
              </a:defRPr>
            </a:lvl1pPr>
            <a:lvl2pPr algn="l">
              <a:defRPr sz="1800" b="0" i="0" cap="all">
                <a:solidFill>
                  <a:schemeClr val="tx2">
                    <a:lumMod val="50000"/>
                    <a:lumOff val="50000"/>
                  </a:schemeClr>
                </a:solidFill>
                <a:latin typeface="+mn-lt"/>
                <a:cs typeface="Andes ExtraLight"/>
              </a:defRPr>
            </a:lvl2pPr>
            <a:lvl3pPr algn="l">
              <a:defRPr sz="1800" b="0" i="0" cap="all">
                <a:solidFill>
                  <a:schemeClr val="tx2">
                    <a:lumMod val="50000"/>
                    <a:lumOff val="50000"/>
                  </a:schemeClr>
                </a:solidFill>
                <a:latin typeface="+mn-lt"/>
                <a:cs typeface="Andes ExtraLight"/>
              </a:defRPr>
            </a:lvl3pPr>
            <a:lvl4pPr algn="l">
              <a:defRPr sz="1800" b="0" i="0" cap="all">
                <a:solidFill>
                  <a:schemeClr val="tx2">
                    <a:lumMod val="50000"/>
                    <a:lumOff val="50000"/>
                  </a:schemeClr>
                </a:solidFill>
                <a:latin typeface="+mn-lt"/>
                <a:cs typeface="Andes ExtraLight"/>
              </a:defRPr>
            </a:lvl4pPr>
            <a:lvl5pPr algn="l">
              <a:defRPr sz="1800" b="0" i="0" cap="all">
                <a:solidFill>
                  <a:schemeClr val="tx2">
                    <a:lumMod val="50000"/>
                    <a:lumOff val="50000"/>
                  </a:schemeClr>
                </a:solidFill>
                <a:latin typeface="+mn-lt"/>
                <a:cs typeface="Andes ExtraLigh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192F05E-5153-4D78-B6E9-F9D96FD270A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 </a:t>
            </a:r>
          </a:p>
        </p:txBody>
      </p:sp>
    </p:spTree>
    <p:extLst>
      <p:ext uri="{BB962C8B-B14F-4D97-AF65-F5344CB8AC3E}">
        <p14:creationId xmlns:p14="http://schemas.microsoft.com/office/powerpoint/2010/main" val="36774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1" y="983838"/>
            <a:ext cx="5207000" cy="4904344"/>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6833707-A409-4C3E-B8EC-333E395CD72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5072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1" y="983838"/>
            <a:ext cx="5207000" cy="4904344"/>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6833707-A409-4C3E-B8EC-333E395CD72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42536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165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2" y="1443791"/>
            <a:ext cx="5307263" cy="4545263"/>
          </a:xfrm>
        </p:spPr>
        <p:txBody>
          <a:bodyP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2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2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9694DA2F-96B7-4C6F-A412-447B5F48500F}" type="slidenum">
              <a:rPr lang="en-US" altLang="fr-FR"/>
              <a:pPr/>
              <a:t>‹#›</a:t>
            </a:fld>
            <a:endParaRPr lang="en-US" altLang="fr-FR"/>
          </a:p>
        </p:txBody>
      </p:sp>
      <p:sp>
        <p:nvSpPr>
          <p:cNvPr id="8"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0123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4ACE1984-160E-43C7-8A99-DC5BF85AB2A9}" type="slidenum">
              <a:rPr lang="en-US" altLang="fr-FR"/>
              <a:pPr/>
              <a:t>‹#›</a:t>
            </a:fld>
            <a:endParaRPr lang="en-US" altLang="fr-FR"/>
          </a:p>
        </p:txBody>
      </p:sp>
      <p:sp>
        <p:nvSpPr>
          <p:cNvPr id="10"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74414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3F87FAB-ADB4-4FD6-8FCE-609F262E61D9}"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96736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CC08BB7E-87E1-4098-BB13-8B97A5850EAE}"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1442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825">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825"/>
            </a:lvl1pPr>
          </a:lstStyle>
          <a:p>
            <a:pPr lvl="0"/>
            <a:r>
              <a:rPr lang="en-US" noProof="0"/>
              <a:t>Drag picture to placeholder or click icon to add</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825"/>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825"/>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825"/>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825"/>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solidFill>
                  <a:srgbClr val="000000">
                    <a:lumMod val="65000"/>
                    <a:lumOff val="35000"/>
                  </a:srgbClr>
                </a:solidFill>
              </a:rPr>
              <a:t>Presentation Title</a:t>
            </a:r>
          </a:p>
        </p:txBody>
      </p:sp>
      <p:sp>
        <p:nvSpPr>
          <p:cNvPr id="132" name="Slide Number Placeholder 2"/>
          <p:cNvSpPr>
            <a:spLocks noGrp="1"/>
          </p:cNvSpPr>
          <p:nvPr>
            <p:ph type="sldNum" sz="quarter" idx="120"/>
          </p:nvPr>
        </p:nvSpPr>
        <p:spPr/>
        <p:txBody>
          <a:bodyPr/>
          <a:lstStyle>
            <a:lvl1pPr>
              <a:defRPr/>
            </a:lvl1pPr>
          </a:lstStyle>
          <a:p>
            <a:fld id="{7F8C0483-0349-41C0-BD18-879247F933D0}" type="slidenum">
              <a:rPr lang="en-US" altLang="fr-FR"/>
              <a:pPr/>
              <a:t>‹#›</a:t>
            </a:fld>
            <a:endParaRPr lang="en-US" altLang="fr-FR"/>
          </a:p>
        </p:txBody>
      </p:sp>
    </p:spTree>
    <p:extLst>
      <p:ext uri="{BB962C8B-B14F-4D97-AF65-F5344CB8AC3E}">
        <p14:creationId xmlns:p14="http://schemas.microsoft.com/office/powerpoint/2010/main" val="16650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4946317" y="4064003"/>
            <a:ext cx="3978929" cy="1751263"/>
          </a:xfrm>
        </p:spPr>
        <p:txBody>
          <a:bodyPr/>
          <a:lstStyle>
            <a:lvl1pPr>
              <a:defRPr sz="225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C9FE9F25-9222-49AC-96E4-5BC4C54C72A5}" type="slidenum">
              <a:rPr lang="en-US" altLang="fr-FR"/>
              <a:pPr/>
              <a:t>‹#›</a:t>
            </a:fld>
            <a:endParaRPr lang="en-US" altLang="fr-FR"/>
          </a:p>
        </p:txBody>
      </p:sp>
      <p:sp>
        <p:nvSpPr>
          <p:cNvPr id="6" name="Footer Placeholder 4"/>
          <p:cNvSpPr>
            <a:spLocks noGrp="1"/>
          </p:cNvSpPr>
          <p:nvPr>
            <p:ph type="ftr" sz="quarter" idx="1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65801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4946317" y="3075216"/>
            <a:ext cx="3978929" cy="1950356"/>
          </a:xfrm>
        </p:spPr>
        <p:txBody>
          <a:bodyPr/>
          <a:lstStyle>
            <a:lvl1pPr>
              <a:defRPr sz="225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39747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0CA3306C-E797-4CFD-A591-9E7E331030C2}" type="slidenum">
              <a:rPr lang="en-US" altLang="fr-FR"/>
              <a:pPr/>
              <a:t>‹#›</a:t>
            </a:fld>
            <a:endParaRPr lang="en-US" altLang="fr-FR"/>
          </a:p>
        </p:txBody>
      </p:sp>
      <p:sp>
        <p:nvSpPr>
          <p:cNvPr id="6" name="Footer Placeholder 4"/>
          <p:cNvSpPr>
            <a:spLocks noGrp="1"/>
          </p:cNvSpPr>
          <p:nvPr>
            <p:ph type="ftr" sz="quarter" idx="20"/>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41930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53D0BCAF-7E13-4D41-A7E4-CBE9A77978C4}" type="slidenum">
              <a:rPr lang="en-US" altLang="fr-FR"/>
              <a:pPr/>
              <a:t>‹#›</a:t>
            </a:fld>
            <a:endParaRPr lang="en-US" altLang="fr-FR"/>
          </a:p>
        </p:txBody>
      </p:sp>
      <p:sp>
        <p:nvSpPr>
          <p:cNvPr id="7" name="Footer Placeholder 4"/>
          <p:cNvSpPr>
            <a:spLocks noGrp="1"/>
          </p:cNvSpPr>
          <p:nvPr>
            <p:ph type="ftr" sz="quarter" idx="2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75621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165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2" y="1443791"/>
            <a:ext cx="5307263" cy="4545263"/>
          </a:xfrm>
        </p:spPr>
        <p:txBody>
          <a:bodyP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2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2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9694DA2F-96B7-4C6F-A412-447B5F48500F}" type="slidenum">
              <a:rPr lang="en-US" altLang="fr-FR"/>
              <a:pPr/>
              <a:t>‹#›</a:t>
            </a:fld>
            <a:endParaRPr lang="en-US" altLang="fr-FR"/>
          </a:p>
        </p:txBody>
      </p:sp>
      <p:sp>
        <p:nvSpPr>
          <p:cNvPr id="8"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40681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FDF0D2F4-B561-493B-8E0D-4A90196BCC47}" type="slidenum">
              <a:rPr lang="en-US" altLang="fr-FR"/>
              <a:pPr/>
              <a:t>‹#›</a:t>
            </a:fld>
            <a:endParaRPr lang="en-US" altLang="fr-FR"/>
          </a:p>
        </p:txBody>
      </p:sp>
      <p:sp>
        <p:nvSpPr>
          <p:cNvPr id="7" name="Footer Placeholder 4"/>
          <p:cNvSpPr>
            <a:spLocks noGrp="1"/>
          </p:cNvSpPr>
          <p:nvPr>
            <p:ph type="ftr" sz="quarter" idx="2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47350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a:p>
        </p:txBody>
      </p:sp>
      <p:sp>
        <p:nvSpPr>
          <p:cNvPr id="9" name="Chart Placeholder 4"/>
          <p:cNvSpPr>
            <a:spLocks noGrp="1"/>
          </p:cNvSpPr>
          <p:nvPr>
            <p:ph type="chart" sz="quarter" idx="21"/>
          </p:nvPr>
        </p:nvSpPr>
        <p:spPr>
          <a:xfrm>
            <a:off x="347134" y="1140883"/>
            <a:ext cx="4159249" cy="2461684"/>
          </a:xfrm>
        </p:spPr>
        <p:txBody>
          <a:bodyPr/>
          <a:lstStyle/>
          <a:p>
            <a:pPr lvl="0"/>
            <a:endParaRPr lang="en-US" noProof="0"/>
          </a:p>
        </p:txBody>
      </p:sp>
      <p:sp>
        <p:nvSpPr>
          <p:cNvPr id="14" name="Chart Placeholder 4"/>
          <p:cNvSpPr>
            <a:spLocks noGrp="1"/>
          </p:cNvSpPr>
          <p:nvPr>
            <p:ph type="chart" sz="quarter" idx="22"/>
          </p:nvPr>
        </p:nvSpPr>
        <p:spPr>
          <a:xfrm>
            <a:off x="351367" y="3716867"/>
            <a:ext cx="4159249"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B31243AB-269D-47F4-889D-1DAA845C4144}" type="slidenum">
              <a:rPr lang="en-US" altLang="fr-FR"/>
              <a:pPr/>
              <a:t>‹#›</a:t>
            </a:fld>
            <a:endParaRPr lang="en-US" altLang="fr-FR"/>
          </a:p>
        </p:txBody>
      </p:sp>
      <p:sp>
        <p:nvSpPr>
          <p:cNvPr id="10" name="Footer Placeholder 4"/>
          <p:cNvSpPr>
            <a:spLocks noGrp="1"/>
          </p:cNvSpPr>
          <p:nvPr>
            <p:ph type="ftr" sz="quarter" idx="24"/>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61968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285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98132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9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7257DDDE-8651-4D89-B377-BEB53E64BC25}" type="slidenum">
              <a:rPr lang="en-US" altLang="fr-FR"/>
              <a:pPr/>
              <a:t>‹#›</a:t>
            </a:fld>
            <a:endParaRPr lang="en-US" altLang="fr-FR"/>
          </a:p>
        </p:txBody>
      </p:sp>
      <p:sp>
        <p:nvSpPr>
          <p:cNvPr id="5" name="Footer Placeholder 4"/>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216534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fld id="{D91E0A27-6F1D-40A5-8911-8B84A8D12374}" type="datetime1">
              <a:rPr lang="en-US" sz="1600" b="1">
                <a:solidFill>
                  <a:srgbClr val="002345"/>
                </a:solidFill>
                <a:latin typeface="Trebuchet MS" panose="020B0603020202020204" pitchFamily="34" charset="0"/>
                <a:ea typeface="MS PGothic" panose="020B0600070205080204" pitchFamily="34" charset="-128"/>
                <a:cs typeface="Arial" panose="020B0604020202020204" pitchFamily="34" charset="0"/>
              </a:rPr>
              <a:pPr fontAlgn="base">
                <a:spcBef>
                  <a:spcPct val="0"/>
                </a:spcBef>
                <a:spcAft>
                  <a:spcPct val="0"/>
                </a:spcAft>
              </a:pPr>
              <a:t>11/25/2019</a:t>
            </a:fld>
            <a:endParaRPr lang="en-US"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9CC15265-D5B9-4154-937F-DF5E742715A6}" type="slidenum">
              <a:rPr lang="en-US" smtClean="0"/>
              <a:pPr/>
              <a:t>‹#›</a:t>
            </a:fld>
            <a:endParaRPr lang="en-US"/>
          </a:p>
        </p:txBody>
      </p:sp>
    </p:spTree>
    <p:extLst>
      <p:ext uri="{BB962C8B-B14F-4D97-AF65-F5344CB8AC3E}">
        <p14:creationId xmlns:p14="http://schemas.microsoft.com/office/powerpoint/2010/main" val="2289695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solidFill>
                <a:prstClr val="black"/>
              </a:solidFill>
              <a:latin typeface="Calibri" panose="020F0502020204030204"/>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prstClr val="black"/>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329312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a:solidFill>
                <a:prstClr val="black"/>
              </a:solidFill>
              <a:latin typeface="Calibri"/>
              <a:ea typeface="MS PGothic" panose="020B0600070205080204" pitchFamily="34" charset="-128"/>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a:solidFill>
                <a:prstClr val="white"/>
              </a:solidFill>
              <a:latin typeface="Calibri"/>
              <a:ea typeface="MS PGothic" panose="020B0600070205080204" pitchFamily="34" charset="-128"/>
              <a:cs typeface="Arial" panose="020B0604020202020204" pitchFamily="34"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charset="0"/>
              </a:defRPr>
            </a:lvl1pPr>
          </a:lstStyle>
          <a:p>
            <a:pPr fontAlgn="base">
              <a:spcBef>
                <a:spcPct val="0"/>
              </a:spcBef>
              <a:spcAft>
                <a:spcPct val="0"/>
              </a:spcAft>
            </a:pPr>
            <a:fld id="{3250B2D4-71C5-4B22-B98E-75C20386CBFA}" type="datetime4">
              <a:rPr lang="en-US" sz="1600" b="1">
                <a:solidFill>
                  <a:prstClr val="black"/>
                </a:solidFill>
                <a:latin typeface="Trebuchet MS" panose="020B0603020202020204" pitchFamily="34" charset="0"/>
                <a:ea typeface="MS PGothic" panose="020B0600070205080204" pitchFamily="34" charset="-128"/>
              </a:rPr>
              <a:pPr fontAlgn="base">
                <a:spcBef>
                  <a:spcPct val="0"/>
                </a:spcBef>
                <a:spcAft>
                  <a:spcPct val="0"/>
                </a:spcAft>
              </a:pPr>
              <a:t>November 25, 2019</a:t>
            </a:fld>
            <a:endParaRPr lang="en-US" sz="1600" b="1">
              <a:solidFill>
                <a:prstClr val="black"/>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1448180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latin typeface="Calibri"/>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prstClr val="black">
                    <a:tint val="75000"/>
                  </a:prst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solidFill>
                  <a:prstClr val="black">
                    <a:tint val="75000"/>
                  </a:prstClr>
                </a:solidFill>
              </a:rPr>
              <a:pPr/>
              <a:t>‹#›</a:t>
            </a:fld>
            <a:endParaRPr lang="en-US" altLang="fr-FR">
              <a:solidFill>
                <a:prstClr val="black">
                  <a:tint val="75000"/>
                </a:prstClr>
              </a:solidFill>
            </a:endParaRPr>
          </a:p>
        </p:txBody>
      </p:sp>
    </p:spTree>
    <p:extLst>
      <p:ext uri="{BB962C8B-B14F-4D97-AF65-F5344CB8AC3E}">
        <p14:creationId xmlns:p14="http://schemas.microsoft.com/office/powerpoint/2010/main" val="270263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2" name="Title 1"/>
          <p:cNvSpPr>
            <a:spLocks noGrp="1"/>
          </p:cNvSpPr>
          <p:nvPr>
            <p:ph type="title"/>
          </p:nvPr>
        </p:nvSpPr>
        <p:spPr>
          <a:xfrm>
            <a:off x="356934" y="301626"/>
            <a:ext cx="8462029"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 name="Slide Number Placeholder 7"/>
          <p:cNvSpPr>
            <a:spLocks noGrp="1"/>
          </p:cNvSpPr>
          <p:nvPr>
            <p:ph type="sldNum" sz="quarter" idx="15"/>
          </p:nvPr>
        </p:nvSpPr>
        <p:spPr/>
        <p:txBody>
          <a:bodyPr/>
          <a:lstStyle>
            <a:lvl1pPr>
              <a:defRPr/>
            </a:lvl1pPr>
          </a:lstStyle>
          <a:p>
            <a:fld id="{4ECFB8EA-49FB-4EF9-83A1-1265046DFE9D}" type="slidenum">
              <a:rPr lang="en-US" altLang="fr-FR"/>
              <a:pPr/>
              <a:t>‹#›</a:t>
            </a:fld>
            <a:endParaRPr lang="en-US" altLang="fr-FR"/>
          </a:p>
        </p:txBody>
      </p:sp>
    </p:spTree>
    <p:extLst>
      <p:ext uri="{BB962C8B-B14F-4D97-AF65-F5344CB8AC3E}">
        <p14:creationId xmlns:p14="http://schemas.microsoft.com/office/powerpoint/2010/main" val="35394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64" name="Slide Number Placeholder 9"/>
          <p:cNvSpPr>
            <a:spLocks noGrp="1"/>
          </p:cNvSpPr>
          <p:nvPr>
            <p:ph type="sldNum" sz="quarter" idx="12"/>
          </p:nvPr>
        </p:nvSpPr>
        <p:spPr/>
        <p:txBody>
          <a:bodyPr/>
          <a:lstStyle>
            <a:lvl1pPr>
              <a:defRPr/>
            </a:lvl1pPr>
          </a:lstStyle>
          <a:p>
            <a:fld id="{9B1CD14B-9A66-41AC-9054-29851178998A}" type="slidenum">
              <a:rPr lang="en-US" altLang="fr-FR"/>
              <a:pPr/>
              <a:t>‹#›</a:t>
            </a:fld>
            <a:endParaRPr lang="en-US" altLang="fr-FR"/>
          </a:p>
        </p:txBody>
      </p:sp>
    </p:spTree>
    <p:extLst>
      <p:ext uri="{BB962C8B-B14F-4D97-AF65-F5344CB8AC3E}">
        <p14:creationId xmlns:p14="http://schemas.microsoft.com/office/powerpoint/2010/main" val="10662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4ACE1984-160E-43C7-8A99-DC5BF85AB2A9}" type="slidenum">
              <a:rPr lang="en-US" altLang="fr-FR"/>
              <a:pPr/>
              <a:t>‹#›</a:t>
            </a:fld>
            <a:endParaRPr lang="en-US" altLang="fr-FR"/>
          </a:p>
        </p:txBody>
      </p:sp>
      <p:sp>
        <p:nvSpPr>
          <p:cNvPr id="10"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2380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Systematic Country Diagnostic</a:t>
            </a:r>
          </a:p>
        </p:txBody>
      </p:sp>
      <p:sp>
        <p:nvSpPr>
          <p:cNvPr id="9" name="Slide Number Placeholder 2"/>
          <p:cNvSpPr>
            <a:spLocks noGrp="1"/>
          </p:cNvSpPr>
          <p:nvPr>
            <p:ph type="sldNum" sz="quarter" idx="16"/>
          </p:nvPr>
        </p:nvSpPr>
        <p:spPr/>
        <p:txBody>
          <a:bodyPr/>
          <a:lstStyle>
            <a:lvl1pPr>
              <a:defRPr/>
            </a:lvl1pPr>
          </a:lstStyle>
          <a:p>
            <a:fld id="{D694EFA3-2E5F-473D-A0B9-885C072BDB8B}" type="slidenum">
              <a:rPr lang="en-US" altLang="fr-FR"/>
              <a:pPr/>
              <a:t>‹#›</a:t>
            </a:fld>
            <a:endParaRPr lang="en-US" altLang="fr-FR"/>
          </a:p>
        </p:txBody>
      </p:sp>
    </p:spTree>
    <p:extLst>
      <p:ext uri="{BB962C8B-B14F-4D97-AF65-F5344CB8AC3E}">
        <p14:creationId xmlns:p14="http://schemas.microsoft.com/office/powerpoint/2010/main" val="16209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295615"/>
            <a:ext cx="5207000"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192F05E-5153-4D78-B6E9-F9D96FD270A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Systematic Country Diagnostic </a:t>
            </a:r>
          </a:p>
        </p:txBody>
      </p:sp>
    </p:spTree>
    <p:extLst>
      <p:ext uri="{BB962C8B-B14F-4D97-AF65-F5344CB8AC3E}">
        <p14:creationId xmlns:p14="http://schemas.microsoft.com/office/powerpoint/2010/main" val="206563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F6833707-A409-4C3E-B8EC-333E395CD72D}"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05412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9694DA2F-96B7-4C6F-A412-447B5F48500F}" type="slidenum">
              <a:rPr lang="en-US" altLang="fr-FR"/>
              <a:pPr/>
              <a:t>‹#›</a:t>
            </a:fld>
            <a:endParaRPr lang="en-US" altLang="fr-FR"/>
          </a:p>
        </p:txBody>
      </p:sp>
      <p:sp>
        <p:nvSpPr>
          <p:cNvPr id="8"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49132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4ACE1984-160E-43C7-8A99-DC5BF85AB2A9}" type="slidenum">
              <a:rPr lang="en-US" altLang="fr-FR"/>
              <a:pPr/>
              <a:t>‹#›</a:t>
            </a:fld>
            <a:endParaRPr lang="en-US" altLang="fr-FR"/>
          </a:p>
        </p:txBody>
      </p:sp>
      <p:sp>
        <p:nvSpPr>
          <p:cNvPr id="10" name="Footer Placeholder 4"/>
          <p:cNvSpPr>
            <a:spLocks noGrp="1"/>
          </p:cNvSpPr>
          <p:nvPr>
            <p:ph type="ftr" sz="quarter" idx="16"/>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62204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3F87FAB-ADB4-4FD6-8FCE-609F262E61D9}"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750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CC08BB7E-87E1-4098-BB13-8B97A5850EAE}"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8770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solidFill>
                  <a:srgbClr val="000000">
                    <a:lumMod val="65000"/>
                    <a:lumOff val="35000"/>
                  </a:srgbClr>
                </a:solidFill>
              </a:rPr>
              <a:t>Presentation Title</a:t>
            </a:r>
          </a:p>
        </p:txBody>
      </p:sp>
      <p:sp>
        <p:nvSpPr>
          <p:cNvPr id="132" name="Slide Number Placeholder 2"/>
          <p:cNvSpPr>
            <a:spLocks noGrp="1"/>
          </p:cNvSpPr>
          <p:nvPr>
            <p:ph type="sldNum" sz="quarter" idx="120"/>
          </p:nvPr>
        </p:nvSpPr>
        <p:spPr/>
        <p:txBody>
          <a:bodyPr/>
          <a:lstStyle>
            <a:lvl1pPr>
              <a:defRPr/>
            </a:lvl1pPr>
          </a:lstStyle>
          <a:p>
            <a:fld id="{7F8C0483-0349-41C0-BD18-879247F933D0}" type="slidenum">
              <a:rPr lang="en-US" altLang="fr-FR"/>
              <a:pPr/>
              <a:t>‹#›</a:t>
            </a:fld>
            <a:endParaRPr lang="en-US" altLang="fr-FR"/>
          </a:p>
        </p:txBody>
      </p:sp>
    </p:spTree>
    <p:extLst>
      <p:ext uri="{BB962C8B-B14F-4D97-AF65-F5344CB8AC3E}">
        <p14:creationId xmlns:p14="http://schemas.microsoft.com/office/powerpoint/2010/main" val="375625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C9FE9F25-9222-49AC-96E4-5BC4C54C72A5}" type="slidenum">
              <a:rPr lang="en-US" altLang="fr-FR"/>
              <a:pPr/>
              <a:t>‹#›</a:t>
            </a:fld>
            <a:endParaRPr lang="en-US" altLang="fr-FR"/>
          </a:p>
        </p:txBody>
      </p:sp>
      <p:sp>
        <p:nvSpPr>
          <p:cNvPr id="6" name="Footer Placeholder 4"/>
          <p:cNvSpPr>
            <a:spLocks noGrp="1"/>
          </p:cNvSpPr>
          <p:nvPr>
            <p:ph type="ftr" sz="quarter" idx="1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404068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95829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3F87FAB-ADB4-4FD6-8FCE-609F262E61D9}"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46182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0CA3306C-E797-4CFD-A591-9E7E331030C2}" type="slidenum">
              <a:rPr lang="en-US" altLang="fr-FR"/>
              <a:pPr/>
              <a:t>‹#›</a:t>
            </a:fld>
            <a:endParaRPr lang="en-US" altLang="fr-FR"/>
          </a:p>
        </p:txBody>
      </p:sp>
      <p:sp>
        <p:nvSpPr>
          <p:cNvPr id="6" name="Footer Placeholder 4"/>
          <p:cNvSpPr>
            <a:spLocks noGrp="1"/>
          </p:cNvSpPr>
          <p:nvPr>
            <p:ph type="ftr" sz="quarter" idx="20"/>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74691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53D0BCAF-7E13-4D41-A7E4-CBE9A77978C4}" type="slidenum">
              <a:rPr lang="en-US" altLang="fr-FR"/>
              <a:pPr/>
              <a:t>‹#›</a:t>
            </a:fld>
            <a:endParaRPr lang="en-US" altLang="fr-FR"/>
          </a:p>
        </p:txBody>
      </p:sp>
      <p:sp>
        <p:nvSpPr>
          <p:cNvPr id="7" name="Footer Placeholder 4"/>
          <p:cNvSpPr>
            <a:spLocks noGrp="1"/>
          </p:cNvSpPr>
          <p:nvPr>
            <p:ph type="ftr" sz="quarter" idx="2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58475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FDF0D2F4-B561-493B-8E0D-4A90196BCC47}" type="slidenum">
              <a:rPr lang="en-US" altLang="fr-FR"/>
              <a:pPr/>
              <a:t>‹#›</a:t>
            </a:fld>
            <a:endParaRPr lang="en-US" altLang="fr-FR"/>
          </a:p>
        </p:txBody>
      </p:sp>
      <p:sp>
        <p:nvSpPr>
          <p:cNvPr id="7" name="Footer Placeholder 4"/>
          <p:cNvSpPr>
            <a:spLocks noGrp="1"/>
          </p:cNvSpPr>
          <p:nvPr>
            <p:ph type="ftr" sz="quarter" idx="22"/>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24496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B31243AB-269D-47F4-889D-1DAA845C4144}" type="slidenum">
              <a:rPr lang="en-US" altLang="fr-FR"/>
              <a:pPr/>
              <a:t>‹#›</a:t>
            </a:fld>
            <a:endParaRPr lang="en-US" altLang="fr-FR"/>
          </a:p>
        </p:txBody>
      </p:sp>
      <p:sp>
        <p:nvSpPr>
          <p:cNvPr id="10" name="Footer Placeholder 4"/>
          <p:cNvSpPr>
            <a:spLocks noGrp="1"/>
          </p:cNvSpPr>
          <p:nvPr>
            <p:ph type="ftr" sz="quarter" idx="24"/>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0310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srgbClr val="002345"/>
              </a:solidFill>
              <a:cs typeface="Arial" panose="020B0604020202020204" pitchFamily="34" charset="0"/>
            </a:endParaRPr>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47988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7257DDDE-8651-4D89-B377-BEB53E64BC25}" type="slidenum">
              <a:rPr lang="en-US" altLang="fr-FR"/>
              <a:pPr/>
              <a:t>‹#›</a:t>
            </a:fld>
            <a:endParaRPr lang="en-US" altLang="fr-FR"/>
          </a:p>
        </p:txBody>
      </p:sp>
      <p:sp>
        <p:nvSpPr>
          <p:cNvPr id="5" name="Footer Placeholder 4"/>
          <p:cNvSpPr>
            <a:spLocks noGrp="1"/>
          </p:cNvSpPr>
          <p:nvPr>
            <p:ph type="ftr" sz="quarter" idx="15"/>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141301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40475"/>
            <a:ext cx="2895600" cy="365125"/>
          </a:xfrm>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a:xfrm>
            <a:off x="457200" y="6324600"/>
            <a:ext cx="2133600"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0693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fontAlgn="base">
              <a:spcBef>
                <a:spcPct val="0"/>
              </a:spcBef>
              <a:spcAft>
                <a:spcPct val="0"/>
              </a:spcAft>
            </a:pPr>
            <a:fld id="{490BC0D1-CB77-4E67-A4D8-7151E114C004}" type="datetimeFigureOut">
              <a:rPr lang="en-US" sz="1600" b="1" smtClean="0">
                <a:solidFill>
                  <a:srgbClr val="002345"/>
                </a:solidFill>
                <a:latin typeface="Trebuchet MS" panose="020B0603020202020204" pitchFamily="34" charset="0"/>
                <a:ea typeface="MS PGothic" panose="020B0600070205080204" pitchFamily="34" charset="-128"/>
                <a:cs typeface="Arial" panose="020B0604020202020204" pitchFamily="34" charset="0"/>
              </a:rPr>
              <a:pPr fontAlgn="base">
                <a:spcBef>
                  <a:spcPct val="0"/>
                </a:spcBef>
                <a:spcAft>
                  <a:spcPct val="0"/>
                </a:spcAft>
              </a:pPr>
              <a:t>11/25/2019</a:t>
            </a:fld>
            <a:endParaRPr lang="en-US"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1E347857-9E6C-4042-9AC3-C00E3CED9283}" type="slidenum">
              <a:rPr lang="en-US" smtClean="0"/>
              <a:pPr/>
              <a:t>‹#›</a:t>
            </a:fld>
            <a:endParaRPr lang="en-US"/>
          </a:p>
        </p:txBody>
      </p:sp>
    </p:spTree>
    <p:extLst>
      <p:ext uri="{BB962C8B-B14F-4D97-AF65-F5344CB8AC3E}">
        <p14:creationId xmlns:p14="http://schemas.microsoft.com/office/powerpoint/2010/main" val="40060295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prstClr val="white"/>
              </a:solidFill>
              <a:cs typeface="Arial" panose="020B0604020202020204" pitchFamily="34" charset="0"/>
            </a:endParaRPr>
          </a:p>
        </p:txBody>
      </p:sp>
      <p:sp>
        <p:nvSpPr>
          <p:cNvPr id="2" name="Title 1"/>
          <p:cNvSpPr>
            <a:spLocks noGrp="1"/>
          </p:cNvSpPr>
          <p:nvPr>
            <p:ph type="title"/>
          </p:nvPr>
        </p:nvSpPr>
        <p:spPr>
          <a:xfrm>
            <a:off x="356935" y="301628"/>
            <a:ext cx="8462029"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endParaRPr lang="en-US"/>
          </a:p>
        </p:txBody>
      </p:sp>
      <p:sp>
        <p:nvSpPr>
          <p:cNvPr id="6" name="Slide Number Placeholder 7"/>
          <p:cNvSpPr>
            <a:spLocks noGrp="1"/>
          </p:cNvSpPr>
          <p:nvPr>
            <p:ph type="sldNum" sz="quarter" idx="15"/>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376040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endParaRPr lang="en-US"/>
          </a:p>
        </p:txBody>
      </p:sp>
      <p:sp>
        <p:nvSpPr>
          <p:cNvPr id="64" name="Slide Number Placeholder 9"/>
          <p:cNvSpPr>
            <a:spLocks noGrp="1"/>
          </p:cNvSpPr>
          <p:nvPr>
            <p:ph type="sldNum" sz="quarter" idx="12"/>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87307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CC08BB7E-87E1-4098-BB13-8B97A5850EAE}" type="slidenum">
              <a:rPr lang="en-US" altLang="fr-FR"/>
              <a:pPr/>
              <a:t>‹#›</a:t>
            </a:fld>
            <a:endParaRPr lang="en-US" altLang="fr-F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lumMod val="65000"/>
                    <a:lumOff val="35000"/>
                  </a:srgbClr>
                </a:solidFill>
              </a:rPr>
              <a:t>Presentation Title</a:t>
            </a:r>
          </a:p>
        </p:txBody>
      </p:sp>
    </p:spTree>
    <p:extLst>
      <p:ext uri="{BB962C8B-B14F-4D97-AF65-F5344CB8AC3E}">
        <p14:creationId xmlns:p14="http://schemas.microsoft.com/office/powerpoint/2010/main" val="337645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endParaRPr lang="en-US"/>
          </a:p>
        </p:txBody>
      </p:sp>
      <p:sp>
        <p:nvSpPr>
          <p:cNvPr id="9" name="Slide Number Placeholder 2"/>
          <p:cNvSpPr>
            <a:spLocks noGrp="1"/>
          </p:cNvSpPr>
          <p:nvPr>
            <p:ph type="sldNum" sz="quarter" idx="16"/>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419518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1800" b="0" i="0" cap="all" baseline="0">
                <a:solidFill>
                  <a:schemeClr val="tx1"/>
                </a:solidFill>
                <a:latin typeface="+mn-lt"/>
                <a:cs typeface="Andes ExtraLight"/>
              </a:defRPr>
            </a:lvl1pPr>
            <a:lvl2pPr algn="l">
              <a:defRPr sz="1800" b="0" i="0" cap="all">
                <a:solidFill>
                  <a:schemeClr val="tx2">
                    <a:lumMod val="50000"/>
                    <a:lumOff val="50000"/>
                  </a:schemeClr>
                </a:solidFill>
                <a:latin typeface="+mn-lt"/>
                <a:cs typeface="Andes ExtraLight"/>
              </a:defRPr>
            </a:lvl2pPr>
            <a:lvl3pPr algn="l">
              <a:defRPr sz="1800" b="0" i="0" cap="all">
                <a:solidFill>
                  <a:schemeClr val="tx2">
                    <a:lumMod val="50000"/>
                    <a:lumOff val="50000"/>
                  </a:schemeClr>
                </a:solidFill>
                <a:latin typeface="+mn-lt"/>
                <a:cs typeface="Andes ExtraLight"/>
              </a:defRPr>
            </a:lvl3pPr>
            <a:lvl4pPr algn="l">
              <a:defRPr sz="1800" b="0" i="0" cap="all">
                <a:solidFill>
                  <a:schemeClr val="tx2">
                    <a:lumMod val="50000"/>
                    <a:lumOff val="50000"/>
                  </a:schemeClr>
                </a:solidFill>
                <a:latin typeface="+mn-lt"/>
                <a:cs typeface="Andes ExtraLight"/>
              </a:defRPr>
            </a:lvl4pPr>
            <a:lvl5pPr algn="l">
              <a:defRPr sz="1800" b="0" i="0" cap="all">
                <a:solidFill>
                  <a:schemeClr val="tx2">
                    <a:lumMod val="50000"/>
                    <a:lumOff val="50000"/>
                  </a:schemeClr>
                </a:solidFill>
                <a:latin typeface="+mn-lt"/>
                <a:cs typeface="Andes ExtraLight"/>
              </a:defRPr>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027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165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1" y="983838"/>
            <a:ext cx="5207000" cy="4904344"/>
          </a:xfrm>
        </p:spPr>
        <p:txBody>
          <a:bodyPr anchor="ct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3992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165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2" y="1443791"/>
            <a:ext cx="5307263" cy="4545263"/>
          </a:xfrm>
        </p:spPr>
        <p:txBody>
          <a:bodyPr/>
          <a:lstStyle>
            <a:lvl1pPr>
              <a:defRPr sz="1200">
                <a:solidFill>
                  <a:schemeClr val="tx2">
                    <a:lumMod val="50000"/>
                    <a:lumOff val="50000"/>
                  </a:schemeClr>
                </a:solidFill>
              </a:defRPr>
            </a:lvl1pPr>
            <a:lvl2pPr>
              <a:buClr>
                <a:schemeClr val="tx2">
                  <a:lumMod val="50000"/>
                  <a:lumOff val="50000"/>
                </a:schemeClr>
              </a:buClr>
              <a:defRPr sz="1200">
                <a:solidFill>
                  <a:schemeClr val="tx2">
                    <a:lumMod val="50000"/>
                    <a:lumOff val="50000"/>
                  </a:schemeClr>
                </a:solidFill>
              </a:defRPr>
            </a:lvl2pPr>
            <a:lvl3pPr marL="418338">
              <a:buClr>
                <a:schemeClr val="tx2">
                  <a:lumMod val="50000"/>
                  <a:lumOff val="50000"/>
                </a:schemeClr>
              </a:buClr>
              <a:defRPr sz="1200">
                <a:solidFill>
                  <a:schemeClr val="tx2">
                    <a:lumMod val="50000"/>
                    <a:lumOff val="50000"/>
                  </a:schemeClr>
                </a:solidFill>
              </a:defRPr>
            </a:lvl3pPr>
            <a:lvl4pPr>
              <a:buClr>
                <a:schemeClr val="tx2">
                  <a:lumMod val="50000"/>
                  <a:lumOff val="50000"/>
                </a:schemeClr>
              </a:buClr>
              <a:defRPr sz="1200">
                <a:solidFill>
                  <a:schemeClr val="tx2">
                    <a:lumMod val="50000"/>
                    <a:lumOff val="50000"/>
                  </a:schemeClr>
                </a:solidFill>
              </a:defRPr>
            </a:lvl4pPr>
            <a:lvl5pPr>
              <a:buClr>
                <a:schemeClr val="tx2">
                  <a:lumMod val="50000"/>
                  <a:lumOff val="50000"/>
                </a:schemeClr>
              </a:buClr>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2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2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3A2B680D-EE76-4B7B-AA42-4C2819F121D9}" type="slidenum">
              <a:rPr lang="en-US" smtClean="0"/>
              <a:t>‹#›</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Tree>
    <p:extLst>
      <p:ext uri="{BB962C8B-B14F-4D97-AF65-F5344CB8AC3E}">
        <p14:creationId xmlns:p14="http://schemas.microsoft.com/office/powerpoint/2010/main" val="20960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165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685800" rtl="0" eaLnBrk="0" fontAlgn="base" latinLnBrk="0" hangingPunct="0">
              <a:lnSpc>
                <a:spcPct val="130000"/>
              </a:lnSpc>
              <a:spcBef>
                <a:spcPts val="1350"/>
              </a:spcBef>
              <a:spcAft>
                <a:spcPct val="0"/>
              </a:spcAft>
              <a:buClr>
                <a:schemeClr val="tx2">
                  <a:lumMod val="75000"/>
                  <a:lumOff val="25000"/>
                </a:schemeClr>
              </a:buClr>
              <a:buSzTx/>
              <a:buFontTx/>
              <a:buNone/>
              <a:tabLst/>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050" cap="all">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a:solidFill>
                  <a:srgbClr val="595959"/>
                </a:solidFill>
              </a:defRPr>
            </a:lvl5pPr>
            <a:lvl6pPr>
              <a:defRPr sz="1350"/>
            </a:lvl6pPr>
            <a:lvl7pPr>
              <a:defRPr sz="1350"/>
            </a:lvl7pPr>
            <a:lvl8pPr>
              <a:defRPr sz="1350"/>
            </a:lvl8pPr>
            <a:lvl9pPr>
              <a:defRPr sz="135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3A2B680D-EE76-4B7B-AA42-4C2819F121D9}" type="slidenum">
              <a:rPr lang="en-US" smtClean="0"/>
              <a:t>‹#›</a:t>
            </a:fld>
            <a:endParaRPr lang="en-US"/>
          </a:p>
        </p:txBody>
      </p:sp>
      <p:sp>
        <p:nvSpPr>
          <p:cNvPr id="10" name="Footer Placeholder 4"/>
          <p:cNvSpPr>
            <a:spLocks noGrp="1"/>
          </p:cNvSpPr>
          <p:nvPr>
            <p:ph type="ftr" sz="quarter" idx="16"/>
          </p:nvPr>
        </p:nvSpPr>
        <p:spPr/>
        <p:txBody>
          <a:bodyPr/>
          <a:lstStyle>
            <a:lvl1pPr>
              <a:defRPr/>
            </a:lvl1pPr>
          </a:lstStyle>
          <a:p>
            <a:endParaRPr lang="en-US"/>
          </a:p>
        </p:txBody>
      </p:sp>
    </p:spTree>
    <p:extLst>
      <p:ext uri="{BB962C8B-B14F-4D97-AF65-F5344CB8AC3E}">
        <p14:creationId xmlns:p14="http://schemas.microsoft.com/office/powerpoint/2010/main" val="41477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7311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24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1650"/>
              </a:spcAft>
              <a:defRPr sz="1650">
                <a:solidFill>
                  <a:schemeClr val="tx2">
                    <a:lumMod val="50000"/>
                    <a:lumOff val="50000"/>
                  </a:schemeClr>
                </a:solidFill>
              </a:defRPr>
            </a:lvl1pPr>
            <a:lvl2pPr marL="0" indent="0">
              <a:lnSpc>
                <a:spcPct val="125000"/>
              </a:lnSpc>
              <a:spcBef>
                <a:spcPts val="0"/>
              </a:spcBef>
              <a:spcAft>
                <a:spcPts val="1650"/>
              </a:spcAft>
              <a:buNone/>
              <a:defRPr sz="1500" baseline="0">
                <a:solidFill>
                  <a:schemeClr val="tx2">
                    <a:lumMod val="50000"/>
                    <a:lumOff val="50000"/>
                  </a:schemeClr>
                </a:solidFill>
              </a:defRPr>
            </a:lvl2pPr>
            <a:lvl3pPr marL="0" indent="0">
              <a:lnSpc>
                <a:spcPct val="130000"/>
              </a:lnSpc>
              <a:buNone/>
              <a:defRPr sz="1200">
                <a:solidFill>
                  <a:schemeClr val="tx2">
                    <a:lumMod val="50000"/>
                    <a:lumOff val="50000"/>
                  </a:schemeClr>
                </a:solidFill>
              </a:defRPr>
            </a:lvl3pPr>
            <a:lvl4pPr marL="137160" indent="0">
              <a:lnSpc>
                <a:spcPct val="130000"/>
              </a:lnSpc>
              <a:buNone/>
              <a:defRPr sz="1200">
                <a:solidFill>
                  <a:schemeClr val="tx2">
                    <a:lumMod val="50000"/>
                    <a:lumOff val="50000"/>
                  </a:schemeClr>
                </a:solidFill>
              </a:defRPr>
            </a:lvl4pPr>
            <a:lvl5pPr marL="341186" indent="0">
              <a:lnSpc>
                <a:spcPct val="130000"/>
              </a:lnSpc>
              <a:buNone/>
              <a:defRPr sz="1200">
                <a:solidFill>
                  <a:schemeClr val="tx2">
                    <a:lumMod val="50000"/>
                    <a:lumOff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72243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online image</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825">
                <a:solidFill>
                  <a:schemeClr val="tx2">
                    <a:lumMod val="65000"/>
                    <a:lumOff val="35000"/>
                  </a:schemeClr>
                </a:solidFill>
              </a:defRPr>
            </a:lvl1pPr>
          </a:lstStyle>
          <a:p>
            <a:pPr lvl="0"/>
            <a:r>
              <a:rPr lang="en-US" noProof="0"/>
              <a:t>Click icon to add picture</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a:t>Click icon to add online image</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825"/>
            </a:lvl1pPr>
          </a:lstStyle>
          <a:p>
            <a:pPr lvl="0"/>
            <a:r>
              <a:rPr lang="en-US" noProof="0"/>
              <a:t>Click icon to add picture</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825"/>
            </a:lvl1pPr>
          </a:lstStyle>
          <a:p>
            <a:pPr lvl="0"/>
            <a:r>
              <a:rPr lang="en-US" noProof="0"/>
              <a:t>Click icon to add picture</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825"/>
            </a:lvl1pPr>
          </a:lstStyle>
          <a:p>
            <a:pPr lvl="0"/>
            <a:r>
              <a:rPr lang="en-US" noProof="0"/>
              <a:t>Click icon to add picture</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825"/>
            </a:lvl1pPr>
          </a:lstStyle>
          <a:p>
            <a:pPr lvl="0"/>
            <a:r>
              <a:rPr lang="en-US" noProof="0"/>
              <a:t>Click icon to add picture</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9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825"/>
            </a:lvl1pPr>
          </a:lstStyle>
          <a:p>
            <a:pPr lvl="0"/>
            <a:r>
              <a:rPr lang="en-US" noProof="0"/>
              <a:t>Click icon to add picture</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75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675"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675"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endParaRPr lang="en-US"/>
          </a:p>
        </p:txBody>
      </p:sp>
      <p:sp>
        <p:nvSpPr>
          <p:cNvPr id="132" name="Slide Number Placeholder 2"/>
          <p:cNvSpPr>
            <a:spLocks noGrp="1"/>
          </p:cNvSpPr>
          <p:nvPr>
            <p:ph type="sldNum" sz="quarter" idx="120"/>
          </p:nvPr>
        </p:nvSpPr>
        <p:spPr/>
        <p:txBody>
          <a:bodyPr/>
          <a:lstStyle>
            <a:lvl1pPr>
              <a:defRPr/>
            </a:lvl1pPr>
          </a:lstStyle>
          <a:p>
            <a:fld id="{3A2B680D-EE76-4B7B-AA42-4C2819F121D9}" type="slidenum">
              <a:rPr lang="en-US" smtClean="0"/>
              <a:t>‹#›</a:t>
            </a:fld>
            <a:endParaRPr lang="en-US"/>
          </a:p>
        </p:txBody>
      </p:sp>
    </p:spTree>
    <p:extLst>
      <p:ext uri="{BB962C8B-B14F-4D97-AF65-F5344CB8AC3E}">
        <p14:creationId xmlns:p14="http://schemas.microsoft.com/office/powerpoint/2010/main" val="154026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Click icon to add picture</a:t>
            </a:r>
          </a:p>
        </p:txBody>
      </p:sp>
      <p:sp>
        <p:nvSpPr>
          <p:cNvPr id="3" name="Title 2"/>
          <p:cNvSpPr>
            <a:spLocks noGrp="1"/>
          </p:cNvSpPr>
          <p:nvPr>
            <p:ph type="title"/>
          </p:nvPr>
        </p:nvSpPr>
        <p:spPr>
          <a:xfrm>
            <a:off x="4946317" y="4064003"/>
            <a:ext cx="3978929" cy="1751263"/>
          </a:xfrm>
        </p:spPr>
        <p:txBody>
          <a:bodyPr/>
          <a:lstStyle>
            <a:lvl1pPr>
              <a:defRPr sz="225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3A2B680D-EE76-4B7B-AA42-4C2819F121D9}" type="slidenum">
              <a:rPr lang="en-US" smtClean="0"/>
              <a:t>‹#›</a:t>
            </a:fld>
            <a:endParaRPr lang="en-US"/>
          </a:p>
        </p:txBody>
      </p:sp>
      <p:sp>
        <p:nvSpPr>
          <p:cNvPr id="6"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51818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975" b="0">
              <a:solidFill>
                <a:srgbClr val="002345"/>
              </a:solidFill>
              <a:cs typeface="Arial" panose="020B0604020202020204" pitchFamily="34"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Click icon to add picture</a:t>
            </a:r>
          </a:p>
        </p:txBody>
      </p:sp>
      <p:sp>
        <p:nvSpPr>
          <p:cNvPr id="3" name="Title 2"/>
          <p:cNvSpPr>
            <a:spLocks noGrp="1"/>
          </p:cNvSpPr>
          <p:nvPr>
            <p:ph type="title"/>
          </p:nvPr>
        </p:nvSpPr>
        <p:spPr>
          <a:xfrm>
            <a:off x="4946317" y="3075216"/>
            <a:ext cx="3978929" cy="1950356"/>
          </a:xfrm>
        </p:spPr>
        <p:txBody>
          <a:bodyPr/>
          <a:lstStyle>
            <a:lvl1pPr>
              <a:defRPr sz="225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5249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1.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4.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theme" Target="../theme/theme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image" Target="../media/image1.png"/><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theme" Target="../theme/theme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image" Target="../media/image1.png"/><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image" Target="../media/image1.png"/><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theme" Target="../theme/theme8.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6" y="6207126"/>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sz="1200">
              <a:solidFill>
                <a:srgbClr val="002345"/>
              </a:solidFill>
            </a:endParaRPr>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825" b="0">
                <a:solidFill>
                  <a:srgbClr val="595959"/>
                </a:solidFill>
                <a:latin typeface="Arial" panose="020B0604020202020204" pitchFamily="34" charset="0"/>
                <a:cs typeface="Times New Roman" panose="02020603050405020304" pitchFamily="18" charset="0"/>
              </a:defRPr>
            </a:lvl1pPr>
          </a:lstStyle>
          <a:p>
            <a:pPr fontAlgn="base">
              <a:spcBef>
                <a:spcPct val="0"/>
              </a:spcBef>
              <a:spcAft>
                <a:spcPct val="0"/>
              </a:spcAft>
            </a:pPr>
            <a:fld id="{D531EF86-4C14-43CB-9E91-8C81CF25128D}" type="slidenum">
              <a:rPr lang="en-US" altLang="fr-FR">
                <a:ea typeface="MS PGothic" panose="020B0600070205080204" pitchFamily="34" charset="-128"/>
              </a:rPr>
              <a:pPr fontAlgn="base">
                <a:spcBef>
                  <a:spcPct val="0"/>
                </a:spcBef>
                <a:spcAft>
                  <a:spcPct val="0"/>
                </a:spcAft>
              </a:pPr>
              <a:t>‹#›</a:t>
            </a:fld>
            <a:endParaRPr lang="en-US" altLang="fr-FR">
              <a:ea typeface="MS PGothic" panose="020B0600070205080204" pitchFamily="34" charset="-128"/>
            </a:endParaRPr>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825"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a:solidFill>
                  <a:srgbClr val="000000">
                    <a:lumMod val="65000"/>
                    <a:lumOff val="35000"/>
                  </a:srgbClr>
                </a:solidFill>
              </a:rPr>
              <a:t>Presentation Title</a:t>
            </a:r>
          </a:p>
        </p:txBody>
      </p:sp>
      <p:pic>
        <p:nvPicPr>
          <p:cNvPr id="2057" name="Picture 10"/>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6069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30" r:id="rId20"/>
    <p:sldLayoutId id="2147483731" r:id="rId21"/>
    <p:sldLayoutId id="2147483732" r:id="rId22"/>
    <p:sldLayoutId id="214748397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buFont typeface="Arial" panose="020B0604020202020204" pitchFamily="34" charset="0"/>
        <a:defRPr sz="165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fontAlgn="base">
        <a:spcBef>
          <a:spcPct val="0"/>
        </a:spcBef>
        <a:spcAft>
          <a:spcPct val="0"/>
        </a:spcAft>
        <a:defRPr sz="1950" b="1">
          <a:solidFill>
            <a:srgbClr val="014C6D"/>
          </a:solidFill>
          <a:latin typeface="Trebuchet MS" pitchFamily="34" charset="0"/>
        </a:defRPr>
      </a:lvl6pPr>
      <a:lvl7pPr marL="685800" algn="ctr" rtl="0" fontAlgn="base">
        <a:spcBef>
          <a:spcPct val="0"/>
        </a:spcBef>
        <a:spcAft>
          <a:spcPct val="0"/>
        </a:spcAft>
        <a:defRPr sz="1950" b="1">
          <a:solidFill>
            <a:srgbClr val="014C6D"/>
          </a:solidFill>
          <a:latin typeface="Trebuchet MS" pitchFamily="34" charset="0"/>
        </a:defRPr>
      </a:lvl7pPr>
      <a:lvl8pPr marL="1028700" algn="ctr" rtl="0" fontAlgn="base">
        <a:spcBef>
          <a:spcPct val="0"/>
        </a:spcBef>
        <a:spcAft>
          <a:spcPct val="0"/>
        </a:spcAft>
        <a:defRPr sz="1950" b="1">
          <a:solidFill>
            <a:srgbClr val="014C6D"/>
          </a:solidFill>
          <a:latin typeface="Trebuchet MS" pitchFamily="34" charset="0"/>
        </a:defRPr>
      </a:lvl8pPr>
      <a:lvl9pPr marL="1371600" algn="ctr" rtl="0" fontAlgn="base">
        <a:spcBef>
          <a:spcPct val="0"/>
        </a:spcBef>
        <a:spcAft>
          <a:spcPct val="0"/>
        </a:spcAft>
        <a:defRPr sz="1950" b="1">
          <a:solidFill>
            <a:srgbClr val="014C6D"/>
          </a:solidFill>
          <a:latin typeface="Trebuchet MS" pitchFamily="34" charset="0"/>
        </a:defRPr>
      </a:lvl9pPr>
    </p:titleStyle>
    <p:bodyStyle>
      <a:lvl1pPr marL="257175" indent="-257175" algn="l" rtl="0" eaLnBrk="0" fontAlgn="base" hangingPunct="0">
        <a:lnSpc>
          <a:spcPct val="150000"/>
        </a:lnSpc>
        <a:spcBef>
          <a:spcPts val="1350"/>
        </a:spcBef>
        <a:spcAft>
          <a:spcPct val="0"/>
        </a:spcAft>
        <a:buClr>
          <a:srgbClr val="404040"/>
        </a:buClr>
        <a:defRPr>
          <a:solidFill>
            <a:srgbClr val="595959"/>
          </a:solidFill>
          <a:latin typeface="Arial"/>
          <a:ea typeface="MS PGothic" pitchFamily="34" charset="-128"/>
          <a:cs typeface="Arial"/>
        </a:defRPr>
      </a:lvl1pPr>
      <a:lvl2pPr marL="214313"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14313" indent="-214313"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897731"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377190" indent="-171450" algn="l" rtl="0" fontAlgn="base">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fontAlgn="base">
        <a:spcBef>
          <a:spcPct val="20000"/>
        </a:spcBef>
        <a:spcAft>
          <a:spcPct val="0"/>
        </a:spcAft>
        <a:buClr>
          <a:srgbClr val="00783C"/>
        </a:buClr>
        <a:buChar char="»"/>
        <a:defRPr sz="1200">
          <a:solidFill>
            <a:schemeClr val="tx1"/>
          </a:solidFill>
          <a:latin typeface="+mn-lt"/>
        </a:defRPr>
      </a:lvl7pPr>
      <a:lvl8pPr marL="2571750" indent="-171450" algn="l" rtl="0" fontAlgn="base">
        <a:spcBef>
          <a:spcPct val="20000"/>
        </a:spcBef>
        <a:spcAft>
          <a:spcPct val="0"/>
        </a:spcAft>
        <a:buClr>
          <a:srgbClr val="00783C"/>
        </a:buClr>
        <a:buChar char="»"/>
        <a:defRPr sz="1200">
          <a:solidFill>
            <a:schemeClr val="tx1"/>
          </a:solidFill>
          <a:latin typeface="+mn-lt"/>
        </a:defRPr>
      </a:lvl8pPr>
      <a:lvl9pPr marL="2914650" indent="-171450" algn="l" rtl="0" fontAlgn="base">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6" y="6207126"/>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sz="1200">
              <a:solidFill>
                <a:srgbClr val="002345"/>
              </a:solidFill>
            </a:endParaRPr>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825" b="0">
                <a:solidFill>
                  <a:srgbClr val="595959"/>
                </a:solidFill>
                <a:latin typeface="Arial" panose="020B0604020202020204" pitchFamily="34" charset="0"/>
                <a:cs typeface="Times New Roman" panose="02020603050405020304" pitchFamily="18" charset="0"/>
              </a:defRPr>
            </a:lvl1pPr>
          </a:lstStyle>
          <a:p>
            <a:pPr fontAlgn="base">
              <a:spcBef>
                <a:spcPct val="0"/>
              </a:spcBef>
              <a:spcAft>
                <a:spcPct val="0"/>
              </a:spcAft>
            </a:pPr>
            <a:fld id="{D531EF86-4C14-43CB-9E91-8C81CF25128D}" type="slidenum">
              <a:rPr lang="en-US" altLang="fr-FR">
                <a:ea typeface="MS PGothic" panose="020B0600070205080204" pitchFamily="34" charset="-128"/>
              </a:rPr>
              <a:pPr fontAlgn="base">
                <a:spcBef>
                  <a:spcPct val="0"/>
                </a:spcBef>
                <a:spcAft>
                  <a:spcPct val="0"/>
                </a:spcAft>
              </a:pPr>
              <a:t>‹#›</a:t>
            </a:fld>
            <a:endParaRPr lang="en-US" altLang="fr-FR">
              <a:ea typeface="MS PGothic" panose="020B0600070205080204" pitchFamily="34" charset="-128"/>
            </a:endParaRPr>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825"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a:solidFill>
                  <a:srgbClr val="000000">
                    <a:lumMod val="65000"/>
                    <a:lumOff val="35000"/>
                  </a:srgbClr>
                </a:solidFill>
              </a:rPr>
              <a:t>Presentation Title</a:t>
            </a:r>
          </a:p>
        </p:txBody>
      </p:sp>
      <p:pic>
        <p:nvPicPr>
          <p:cNvPr id="2057" name="Picture 10"/>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0177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8" r:id="rId19"/>
    <p:sldLayoutId id="2147483779" r:id="rId20"/>
    <p:sldLayoutId id="2147483780" r:id="rId21"/>
    <p:sldLayoutId id="21474839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buFont typeface="Arial" panose="020B0604020202020204" pitchFamily="34" charset="0"/>
        <a:defRPr sz="165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fontAlgn="base">
        <a:spcBef>
          <a:spcPct val="0"/>
        </a:spcBef>
        <a:spcAft>
          <a:spcPct val="0"/>
        </a:spcAft>
        <a:defRPr sz="1950" b="1">
          <a:solidFill>
            <a:srgbClr val="014C6D"/>
          </a:solidFill>
          <a:latin typeface="Trebuchet MS" pitchFamily="34" charset="0"/>
        </a:defRPr>
      </a:lvl6pPr>
      <a:lvl7pPr marL="685800" algn="ctr" rtl="0" fontAlgn="base">
        <a:spcBef>
          <a:spcPct val="0"/>
        </a:spcBef>
        <a:spcAft>
          <a:spcPct val="0"/>
        </a:spcAft>
        <a:defRPr sz="1950" b="1">
          <a:solidFill>
            <a:srgbClr val="014C6D"/>
          </a:solidFill>
          <a:latin typeface="Trebuchet MS" pitchFamily="34" charset="0"/>
        </a:defRPr>
      </a:lvl7pPr>
      <a:lvl8pPr marL="1028700" algn="ctr" rtl="0" fontAlgn="base">
        <a:spcBef>
          <a:spcPct val="0"/>
        </a:spcBef>
        <a:spcAft>
          <a:spcPct val="0"/>
        </a:spcAft>
        <a:defRPr sz="1950" b="1">
          <a:solidFill>
            <a:srgbClr val="014C6D"/>
          </a:solidFill>
          <a:latin typeface="Trebuchet MS" pitchFamily="34" charset="0"/>
        </a:defRPr>
      </a:lvl8pPr>
      <a:lvl9pPr marL="1371600" algn="ctr" rtl="0" fontAlgn="base">
        <a:spcBef>
          <a:spcPct val="0"/>
        </a:spcBef>
        <a:spcAft>
          <a:spcPct val="0"/>
        </a:spcAft>
        <a:defRPr sz="1950" b="1">
          <a:solidFill>
            <a:srgbClr val="014C6D"/>
          </a:solidFill>
          <a:latin typeface="Trebuchet MS" pitchFamily="34" charset="0"/>
        </a:defRPr>
      </a:lvl9pPr>
    </p:titleStyle>
    <p:bodyStyle>
      <a:lvl1pPr marL="257175" indent="-257175" algn="l" rtl="0" eaLnBrk="0" fontAlgn="base" hangingPunct="0">
        <a:lnSpc>
          <a:spcPct val="150000"/>
        </a:lnSpc>
        <a:spcBef>
          <a:spcPts val="1350"/>
        </a:spcBef>
        <a:spcAft>
          <a:spcPct val="0"/>
        </a:spcAft>
        <a:buClr>
          <a:srgbClr val="404040"/>
        </a:buClr>
        <a:defRPr>
          <a:solidFill>
            <a:srgbClr val="595959"/>
          </a:solidFill>
          <a:latin typeface="Arial"/>
          <a:ea typeface="MS PGothic" pitchFamily="34" charset="-128"/>
          <a:cs typeface="Arial"/>
        </a:defRPr>
      </a:lvl1pPr>
      <a:lvl2pPr marL="214313"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14313" indent="-214313"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897731"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377190" indent="-171450" algn="l" rtl="0" fontAlgn="base">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fontAlgn="base">
        <a:spcBef>
          <a:spcPct val="20000"/>
        </a:spcBef>
        <a:spcAft>
          <a:spcPct val="0"/>
        </a:spcAft>
        <a:buClr>
          <a:srgbClr val="00783C"/>
        </a:buClr>
        <a:buChar char="»"/>
        <a:defRPr sz="1200">
          <a:solidFill>
            <a:schemeClr val="tx1"/>
          </a:solidFill>
          <a:latin typeface="+mn-lt"/>
        </a:defRPr>
      </a:lvl7pPr>
      <a:lvl8pPr marL="2571750" indent="-171450" algn="l" rtl="0" fontAlgn="base">
        <a:spcBef>
          <a:spcPct val="20000"/>
        </a:spcBef>
        <a:spcAft>
          <a:spcPct val="0"/>
        </a:spcAft>
        <a:buClr>
          <a:srgbClr val="00783C"/>
        </a:buClr>
        <a:buChar char="»"/>
        <a:defRPr sz="1200">
          <a:solidFill>
            <a:schemeClr val="tx1"/>
          </a:solidFill>
          <a:latin typeface="+mn-lt"/>
        </a:defRPr>
      </a:lvl8pPr>
      <a:lvl9pPr marL="2914650" indent="-171450" algn="l" rtl="0" fontAlgn="base">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6" y="6207126"/>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sz="1200">
              <a:solidFill>
                <a:srgbClr val="002345"/>
              </a:solidFill>
            </a:endParaRPr>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825" b="0">
                <a:solidFill>
                  <a:srgbClr val="595959"/>
                </a:solidFill>
                <a:latin typeface="Arial" panose="020B0604020202020204" pitchFamily="34" charset="0"/>
                <a:cs typeface="Times New Roman" panose="02020603050405020304" pitchFamily="18" charset="0"/>
              </a:defRPr>
            </a:lvl1pPr>
          </a:lstStyle>
          <a:p>
            <a:pPr fontAlgn="base">
              <a:spcBef>
                <a:spcPct val="0"/>
              </a:spcBef>
              <a:spcAft>
                <a:spcPct val="0"/>
              </a:spcAft>
            </a:pPr>
            <a:fld id="{D531EF86-4C14-43CB-9E91-8C81CF25128D}" type="slidenum">
              <a:rPr lang="en-US" altLang="fr-FR">
                <a:ea typeface="MS PGothic" panose="020B0600070205080204" pitchFamily="34" charset="-128"/>
              </a:rPr>
              <a:pPr fontAlgn="base">
                <a:spcBef>
                  <a:spcPct val="0"/>
                </a:spcBef>
                <a:spcAft>
                  <a:spcPct val="0"/>
                </a:spcAft>
              </a:pPr>
              <a:t>‹#›</a:t>
            </a:fld>
            <a:endParaRPr lang="en-US" altLang="fr-FR">
              <a:ea typeface="MS PGothic" panose="020B0600070205080204" pitchFamily="34" charset="-128"/>
            </a:endParaRPr>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825"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a:solidFill>
                  <a:srgbClr val="000000">
                    <a:lumMod val="65000"/>
                    <a:lumOff val="35000"/>
                  </a:srgbClr>
                </a:solidFill>
              </a:rPr>
              <a:t>Presentation Title</a:t>
            </a:r>
          </a:p>
        </p:txBody>
      </p:sp>
      <p:pic>
        <p:nvPicPr>
          <p:cNvPr id="2057" name="Picture 10"/>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4119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1" r:id="rId19"/>
    <p:sldLayoutId id="2147483802" r:id="rId20"/>
    <p:sldLayoutId id="2147483803" r:id="rId21"/>
    <p:sldLayoutId id="214748380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buFont typeface="Arial" panose="020B0604020202020204" pitchFamily="34" charset="0"/>
        <a:defRPr sz="165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fontAlgn="base">
        <a:spcBef>
          <a:spcPct val="0"/>
        </a:spcBef>
        <a:spcAft>
          <a:spcPct val="0"/>
        </a:spcAft>
        <a:defRPr sz="1950" b="1">
          <a:solidFill>
            <a:srgbClr val="014C6D"/>
          </a:solidFill>
          <a:latin typeface="Trebuchet MS" pitchFamily="34" charset="0"/>
        </a:defRPr>
      </a:lvl6pPr>
      <a:lvl7pPr marL="685800" algn="ctr" rtl="0" fontAlgn="base">
        <a:spcBef>
          <a:spcPct val="0"/>
        </a:spcBef>
        <a:spcAft>
          <a:spcPct val="0"/>
        </a:spcAft>
        <a:defRPr sz="1950" b="1">
          <a:solidFill>
            <a:srgbClr val="014C6D"/>
          </a:solidFill>
          <a:latin typeface="Trebuchet MS" pitchFamily="34" charset="0"/>
        </a:defRPr>
      </a:lvl7pPr>
      <a:lvl8pPr marL="1028700" algn="ctr" rtl="0" fontAlgn="base">
        <a:spcBef>
          <a:spcPct val="0"/>
        </a:spcBef>
        <a:spcAft>
          <a:spcPct val="0"/>
        </a:spcAft>
        <a:defRPr sz="1950" b="1">
          <a:solidFill>
            <a:srgbClr val="014C6D"/>
          </a:solidFill>
          <a:latin typeface="Trebuchet MS" pitchFamily="34" charset="0"/>
        </a:defRPr>
      </a:lvl8pPr>
      <a:lvl9pPr marL="1371600" algn="ctr" rtl="0" fontAlgn="base">
        <a:spcBef>
          <a:spcPct val="0"/>
        </a:spcBef>
        <a:spcAft>
          <a:spcPct val="0"/>
        </a:spcAft>
        <a:defRPr sz="1950" b="1">
          <a:solidFill>
            <a:srgbClr val="014C6D"/>
          </a:solidFill>
          <a:latin typeface="Trebuchet MS" pitchFamily="34" charset="0"/>
        </a:defRPr>
      </a:lvl9pPr>
    </p:titleStyle>
    <p:bodyStyle>
      <a:lvl1pPr marL="257175" indent="-257175" algn="l" rtl="0" eaLnBrk="0" fontAlgn="base" hangingPunct="0">
        <a:lnSpc>
          <a:spcPct val="150000"/>
        </a:lnSpc>
        <a:spcBef>
          <a:spcPts val="1350"/>
        </a:spcBef>
        <a:spcAft>
          <a:spcPct val="0"/>
        </a:spcAft>
        <a:buClr>
          <a:srgbClr val="404040"/>
        </a:buClr>
        <a:defRPr>
          <a:solidFill>
            <a:srgbClr val="595959"/>
          </a:solidFill>
          <a:latin typeface="Arial"/>
          <a:ea typeface="MS PGothic" pitchFamily="34" charset="-128"/>
          <a:cs typeface="Arial"/>
        </a:defRPr>
      </a:lvl1pPr>
      <a:lvl2pPr marL="214313"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14313" indent="-214313"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897731" indent="-214313"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377190" indent="-171450" algn="l" rtl="0" fontAlgn="base">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fontAlgn="base">
        <a:spcBef>
          <a:spcPct val="20000"/>
        </a:spcBef>
        <a:spcAft>
          <a:spcPct val="0"/>
        </a:spcAft>
        <a:buClr>
          <a:srgbClr val="00783C"/>
        </a:buClr>
        <a:buChar char="»"/>
        <a:defRPr sz="1200">
          <a:solidFill>
            <a:schemeClr val="tx1"/>
          </a:solidFill>
          <a:latin typeface="+mn-lt"/>
        </a:defRPr>
      </a:lvl7pPr>
      <a:lvl8pPr marL="2571750" indent="-171450" algn="l" rtl="0" fontAlgn="base">
        <a:spcBef>
          <a:spcPct val="20000"/>
        </a:spcBef>
        <a:spcAft>
          <a:spcPct val="0"/>
        </a:spcAft>
        <a:buClr>
          <a:srgbClr val="00783C"/>
        </a:buClr>
        <a:buChar char="»"/>
        <a:defRPr sz="1200">
          <a:solidFill>
            <a:schemeClr val="tx1"/>
          </a:solidFill>
          <a:latin typeface="+mn-lt"/>
        </a:defRPr>
      </a:lvl8pPr>
      <a:lvl9pPr marL="2914650" indent="-171450" algn="l" rtl="0" fontAlgn="base">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a:solidFill>
                <a:srgbClr val="002345"/>
              </a:solidFill>
            </a:endParaRPr>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pPr fontAlgn="base">
              <a:spcBef>
                <a:spcPct val="0"/>
              </a:spcBef>
              <a:spcAft>
                <a:spcPct val="0"/>
              </a:spcAft>
            </a:pPr>
            <a:fld id="{D531EF86-4C14-43CB-9E91-8C81CF25128D}" type="slidenum">
              <a:rPr lang="en-US" altLang="fr-FR">
                <a:ea typeface="MS PGothic" panose="020B0600070205080204" pitchFamily="34" charset="-128"/>
              </a:rPr>
              <a:pPr fontAlgn="base">
                <a:spcBef>
                  <a:spcPct val="0"/>
                </a:spcBef>
                <a:spcAft>
                  <a:spcPct val="0"/>
                </a:spcAft>
              </a:pPr>
              <a:t>‹#›</a:t>
            </a:fld>
            <a:endParaRPr lang="en-US" altLang="fr-FR">
              <a:ea typeface="MS PGothic" panose="020B0600070205080204" pitchFamily="34" charset="-128"/>
            </a:endParaRPr>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a:solidFill>
                  <a:srgbClr val="000000">
                    <a:lumMod val="65000"/>
                    <a:lumOff val="35000"/>
                  </a:srgbClr>
                </a:solidFill>
              </a:rPr>
              <a:t>Presentation Title</a:t>
            </a:r>
          </a:p>
        </p:txBody>
      </p:sp>
      <p:pic>
        <p:nvPicPr>
          <p:cNvPr id="2057" name="Picture 10"/>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96521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6"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6" y="6207126"/>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sz="1200">
              <a:solidFill>
                <a:srgbClr val="002345"/>
              </a:solidFill>
            </a:endParaRPr>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825" b="0">
                <a:solidFill>
                  <a:srgbClr val="595959"/>
                </a:solidFill>
                <a:latin typeface="Arial" panose="020B0604020202020204" pitchFamily="34" charset="0"/>
                <a:cs typeface="Times New Roman" panose="02020603050405020304" pitchFamily="18" charset="0"/>
              </a:defRPr>
            </a:lvl1pPr>
          </a:lstStyle>
          <a:p>
            <a:fld id="{3A2B680D-EE76-4B7B-AA42-4C2819F121D9}" type="slidenum">
              <a:rPr lang="en-US" smtClean="0"/>
              <a:t>‹#›</a:t>
            </a:fld>
            <a:endParaRPr lang="en-US"/>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825" b="0" baseline="0">
                <a:solidFill>
                  <a:schemeClr val="tx2">
                    <a:lumMod val="65000"/>
                    <a:lumOff val="35000"/>
                  </a:schemeClr>
                </a:solidFill>
                <a:latin typeface="+mn-lt"/>
                <a:ea typeface="+mn-ea"/>
                <a:cs typeface="Times New Roman" pitchFamily="18" charset="0"/>
              </a:defRPr>
            </a:lvl1pPr>
          </a:lstStyle>
          <a:p>
            <a:endParaRPr lang="en-US"/>
          </a:p>
        </p:txBody>
      </p:sp>
      <p:pic>
        <p:nvPicPr>
          <p:cNvPr id="2057" name="Picture 10"/>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9647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50" r:id="rId22"/>
    <p:sldLayoutId id="2147483851" r:id="rId23"/>
    <p:sldLayoutId id="2147483852" r:id="rId24"/>
    <p:sldLayoutId id="214748385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buFont typeface="Arial" panose="020B0604020202020204" pitchFamily="34" charset="0"/>
        <a:defRPr sz="1650">
          <a:solidFill>
            <a:schemeClr val="tx1"/>
          </a:solidFill>
          <a:latin typeface="+mn-lt"/>
          <a:ea typeface="MS PGothic" pitchFamily="34" charset="-128"/>
          <a:cs typeface="Andes ExtraLight"/>
        </a:defRPr>
      </a:lvl1pPr>
      <a:lvl2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marL="257175" indent="-257175" algn="l" rtl="0" eaLnBrk="1" fontAlgn="base" hangingPunct="1">
        <a:lnSpc>
          <a:spcPct val="150000"/>
        </a:lnSpc>
        <a:spcBef>
          <a:spcPts val="1350"/>
        </a:spcBef>
        <a:spcAft>
          <a:spcPct val="0"/>
        </a:spcAft>
        <a:buClr>
          <a:srgbClr val="404040"/>
        </a:buClr>
        <a:defRPr>
          <a:solidFill>
            <a:srgbClr val="595959"/>
          </a:solidFill>
          <a:latin typeface="Arial"/>
          <a:ea typeface="MS PGothic" pitchFamily="34" charset="-128"/>
          <a:cs typeface="Arial"/>
        </a:defRPr>
      </a:lvl1pPr>
      <a:lvl2pPr marL="214313"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14313" indent="-214313"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897731"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377190" indent="-171450" algn="l" rtl="0" eaLnBrk="1" fontAlgn="base" hangingPunct="1">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6" y="6207126"/>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sz="1200">
              <a:solidFill>
                <a:srgbClr val="002345"/>
              </a:solidFill>
            </a:endParaRPr>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825" b="0">
                <a:solidFill>
                  <a:srgbClr val="595959"/>
                </a:solidFill>
                <a:latin typeface="Arial" panose="020B0604020202020204" pitchFamily="34" charset="0"/>
                <a:cs typeface="Times New Roman" panose="02020603050405020304" pitchFamily="18" charset="0"/>
              </a:defRPr>
            </a:lvl1pPr>
          </a:lstStyle>
          <a:p>
            <a:pPr fontAlgn="base">
              <a:spcBef>
                <a:spcPct val="0"/>
              </a:spcBef>
              <a:spcAft>
                <a:spcPct val="0"/>
              </a:spcAft>
            </a:pPr>
            <a:fld id="{D531EF86-4C14-43CB-9E91-8C81CF25128D}" type="slidenum">
              <a:rPr lang="en-US" altLang="fr-FR">
                <a:ea typeface="MS PGothic" panose="020B0600070205080204" pitchFamily="34" charset="-128"/>
              </a:rPr>
              <a:pPr fontAlgn="base">
                <a:spcBef>
                  <a:spcPct val="0"/>
                </a:spcBef>
                <a:spcAft>
                  <a:spcPct val="0"/>
                </a:spcAft>
              </a:pPr>
              <a:t>‹#›</a:t>
            </a:fld>
            <a:endParaRPr lang="en-US" altLang="fr-FR">
              <a:ea typeface="MS PGothic" panose="020B0600070205080204" pitchFamily="34" charset="-128"/>
            </a:endParaRPr>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825"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a:solidFill>
                  <a:srgbClr val="000000">
                    <a:lumMod val="65000"/>
                    <a:lumOff val="35000"/>
                  </a:srgbClr>
                </a:solidFill>
              </a:rPr>
              <a:t>Presentation Title</a:t>
            </a:r>
          </a:p>
        </p:txBody>
      </p:sp>
      <p:pic>
        <p:nvPicPr>
          <p:cNvPr id="2057" name="Picture 10"/>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0340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buFont typeface="Arial" panose="020B0604020202020204" pitchFamily="34" charset="0"/>
        <a:defRPr sz="1650">
          <a:solidFill>
            <a:schemeClr val="tx1"/>
          </a:solidFill>
          <a:latin typeface="+mn-lt"/>
          <a:ea typeface="MS PGothic" pitchFamily="34" charset="-128"/>
          <a:cs typeface="Andes ExtraLight"/>
        </a:defRPr>
      </a:lvl1pPr>
      <a:lvl2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marL="257175" indent="-257175" algn="l" rtl="0" eaLnBrk="1" fontAlgn="base" hangingPunct="1">
        <a:lnSpc>
          <a:spcPct val="150000"/>
        </a:lnSpc>
        <a:spcBef>
          <a:spcPts val="1350"/>
        </a:spcBef>
        <a:spcAft>
          <a:spcPct val="0"/>
        </a:spcAft>
        <a:buClr>
          <a:srgbClr val="404040"/>
        </a:buClr>
        <a:defRPr>
          <a:solidFill>
            <a:srgbClr val="595959"/>
          </a:solidFill>
          <a:latin typeface="Arial"/>
          <a:ea typeface="MS PGothic" pitchFamily="34" charset="-128"/>
          <a:cs typeface="Arial"/>
        </a:defRPr>
      </a:lvl1pPr>
      <a:lvl2pPr marL="214313"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14313" indent="-214313"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897731"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377190" indent="-171450" algn="l" rtl="0" eaLnBrk="1" fontAlgn="base" hangingPunct="1">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6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a:solidFill>
                <a:srgbClr val="002345"/>
              </a:solidFill>
            </a:endParaRPr>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pPr fontAlgn="base">
              <a:spcBef>
                <a:spcPct val="0"/>
              </a:spcBef>
              <a:spcAft>
                <a:spcPct val="0"/>
              </a:spcAft>
            </a:pPr>
            <a:fld id="{D531EF86-4C14-43CB-9E91-8C81CF25128D}" type="slidenum">
              <a:rPr lang="en-US" altLang="fr-FR">
                <a:ea typeface="MS PGothic" panose="020B0600070205080204" pitchFamily="34" charset="-128"/>
              </a:rPr>
              <a:pPr fontAlgn="base">
                <a:spcBef>
                  <a:spcPct val="0"/>
                </a:spcBef>
                <a:spcAft>
                  <a:spcPct val="0"/>
                </a:spcAft>
              </a:pPr>
              <a:t>‹#›</a:t>
            </a:fld>
            <a:endParaRPr lang="en-US" altLang="fr-FR">
              <a:ea typeface="MS PGothic" panose="020B0600070205080204" pitchFamily="34" charset="-128"/>
            </a:endParaRPr>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a:solidFill>
                  <a:srgbClr val="000000">
                    <a:lumMod val="65000"/>
                    <a:lumOff val="35000"/>
                  </a:srgbClr>
                </a:solidFill>
              </a:rPr>
              <a:t>Presentation Title</a:t>
            </a:r>
          </a:p>
        </p:txBody>
      </p:sp>
      <p:pic>
        <p:nvPicPr>
          <p:cNvPr id="2057"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0548"/>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1" fontAlgn="base" hangingPunct="1">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fr-FR" sz="1200" b="1">
              <a:solidFill>
                <a:srgbClr val="002345"/>
              </a:solidFill>
              <a:latin typeface="Trebuchet MS" panose="020B0603020202020204" pitchFamily="34" charset="0"/>
              <a:ea typeface="MS PGothic" panose="020B0600070205080204" pitchFamily="34" charset="-128"/>
              <a:cs typeface="Arial" panose="020B0604020202020204" pitchFamily="34" charset="0"/>
            </a:endParaRPr>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6" y="6207126"/>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defRPr/>
            </a:pPr>
            <a:endParaRPr lang="en-US" sz="1200">
              <a:solidFill>
                <a:srgbClr val="002345"/>
              </a:solidFill>
            </a:endParaRPr>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825" b="0">
                <a:solidFill>
                  <a:srgbClr val="595959"/>
                </a:solidFill>
                <a:latin typeface="Arial" panose="020B0604020202020204" pitchFamily="34" charset="0"/>
                <a:cs typeface="Times New Roman" panose="02020603050405020304" pitchFamily="18" charset="0"/>
              </a:defRPr>
            </a:lvl1pPr>
          </a:lstStyle>
          <a:p>
            <a:pPr fontAlgn="base">
              <a:spcBef>
                <a:spcPct val="0"/>
              </a:spcBef>
              <a:spcAft>
                <a:spcPct val="0"/>
              </a:spcAft>
            </a:pPr>
            <a:fld id="{D531EF86-4C14-43CB-9E91-8C81CF25128D}" type="slidenum">
              <a:rPr lang="en-US" altLang="fr-FR" smtClean="0">
                <a:ea typeface="MS PGothic" panose="020B0600070205080204" pitchFamily="34" charset="-128"/>
              </a:rPr>
              <a:pPr fontAlgn="base">
                <a:spcBef>
                  <a:spcPct val="0"/>
                </a:spcBef>
                <a:spcAft>
                  <a:spcPct val="0"/>
                </a:spcAft>
              </a:pPr>
              <a:t>‹#›</a:t>
            </a:fld>
            <a:endParaRPr lang="en-US" altLang="fr-FR">
              <a:ea typeface="MS PGothic" panose="020B0600070205080204" pitchFamily="34" charset="-128"/>
            </a:endParaRPr>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825" b="0" baseline="0">
                <a:solidFill>
                  <a:schemeClr val="tx2">
                    <a:lumMod val="65000"/>
                    <a:lumOff val="35000"/>
                  </a:schemeClr>
                </a:solidFill>
                <a:latin typeface="+mn-lt"/>
                <a:ea typeface="+mn-ea"/>
                <a:cs typeface="Times New Roman" pitchFamily="18" charset="0"/>
              </a:defRPr>
            </a:lvl1pPr>
          </a:lstStyle>
          <a:p>
            <a:pPr fontAlgn="base">
              <a:spcBef>
                <a:spcPct val="0"/>
              </a:spcBef>
              <a:spcAft>
                <a:spcPct val="0"/>
              </a:spcAft>
              <a:defRPr/>
            </a:pPr>
            <a:r>
              <a:rPr lang="en-US">
                <a:solidFill>
                  <a:srgbClr val="000000">
                    <a:lumMod val="65000"/>
                    <a:lumOff val="35000"/>
                  </a:srgbClr>
                </a:solidFill>
              </a:rPr>
              <a:t>Presentation Title</a:t>
            </a:r>
          </a:p>
        </p:txBody>
      </p:sp>
      <p:pic>
        <p:nvPicPr>
          <p:cNvPr id="2057" name="Picture 10"/>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36627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9" r:id="rId19"/>
    <p:sldLayoutId id="2147483970" r:id="rId20"/>
    <p:sldLayoutId id="2147483971" r:id="rId21"/>
    <p:sldLayoutId id="2147483972" r:id="rId22"/>
    <p:sldLayoutId id="2147483973" r:id="rId23"/>
    <p:sldLayoutId id="214748397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buFont typeface="Arial" panose="020B0604020202020204" pitchFamily="34" charset="0"/>
        <a:defRPr sz="1650">
          <a:solidFill>
            <a:schemeClr val="tx1"/>
          </a:solidFill>
          <a:latin typeface="+mn-lt"/>
          <a:ea typeface="MS PGothic" pitchFamily="34" charset="-128"/>
          <a:cs typeface="Andes ExtraLight"/>
        </a:defRPr>
      </a:lvl1pPr>
      <a:lvl2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marL="257175" indent="-257175" algn="l" rtl="0" eaLnBrk="1" fontAlgn="base" hangingPunct="1">
        <a:lnSpc>
          <a:spcPct val="150000"/>
        </a:lnSpc>
        <a:spcBef>
          <a:spcPts val="1350"/>
        </a:spcBef>
        <a:spcAft>
          <a:spcPct val="0"/>
        </a:spcAft>
        <a:buClr>
          <a:srgbClr val="404040"/>
        </a:buClr>
        <a:defRPr>
          <a:solidFill>
            <a:srgbClr val="595959"/>
          </a:solidFill>
          <a:latin typeface="Arial"/>
          <a:ea typeface="MS PGothic" pitchFamily="34" charset="-128"/>
          <a:cs typeface="Arial"/>
        </a:defRPr>
      </a:lvl1pPr>
      <a:lvl2pPr marL="214313"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14313" indent="-214313"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897731"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377190" indent="-171450" algn="l" rtl="0" eaLnBrk="1" fontAlgn="base" hangingPunct="1">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penknowledge.worldbank.org/handle/10986/32354"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openknowledge.worldbank.org/handle/10986/22575"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openknowledge.worldbank.org/handle/10986/323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F63905-4910-49C3-A8FD-DD92787361B0}" type="slidenum">
              <a:rPr lang="en-US" smtClean="0"/>
              <a:t>1</a:t>
            </a:fld>
            <a:endParaRPr lang="en-US"/>
          </a:p>
        </p:txBody>
      </p:sp>
      <p:pic>
        <p:nvPicPr>
          <p:cNvPr id="2" name="Picture 1">
            <a:extLst>
              <a:ext uri="{FF2B5EF4-FFF2-40B4-BE49-F238E27FC236}">
                <a16:creationId xmlns:a16="http://schemas.microsoft.com/office/drawing/2014/main" id="{E53B72AE-0436-4CD7-A619-144F4FDC397E}"/>
              </a:ext>
            </a:extLst>
          </p:cNvPr>
          <p:cNvPicPr>
            <a:picLocks noChangeAspect="1"/>
          </p:cNvPicPr>
          <p:nvPr/>
        </p:nvPicPr>
        <p:blipFill>
          <a:blip r:embed="rId3"/>
          <a:stretch>
            <a:fillRect/>
          </a:stretch>
        </p:blipFill>
        <p:spPr>
          <a:xfrm>
            <a:off x="1883704" y="80973"/>
            <a:ext cx="5376591" cy="6696054"/>
          </a:xfrm>
          <a:prstGeom prst="rect">
            <a:avLst/>
          </a:prstGeom>
        </p:spPr>
      </p:pic>
    </p:spTree>
    <p:extLst>
      <p:ext uri="{BB962C8B-B14F-4D97-AF65-F5344CB8AC3E}">
        <p14:creationId xmlns:p14="http://schemas.microsoft.com/office/powerpoint/2010/main" val="416111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4026" y="2043663"/>
            <a:ext cx="4578895" cy="2031055"/>
          </a:xfrm>
        </p:spPr>
        <p:txBody>
          <a:bodyPr>
            <a:normAutofit/>
          </a:bodyPr>
          <a:lstStyle/>
          <a:p>
            <a:r>
              <a:rPr lang="en-US">
                <a:solidFill>
                  <a:srgbClr val="FFFFFF"/>
                </a:solidFill>
              </a:rPr>
              <a:t>Insights from a case study in </a:t>
            </a:r>
            <a:r>
              <a:rPr lang="en-US" err="1">
                <a:solidFill>
                  <a:srgbClr val="FFFFFF"/>
                </a:solidFill>
              </a:rPr>
              <a:t>Kagera</a:t>
            </a:r>
            <a:r>
              <a:rPr lang="en-US">
                <a:solidFill>
                  <a:srgbClr val="FFFFFF"/>
                </a:solidFill>
              </a:rPr>
              <a:t>, Tanzania</a:t>
            </a:r>
          </a:p>
        </p:txBody>
      </p:sp>
      <p:sp>
        <p:nvSpPr>
          <p:cNvPr id="5" name="Subtitle 4"/>
          <p:cNvSpPr>
            <a:spLocks noGrp="1"/>
          </p:cNvSpPr>
          <p:nvPr>
            <p:ph type="subTitle" idx="1"/>
          </p:nvPr>
        </p:nvSpPr>
        <p:spPr>
          <a:xfrm>
            <a:off x="1371600" y="2387829"/>
            <a:ext cx="6553200" cy="1686889"/>
          </a:xfrm>
          <a:solidFill>
            <a:schemeClr val="bg1"/>
          </a:solidFill>
          <a:ln>
            <a:noFill/>
          </a:ln>
        </p:spPr>
        <p:txBody>
          <a:bodyPr>
            <a:noAutofit/>
          </a:bodyPr>
          <a:lstStyle/>
          <a:p>
            <a:r>
              <a:rPr lang="en-US" sz="4400" b="1">
                <a:solidFill>
                  <a:srgbClr val="0070C0"/>
                </a:solidFill>
              </a:rPr>
              <a:t>The context of Africa’s poverty reduction</a:t>
            </a:r>
          </a:p>
        </p:txBody>
      </p:sp>
    </p:spTree>
    <p:extLst>
      <p:ext uri="{BB962C8B-B14F-4D97-AF65-F5344CB8AC3E}">
        <p14:creationId xmlns:p14="http://schemas.microsoft.com/office/powerpoint/2010/main" val="316369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2CA8-8AF7-48AD-829F-7D1A9FA892EF}"/>
              </a:ext>
            </a:extLst>
          </p:cNvPr>
          <p:cNvSpPr>
            <a:spLocks noGrp="1"/>
          </p:cNvSpPr>
          <p:nvPr>
            <p:ph type="title"/>
          </p:nvPr>
        </p:nvSpPr>
        <p:spPr>
          <a:xfrm>
            <a:off x="180181" y="136523"/>
            <a:ext cx="8783637" cy="1311277"/>
          </a:xfrm>
        </p:spPr>
        <p:txBody>
          <a:bodyPr/>
          <a:lstStyle/>
          <a:p>
            <a:br>
              <a:rPr lang="en-US" sz="3300" dirty="0"/>
            </a:br>
            <a:r>
              <a:rPr lang="en-US" sz="3300" b="1" dirty="0">
                <a:solidFill>
                  <a:srgbClr val="0070C0"/>
                </a:solidFill>
              </a:rPr>
              <a:t> </a:t>
            </a:r>
            <a:br>
              <a:rPr lang="en-US" sz="3300" b="1" dirty="0">
                <a:solidFill>
                  <a:srgbClr val="0070C0"/>
                </a:solidFill>
              </a:rPr>
            </a:br>
            <a:r>
              <a:rPr lang="en-US" sz="3300" b="1" dirty="0">
                <a:solidFill>
                  <a:srgbClr val="0070C0"/>
                </a:solidFill>
              </a:rPr>
              <a:t>1. Africa’s poor concentrated in few countries, with high poverty in fragile states</a:t>
            </a:r>
          </a:p>
        </p:txBody>
      </p:sp>
      <p:sp>
        <p:nvSpPr>
          <p:cNvPr id="4" name="Slide Number Placeholder 3">
            <a:extLst>
              <a:ext uri="{FF2B5EF4-FFF2-40B4-BE49-F238E27FC236}">
                <a16:creationId xmlns:a16="http://schemas.microsoft.com/office/drawing/2014/main" id="{777211DF-4516-4653-BDCD-591A0081C256}"/>
              </a:ext>
            </a:extLst>
          </p:cNvPr>
          <p:cNvSpPr>
            <a:spLocks noGrp="1"/>
          </p:cNvSpPr>
          <p:nvPr>
            <p:ph type="sldNum" sz="quarter" idx="12"/>
          </p:nvPr>
        </p:nvSpPr>
        <p:spPr/>
        <p:txBody>
          <a:bodyPr/>
          <a:lstStyle/>
          <a:p>
            <a:fld id="{3A2B680D-EE76-4B7B-AA42-4C2819F121D9}" type="slidenum">
              <a:rPr lang="en-US" smtClean="0"/>
              <a:t>11</a:t>
            </a:fld>
            <a:endParaRPr lang="en-US"/>
          </a:p>
        </p:txBody>
      </p:sp>
      <p:sp>
        <p:nvSpPr>
          <p:cNvPr id="3" name="TextBox 2">
            <a:extLst>
              <a:ext uri="{FF2B5EF4-FFF2-40B4-BE49-F238E27FC236}">
                <a16:creationId xmlns:a16="http://schemas.microsoft.com/office/drawing/2014/main" id="{750A16CE-1C5A-4CB9-A53B-D996046DCE06}"/>
              </a:ext>
            </a:extLst>
          </p:cNvPr>
          <p:cNvSpPr txBox="1"/>
          <p:nvPr/>
        </p:nvSpPr>
        <p:spPr>
          <a:xfrm>
            <a:off x="4572000" y="1561011"/>
            <a:ext cx="4521200" cy="5509200"/>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0070C0"/>
                </a:solidFill>
              </a:rPr>
              <a:t>5 countries house 50% of Africa’s poor; 10 countries 75%.</a:t>
            </a:r>
          </a:p>
          <a:p>
            <a:pPr marL="342900" indent="-342900">
              <a:buFont typeface="Arial" panose="020B0604020202020204" pitchFamily="34" charset="0"/>
              <a:buChar char="•"/>
            </a:pPr>
            <a:endParaRPr lang="en-US" sz="2200" dirty="0">
              <a:solidFill>
                <a:srgbClr val="0070C0"/>
              </a:solidFill>
            </a:endParaRPr>
          </a:p>
          <a:p>
            <a:pPr marL="342900" indent="-342900">
              <a:buFont typeface="Arial" panose="020B0604020202020204" pitchFamily="34" charset="0"/>
              <a:buChar char="•"/>
            </a:pPr>
            <a:r>
              <a:rPr lang="en-US" sz="2200" dirty="0">
                <a:solidFill>
                  <a:srgbClr val="0070C0"/>
                </a:solidFill>
              </a:rPr>
              <a:t>Countries/regions w/ many poor often differ from those with high poverty rates (e.g. UG &amp; CAR), but higher poverty rates may induce conflict.</a:t>
            </a:r>
          </a:p>
          <a:p>
            <a:pPr marL="342900" indent="-342900">
              <a:buFont typeface="Arial" panose="020B0604020202020204" pitchFamily="34" charset="0"/>
              <a:buChar char="•"/>
            </a:pPr>
            <a:endParaRPr lang="en-US" sz="2200" dirty="0">
              <a:solidFill>
                <a:srgbClr val="0070C0"/>
              </a:solidFill>
            </a:endParaRPr>
          </a:p>
          <a:p>
            <a:pPr marL="342900" indent="-342900">
              <a:buFont typeface="Arial" panose="020B0604020202020204" pitchFamily="34" charset="0"/>
              <a:buChar char="•"/>
            </a:pPr>
            <a:r>
              <a:rPr lang="en-US" sz="2200" dirty="0">
                <a:solidFill>
                  <a:srgbClr val="0070C0"/>
                </a:solidFill>
              </a:rPr>
              <a:t>Poverty rates higher &amp; poverty decline slower in fragile states; ~1/3 of the poor live in fragile and conflict affected states, &amp;  # acts of violence increasing.</a:t>
            </a:r>
          </a:p>
          <a:p>
            <a:pPr marL="342900" indent="-342900">
              <a:buFont typeface="Wingdings" panose="05000000000000000000" pitchFamily="2" charset="2"/>
              <a:buChar char="ü"/>
            </a:pPr>
            <a:endParaRPr lang="en-US" sz="2200" dirty="0">
              <a:solidFill>
                <a:srgbClr val="0070C0"/>
              </a:solidFill>
            </a:endParaRPr>
          </a:p>
          <a:p>
            <a:pPr marL="342900" indent="-342900">
              <a:buFont typeface="Wingdings" panose="05000000000000000000" pitchFamily="2" charset="2"/>
              <a:buChar char="ü"/>
            </a:pPr>
            <a:endParaRPr lang="en-US" sz="2200" dirty="0">
              <a:solidFill>
                <a:srgbClr val="0070C0"/>
              </a:solidFill>
            </a:endParaRPr>
          </a:p>
        </p:txBody>
      </p:sp>
      <p:pic>
        <p:nvPicPr>
          <p:cNvPr id="5" name="Picture 4">
            <a:extLst>
              <a:ext uri="{FF2B5EF4-FFF2-40B4-BE49-F238E27FC236}">
                <a16:creationId xmlns:a16="http://schemas.microsoft.com/office/drawing/2014/main" id="{E5C0842A-4FB0-4DB9-943C-CEF6F1B16903}"/>
              </a:ext>
            </a:extLst>
          </p:cNvPr>
          <p:cNvPicPr>
            <a:picLocks noChangeAspect="1"/>
          </p:cNvPicPr>
          <p:nvPr/>
        </p:nvPicPr>
        <p:blipFill>
          <a:blip r:embed="rId3"/>
          <a:stretch>
            <a:fillRect/>
          </a:stretch>
        </p:blipFill>
        <p:spPr>
          <a:xfrm>
            <a:off x="0" y="1767370"/>
            <a:ext cx="4743460" cy="4954107"/>
          </a:xfrm>
          <a:prstGeom prst="rect">
            <a:avLst/>
          </a:prstGeom>
        </p:spPr>
      </p:pic>
    </p:spTree>
    <p:extLst>
      <p:ext uri="{BB962C8B-B14F-4D97-AF65-F5344CB8AC3E}">
        <p14:creationId xmlns:p14="http://schemas.microsoft.com/office/powerpoint/2010/main" val="428893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2CA8-8AF7-48AD-829F-7D1A9FA892EF}"/>
              </a:ext>
            </a:extLst>
          </p:cNvPr>
          <p:cNvSpPr>
            <a:spLocks noGrp="1"/>
          </p:cNvSpPr>
          <p:nvPr>
            <p:ph type="title"/>
          </p:nvPr>
        </p:nvSpPr>
        <p:spPr>
          <a:xfrm>
            <a:off x="360364" y="27895"/>
            <a:ext cx="8875076" cy="1311277"/>
          </a:xfrm>
        </p:spPr>
        <p:txBody>
          <a:bodyPr/>
          <a:lstStyle/>
          <a:p>
            <a:r>
              <a:rPr lang="en-US" sz="3300" b="1" dirty="0">
                <a:solidFill>
                  <a:srgbClr val="0070C0"/>
                </a:solidFill>
              </a:rPr>
              <a:t>2. Poverty remains predominantly rural, with earnings mainly coming from agriculture</a:t>
            </a:r>
          </a:p>
        </p:txBody>
      </p:sp>
      <p:sp>
        <p:nvSpPr>
          <p:cNvPr id="4" name="Slide Number Placeholder 3">
            <a:extLst>
              <a:ext uri="{FF2B5EF4-FFF2-40B4-BE49-F238E27FC236}">
                <a16:creationId xmlns:a16="http://schemas.microsoft.com/office/drawing/2014/main" id="{777211DF-4516-4653-BDCD-591A0081C256}"/>
              </a:ext>
            </a:extLst>
          </p:cNvPr>
          <p:cNvSpPr>
            <a:spLocks noGrp="1"/>
          </p:cNvSpPr>
          <p:nvPr>
            <p:ph type="sldNum" sz="quarter" idx="12"/>
          </p:nvPr>
        </p:nvSpPr>
        <p:spPr/>
        <p:txBody>
          <a:bodyPr/>
          <a:lstStyle/>
          <a:p>
            <a:fld id="{3A2B680D-EE76-4B7B-AA42-4C2819F121D9}" type="slidenum">
              <a:rPr lang="en-US" smtClean="0"/>
              <a:t>12</a:t>
            </a:fld>
            <a:endParaRPr lang="en-US"/>
          </a:p>
        </p:txBody>
      </p:sp>
      <p:sp>
        <p:nvSpPr>
          <p:cNvPr id="3" name="TextBox 2">
            <a:extLst>
              <a:ext uri="{FF2B5EF4-FFF2-40B4-BE49-F238E27FC236}">
                <a16:creationId xmlns:a16="http://schemas.microsoft.com/office/drawing/2014/main" id="{750A16CE-1C5A-4CB9-A53B-D996046DCE06}"/>
              </a:ext>
            </a:extLst>
          </p:cNvPr>
          <p:cNvSpPr txBox="1"/>
          <p:nvPr/>
        </p:nvSpPr>
        <p:spPr>
          <a:xfrm>
            <a:off x="4634050" y="1462705"/>
            <a:ext cx="460139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rPr>
              <a:t>82% of Africa’s poor are rural.</a:t>
            </a:r>
          </a:p>
          <a:p>
            <a:pPr marL="342900" indent="-342900">
              <a:buFont typeface="Arial" panose="020B0604020202020204" pitchFamily="34" charset="0"/>
              <a:buChar char="•"/>
            </a:pPr>
            <a:endParaRPr lang="en-US" sz="2400" dirty="0">
              <a:solidFill>
                <a:srgbClr val="0070C0"/>
              </a:solidFill>
            </a:endParaRPr>
          </a:p>
          <a:p>
            <a:pPr marL="342900" indent="-342900">
              <a:buFont typeface="Arial" panose="020B0604020202020204" pitchFamily="34" charset="0"/>
              <a:buChar char="•"/>
            </a:pPr>
            <a:r>
              <a:rPr lang="en-US" sz="2400" dirty="0">
                <a:solidFill>
                  <a:srgbClr val="0070C0"/>
                </a:solidFill>
              </a:rPr>
              <a:t>The poor derived 70% of their income from farming.</a:t>
            </a:r>
          </a:p>
          <a:p>
            <a:pPr marL="342900" indent="-342900">
              <a:buFont typeface="Arial" panose="020B0604020202020204" pitchFamily="34" charset="0"/>
              <a:buChar char="•"/>
            </a:pPr>
            <a:endParaRPr lang="en-US" sz="2400" dirty="0">
              <a:solidFill>
                <a:srgbClr val="0070C0"/>
              </a:solidFill>
            </a:endParaRPr>
          </a:p>
          <a:p>
            <a:pPr marL="342900" indent="-342900">
              <a:buFont typeface="Arial" panose="020B0604020202020204" pitchFamily="34" charset="0"/>
              <a:buChar char="•"/>
            </a:pPr>
            <a:r>
              <a:rPr lang="en-US" sz="2400" dirty="0">
                <a:solidFill>
                  <a:srgbClr val="0070C0"/>
                </a:solidFill>
              </a:rPr>
              <a:t>They mainly work for their own account.</a:t>
            </a:r>
          </a:p>
          <a:p>
            <a:pPr marL="342900" indent="-342900">
              <a:buFont typeface="Arial" panose="020B0604020202020204" pitchFamily="34" charset="0"/>
              <a:buChar char="•"/>
            </a:pPr>
            <a:endParaRPr lang="en-US" sz="2400" dirty="0">
              <a:solidFill>
                <a:srgbClr val="0070C0"/>
              </a:solidFill>
            </a:endParaRPr>
          </a:p>
          <a:p>
            <a:pPr marL="342900" indent="-342900">
              <a:buFont typeface="Arial" panose="020B0604020202020204" pitchFamily="34" charset="0"/>
              <a:buChar char="•"/>
            </a:pPr>
            <a:r>
              <a:rPr lang="en-US" sz="2400" dirty="0">
                <a:solidFill>
                  <a:srgbClr val="0070C0"/>
                </a:solidFill>
              </a:rPr>
              <a:t>Nonwage micro-enterprises (1 person, often in ag related activities) main source of non-farm employment and income.</a:t>
            </a:r>
          </a:p>
        </p:txBody>
      </p:sp>
      <p:sp>
        <p:nvSpPr>
          <p:cNvPr id="9" name="Rectangle 8">
            <a:extLst>
              <a:ext uri="{FF2B5EF4-FFF2-40B4-BE49-F238E27FC236}">
                <a16:creationId xmlns:a16="http://schemas.microsoft.com/office/drawing/2014/main" id="{96371D7A-0C5C-415E-98B5-6EA1914F127E}"/>
              </a:ext>
            </a:extLst>
          </p:cNvPr>
          <p:cNvSpPr/>
          <p:nvPr/>
        </p:nvSpPr>
        <p:spPr>
          <a:xfrm>
            <a:off x="138252" y="1552352"/>
            <a:ext cx="4572000" cy="840999"/>
          </a:xfrm>
          <a:prstGeom prst="rect">
            <a:avLst/>
          </a:prstGeom>
        </p:spPr>
        <p:txBody>
          <a:bodyPr>
            <a:spAutoFit/>
          </a:bodyPr>
          <a:lstStyle/>
          <a:p>
            <a:pPr algn="ctr">
              <a:lnSpc>
                <a:spcPct val="105000"/>
              </a:lnSpc>
            </a:pPr>
            <a:r>
              <a:rPr lang="en-US" sz="2400" dirty="0">
                <a:solidFill>
                  <a:srgbClr val="0070C0"/>
                </a:solidFill>
              </a:rPr>
              <a:t>Sector of work </a:t>
            </a:r>
          </a:p>
          <a:p>
            <a:pPr algn="ctr">
              <a:lnSpc>
                <a:spcPct val="105000"/>
              </a:lnSpc>
            </a:pPr>
            <a:r>
              <a:rPr lang="en-US" sz="2400" dirty="0">
                <a:solidFill>
                  <a:srgbClr val="0070C0"/>
                </a:solidFill>
              </a:rPr>
              <a:t>by income quintile</a:t>
            </a:r>
          </a:p>
        </p:txBody>
      </p:sp>
      <p:pic>
        <p:nvPicPr>
          <p:cNvPr id="6" name="Picture 5">
            <a:extLst>
              <a:ext uri="{FF2B5EF4-FFF2-40B4-BE49-F238E27FC236}">
                <a16:creationId xmlns:a16="http://schemas.microsoft.com/office/drawing/2014/main" id="{509046B9-ACFF-4081-81D8-390196EDE0B7}"/>
              </a:ext>
            </a:extLst>
          </p:cNvPr>
          <p:cNvPicPr>
            <a:picLocks noChangeAspect="1"/>
          </p:cNvPicPr>
          <p:nvPr/>
        </p:nvPicPr>
        <p:blipFill>
          <a:blip r:embed="rId3"/>
          <a:stretch>
            <a:fillRect/>
          </a:stretch>
        </p:blipFill>
        <p:spPr>
          <a:xfrm>
            <a:off x="138252" y="2491115"/>
            <a:ext cx="4572000" cy="3808208"/>
          </a:xfrm>
          <a:prstGeom prst="rect">
            <a:avLst/>
          </a:prstGeom>
        </p:spPr>
      </p:pic>
    </p:spTree>
    <p:extLst>
      <p:ext uri="{BB962C8B-B14F-4D97-AF65-F5344CB8AC3E}">
        <p14:creationId xmlns:p14="http://schemas.microsoft.com/office/powerpoint/2010/main" val="10940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2CA8-8AF7-48AD-829F-7D1A9FA892EF}"/>
              </a:ext>
            </a:extLst>
          </p:cNvPr>
          <p:cNvSpPr>
            <a:spLocks noGrp="1"/>
          </p:cNvSpPr>
          <p:nvPr>
            <p:ph type="title"/>
          </p:nvPr>
        </p:nvSpPr>
        <p:spPr>
          <a:xfrm>
            <a:off x="360362" y="-304800"/>
            <a:ext cx="8859837" cy="1311277"/>
          </a:xfrm>
        </p:spPr>
        <p:txBody>
          <a:bodyPr/>
          <a:lstStyle/>
          <a:p>
            <a:r>
              <a:rPr lang="en-US" sz="3300" b="1" dirty="0">
                <a:solidFill>
                  <a:srgbClr val="0070C0"/>
                </a:solidFill>
              </a:rPr>
              <a:t>3. Poverty is a mix of chronic and transitory</a:t>
            </a:r>
          </a:p>
        </p:txBody>
      </p:sp>
      <p:sp>
        <p:nvSpPr>
          <p:cNvPr id="4" name="Slide Number Placeholder 3">
            <a:extLst>
              <a:ext uri="{FF2B5EF4-FFF2-40B4-BE49-F238E27FC236}">
                <a16:creationId xmlns:a16="http://schemas.microsoft.com/office/drawing/2014/main" id="{777211DF-4516-4653-BDCD-591A0081C256}"/>
              </a:ext>
            </a:extLst>
          </p:cNvPr>
          <p:cNvSpPr>
            <a:spLocks noGrp="1"/>
          </p:cNvSpPr>
          <p:nvPr>
            <p:ph type="sldNum" sz="quarter" idx="12"/>
          </p:nvPr>
        </p:nvSpPr>
        <p:spPr/>
        <p:txBody>
          <a:bodyPr/>
          <a:lstStyle/>
          <a:p>
            <a:fld id="{3A2B680D-EE76-4B7B-AA42-4C2819F121D9}" type="slidenum">
              <a:rPr lang="en-US" smtClean="0"/>
              <a:t>13</a:t>
            </a:fld>
            <a:endParaRPr lang="en-US"/>
          </a:p>
        </p:txBody>
      </p:sp>
      <p:sp>
        <p:nvSpPr>
          <p:cNvPr id="3" name="TextBox 2">
            <a:extLst>
              <a:ext uri="{FF2B5EF4-FFF2-40B4-BE49-F238E27FC236}">
                <a16:creationId xmlns:a16="http://schemas.microsoft.com/office/drawing/2014/main" id="{750A16CE-1C5A-4CB9-A53B-D996046DCE06}"/>
              </a:ext>
            </a:extLst>
          </p:cNvPr>
          <p:cNvSpPr txBox="1"/>
          <p:nvPr/>
        </p:nvSpPr>
        <p:spPr>
          <a:xfrm>
            <a:off x="4906963" y="1499206"/>
            <a:ext cx="4237037"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sym typeface="Wingdings" panose="05000000000000000000" pitchFamily="2" charset="2"/>
              </a:rPr>
              <a:t>Poverty is still deeply </a:t>
            </a:r>
            <a:r>
              <a:rPr lang="en-US" sz="2400" b="1" dirty="0">
                <a:solidFill>
                  <a:srgbClr val="0070C0"/>
                </a:solidFill>
                <a:sym typeface="Wingdings" panose="05000000000000000000" pitchFamily="2" charset="2"/>
              </a:rPr>
              <a:t>structural, </a:t>
            </a:r>
            <a:r>
              <a:rPr lang="en-US" sz="2400" dirty="0">
                <a:solidFill>
                  <a:srgbClr val="0070C0"/>
                </a:solidFill>
                <a:sym typeface="Wingdings" panose="05000000000000000000" pitchFamily="2" charset="2"/>
              </a:rPr>
              <a:t>following a lack of assets (human capital, for some land), weak access to public goods, and poor locations.</a:t>
            </a:r>
          </a:p>
          <a:p>
            <a:pPr marL="342900" indent="-342900">
              <a:buFont typeface="Arial" panose="020B0604020202020204" pitchFamily="34" charset="0"/>
              <a:buChar char="•"/>
            </a:pPr>
            <a:endParaRPr lang="en-US" sz="2400" dirty="0">
              <a:solidFill>
                <a:srgbClr val="0070C0"/>
              </a:solidFill>
            </a:endParaRPr>
          </a:p>
          <a:p>
            <a:pPr marL="342900" indent="-342900">
              <a:buFont typeface="Arial" panose="020B0604020202020204" pitchFamily="34" charset="0"/>
              <a:buChar char="•"/>
            </a:pPr>
            <a:r>
              <a:rPr lang="en-US" sz="2400" dirty="0">
                <a:solidFill>
                  <a:srgbClr val="0070C0"/>
                </a:solidFill>
              </a:rPr>
              <a:t>Risks remain pervasive, and coping capacity limited with </a:t>
            </a:r>
            <a:r>
              <a:rPr lang="en-US" sz="2400" b="1" dirty="0">
                <a:solidFill>
                  <a:srgbClr val="0070C0"/>
                </a:solidFill>
              </a:rPr>
              <a:t>shocks pushing &amp; holding people back.</a:t>
            </a:r>
          </a:p>
        </p:txBody>
      </p:sp>
      <p:sp>
        <p:nvSpPr>
          <p:cNvPr id="9" name="Rectangle 8">
            <a:extLst>
              <a:ext uri="{FF2B5EF4-FFF2-40B4-BE49-F238E27FC236}">
                <a16:creationId xmlns:a16="http://schemas.microsoft.com/office/drawing/2014/main" id="{96371D7A-0C5C-415E-98B5-6EA1914F127E}"/>
              </a:ext>
            </a:extLst>
          </p:cNvPr>
          <p:cNvSpPr/>
          <p:nvPr/>
        </p:nvSpPr>
        <p:spPr>
          <a:xfrm>
            <a:off x="177800" y="1033738"/>
            <a:ext cx="4781550" cy="1244956"/>
          </a:xfrm>
          <a:prstGeom prst="rect">
            <a:avLst/>
          </a:prstGeom>
        </p:spPr>
        <p:txBody>
          <a:bodyPr wrap="square">
            <a:spAutoFit/>
          </a:bodyPr>
          <a:lstStyle/>
          <a:p>
            <a:pPr algn="ctr">
              <a:lnSpc>
                <a:spcPct val="105000"/>
              </a:lnSpc>
            </a:pPr>
            <a:r>
              <a:rPr lang="en-US" sz="2500" dirty="0">
                <a:solidFill>
                  <a:srgbClr val="0070C0"/>
                </a:solidFill>
                <a:latin typeface="Calibri" panose="020F0502020204030204" pitchFamily="34" charset="0"/>
                <a:ea typeface="Calibri" panose="020F0502020204030204" pitchFamily="34" charset="0"/>
                <a:cs typeface="Calibri" panose="020F0502020204030204" pitchFamily="34" charset="0"/>
              </a:rPr>
              <a:t>60</a:t>
            </a:r>
            <a:r>
              <a:rPr lang="en-US" sz="2400" dirty="0">
                <a:solidFill>
                  <a:srgbClr val="0070C0"/>
                </a:solidFill>
              </a:rPr>
              <a:t>% of Africa’s poor are chronically poor; 40 % transitorily poor</a:t>
            </a:r>
          </a:p>
        </p:txBody>
      </p:sp>
      <p:pic>
        <p:nvPicPr>
          <p:cNvPr id="7" name="Picture 6">
            <a:extLst>
              <a:ext uri="{FF2B5EF4-FFF2-40B4-BE49-F238E27FC236}">
                <a16:creationId xmlns:a16="http://schemas.microsoft.com/office/drawing/2014/main" id="{6B1685B9-D58B-441D-82AD-CD60D497694B}"/>
              </a:ext>
            </a:extLst>
          </p:cNvPr>
          <p:cNvPicPr>
            <a:picLocks noChangeAspect="1"/>
          </p:cNvPicPr>
          <p:nvPr/>
        </p:nvPicPr>
        <p:blipFill>
          <a:blip r:embed="rId3"/>
          <a:stretch>
            <a:fillRect/>
          </a:stretch>
        </p:blipFill>
        <p:spPr>
          <a:xfrm>
            <a:off x="177800" y="1983059"/>
            <a:ext cx="4572000" cy="4738417"/>
          </a:xfrm>
          <a:prstGeom prst="rect">
            <a:avLst/>
          </a:prstGeom>
        </p:spPr>
      </p:pic>
    </p:spTree>
    <p:extLst>
      <p:ext uri="{BB962C8B-B14F-4D97-AF65-F5344CB8AC3E}">
        <p14:creationId xmlns:p14="http://schemas.microsoft.com/office/powerpoint/2010/main" val="112144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2CA8-8AF7-48AD-829F-7D1A9FA892EF}"/>
              </a:ext>
            </a:extLst>
          </p:cNvPr>
          <p:cNvSpPr>
            <a:spLocks noGrp="1"/>
          </p:cNvSpPr>
          <p:nvPr>
            <p:ph type="title"/>
          </p:nvPr>
        </p:nvSpPr>
        <p:spPr>
          <a:xfrm>
            <a:off x="360363" y="1"/>
            <a:ext cx="8466137" cy="1143000"/>
          </a:xfrm>
        </p:spPr>
        <p:txBody>
          <a:bodyPr/>
          <a:lstStyle/>
          <a:p>
            <a:r>
              <a:rPr lang="en-US" sz="3300" b="1" dirty="0">
                <a:solidFill>
                  <a:srgbClr val="0070C0"/>
                </a:solidFill>
              </a:rPr>
              <a:t>4. Natural resource dependence has risen, and with it the governance challenge</a:t>
            </a:r>
          </a:p>
        </p:txBody>
      </p:sp>
      <p:sp>
        <p:nvSpPr>
          <p:cNvPr id="4" name="Slide Number Placeholder 3">
            <a:extLst>
              <a:ext uri="{FF2B5EF4-FFF2-40B4-BE49-F238E27FC236}">
                <a16:creationId xmlns:a16="http://schemas.microsoft.com/office/drawing/2014/main" id="{777211DF-4516-4653-BDCD-591A0081C256}"/>
              </a:ext>
            </a:extLst>
          </p:cNvPr>
          <p:cNvSpPr>
            <a:spLocks noGrp="1"/>
          </p:cNvSpPr>
          <p:nvPr>
            <p:ph type="sldNum" sz="quarter" idx="12"/>
          </p:nvPr>
        </p:nvSpPr>
        <p:spPr/>
        <p:txBody>
          <a:bodyPr/>
          <a:lstStyle/>
          <a:p>
            <a:fld id="{3A2B680D-EE76-4B7B-AA42-4C2819F121D9}" type="slidenum">
              <a:rPr lang="en-US" smtClean="0"/>
              <a:t>14</a:t>
            </a:fld>
            <a:endParaRPr lang="en-US"/>
          </a:p>
        </p:txBody>
      </p:sp>
      <p:sp>
        <p:nvSpPr>
          <p:cNvPr id="3" name="TextBox 2">
            <a:extLst>
              <a:ext uri="{FF2B5EF4-FFF2-40B4-BE49-F238E27FC236}">
                <a16:creationId xmlns:a16="http://schemas.microsoft.com/office/drawing/2014/main" id="{750A16CE-1C5A-4CB9-A53B-D996046DCE06}"/>
              </a:ext>
            </a:extLst>
          </p:cNvPr>
          <p:cNvSpPr txBox="1"/>
          <p:nvPr/>
        </p:nvSpPr>
        <p:spPr>
          <a:xfrm>
            <a:off x="360363" y="4649587"/>
            <a:ext cx="878363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sym typeface="Wingdings" panose="05000000000000000000" pitchFamily="2" charset="2"/>
              </a:rPr>
              <a:t>Resource dependence undermines institutional quality</a:t>
            </a:r>
          </a:p>
          <a:p>
            <a:pPr marL="342900" indent="-342900">
              <a:buFont typeface="Arial" panose="020B0604020202020204" pitchFamily="34" charset="0"/>
              <a:buChar char="•"/>
            </a:pPr>
            <a:r>
              <a:rPr lang="en-US" sz="2400" dirty="0">
                <a:solidFill>
                  <a:srgbClr val="0070C0"/>
                </a:solidFill>
                <a:sym typeface="Wingdings" panose="05000000000000000000" pitchFamily="2" charset="2"/>
              </a:rPr>
              <a:t>Relatively less and less efficient public spending on sectors benefiting the poor</a:t>
            </a:r>
          </a:p>
          <a:p>
            <a:pPr marL="342900" indent="-342900">
              <a:buFont typeface="Arial" panose="020B0604020202020204" pitchFamily="34" charset="0"/>
              <a:buChar char="•"/>
            </a:pPr>
            <a:r>
              <a:rPr lang="en-US" sz="2400" dirty="0">
                <a:solidFill>
                  <a:srgbClr val="0070C0"/>
                </a:solidFill>
                <a:sym typeface="Wingdings" panose="05000000000000000000" pitchFamily="2" charset="2"/>
              </a:rPr>
              <a:t>Better use of natural resource revenue is important for Africa’s poverty agenda.</a:t>
            </a:r>
            <a:endParaRPr lang="en-US" sz="2400" b="1" dirty="0">
              <a:solidFill>
                <a:srgbClr val="0070C0"/>
              </a:solidFill>
            </a:endParaRPr>
          </a:p>
        </p:txBody>
      </p:sp>
      <p:sp>
        <p:nvSpPr>
          <p:cNvPr id="9" name="Rectangle 8">
            <a:extLst>
              <a:ext uri="{FF2B5EF4-FFF2-40B4-BE49-F238E27FC236}">
                <a16:creationId xmlns:a16="http://schemas.microsoft.com/office/drawing/2014/main" id="{96371D7A-0C5C-415E-98B5-6EA1914F127E}"/>
              </a:ext>
            </a:extLst>
          </p:cNvPr>
          <p:cNvSpPr/>
          <p:nvPr/>
        </p:nvSpPr>
        <p:spPr>
          <a:xfrm>
            <a:off x="849633" y="1140784"/>
            <a:ext cx="7444733" cy="453201"/>
          </a:xfrm>
          <a:prstGeom prst="rect">
            <a:avLst/>
          </a:prstGeom>
        </p:spPr>
        <p:txBody>
          <a:bodyPr wrap="square">
            <a:spAutoFit/>
          </a:bodyPr>
          <a:lstStyle/>
          <a:p>
            <a:pPr algn="ctr">
              <a:lnSpc>
                <a:spcPct val="105000"/>
              </a:lnSpc>
            </a:pPr>
            <a:r>
              <a:rPr lang="en-US" sz="2400" dirty="0">
                <a:solidFill>
                  <a:srgbClr val="0070C0"/>
                </a:solidFill>
              </a:rPr>
              <a:t>Share of mineral exports in total exports,  1996-2013 </a:t>
            </a:r>
          </a:p>
        </p:txBody>
      </p:sp>
      <p:pic>
        <p:nvPicPr>
          <p:cNvPr id="6" name="Picture 5">
            <a:extLst>
              <a:ext uri="{FF2B5EF4-FFF2-40B4-BE49-F238E27FC236}">
                <a16:creationId xmlns:a16="http://schemas.microsoft.com/office/drawing/2014/main" id="{34FE93A2-94F8-481F-8B3C-04A288CA5E72}"/>
              </a:ext>
            </a:extLst>
          </p:cNvPr>
          <p:cNvPicPr>
            <a:picLocks noChangeAspect="1"/>
          </p:cNvPicPr>
          <p:nvPr/>
        </p:nvPicPr>
        <p:blipFill>
          <a:blip r:embed="rId3"/>
          <a:stretch>
            <a:fillRect/>
          </a:stretch>
        </p:blipFill>
        <p:spPr>
          <a:xfrm>
            <a:off x="1064265" y="1591768"/>
            <a:ext cx="7058332" cy="3057819"/>
          </a:xfrm>
          <a:prstGeom prst="rect">
            <a:avLst/>
          </a:prstGeom>
        </p:spPr>
      </p:pic>
    </p:spTree>
    <p:extLst>
      <p:ext uri="{BB962C8B-B14F-4D97-AF65-F5344CB8AC3E}">
        <p14:creationId xmlns:p14="http://schemas.microsoft.com/office/powerpoint/2010/main" val="228561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2CA8-8AF7-48AD-829F-7D1A9FA892EF}"/>
              </a:ext>
            </a:extLst>
          </p:cNvPr>
          <p:cNvSpPr>
            <a:spLocks noGrp="1"/>
          </p:cNvSpPr>
          <p:nvPr>
            <p:ph type="title"/>
          </p:nvPr>
        </p:nvSpPr>
        <p:spPr>
          <a:xfrm>
            <a:off x="519112" y="-228600"/>
            <a:ext cx="8624887" cy="1311277"/>
          </a:xfrm>
        </p:spPr>
        <p:txBody>
          <a:bodyPr/>
          <a:lstStyle/>
          <a:p>
            <a:r>
              <a:rPr lang="en-US" sz="3300" b="1" dirty="0">
                <a:solidFill>
                  <a:srgbClr val="0070C0"/>
                </a:solidFill>
              </a:rPr>
              <a:t>5. Fiscal space is tightening, again</a:t>
            </a:r>
          </a:p>
        </p:txBody>
      </p:sp>
      <p:sp>
        <p:nvSpPr>
          <p:cNvPr id="4" name="Slide Number Placeholder 3">
            <a:extLst>
              <a:ext uri="{FF2B5EF4-FFF2-40B4-BE49-F238E27FC236}">
                <a16:creationId xmlns:a16="http://schemas.microsoft.com/office/drawing/2014/main" id="{777211DF-4516-4653-BDCD-591A0081C256}"/>
              </a:ext>
            </a:extLst>
          </p:cNvPr>
          <p:cNvSpPr>
            <a:spLocks noGrp="1"/>
          </p:cNvSpPr>
          <p:nvPr>
            <p:ph type="sldNum" sz="quarter" idx="12"/>
          </p:nvPr>
        </p:nvSpPr>
        <p:spPr/>
        <p:txBody>
          <a:bodyPr/>
          <a:lstStyle/>
          <a:p>
            <a:fld id="{3A2B680D-EE76-4B7B-AA42-4C2819F121D9}" type="slidenum">
              <a:rPr lang="en-US" smtClean="0"/>
              <a:t>15</a:t>
            </a:fld>
            <a:endParaRPr lang="en-US"/>
          </a:p>
        </p:txBody>
      </p:sp>
      <p:sp>
        <p:nvSpPr>
          <p:cNvPr id="3" name="TextBox 2">
            <a:extLst>
              <a:ext uri="{FF2B5EF4-FFF2-40B4-BE49-F238E27FC236}">
                <a16:creationId xmlns:a16="http://schemas.microsoft.com/office/drawing/2014/main" id="{750A16CE-1C5A-4CB9-A53B-D996046DCE06}"/>
              </a:ext>
            </a:extLst>
          </p:cNvPr>
          <p:cNvSpPr txBox="1"/>
          <p:nvPr/>
        </p:nvSpPr>
        <p:spPr>
          <a:xfrm>
            <a:off x="519113" y="1531612"/>
            <a:ext cx="8264524"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sym typeface="Wingdings" panose="05000000000000000000" pitchFamily="2" charset="2"/>
              </a:rPr>
              <a:t>0% GDP per capita growth in last 3 years.</a:t>
            </a:r>
          </a:p>
          <a:p>
            <a:pPr marL="457200" indent="-457200">
              <a:buFont typeface="Arial" panose="020B0604020202020204" pitchFamily="34" charset="0"/>
              <a:buChar char="•"/>
            </a:pPr>
            <a:endParaRPr lang="en-US" sz="2800" dirty="0">
              <a:solidFill>
                <a:srgbClr val="0070C0"/>
              </a:solidFill>
              <a:sym typeface="Wingdings" panose="05000000000000000000" pitchFamily="2" charset="2"/>
            </a:endParaRPr>
          </a:p>
          <a:p>
            <a:pPr marL="457200" indent="-457200">
              <a:buFont typeface="Arial" panose="020B0604020202020204" pitchFamily="34" charset="0"/>
              <a:buChar char="•"/>
            </a:pPr>
            <a:r>
              <a:rPr lang="en-US" sz="2800" dirty="0">
                <a:solidFill>
                  <a:srgbClr val="0070C0"/>
                </a:solidFill>
                <a:sym typeface="Wingdings" panose="05000000000000000000" pitchFamily="2" charset="2"/>
              </a:rPr>
              <a:t>46 percent of countries at high risk or in debt distress at end of 2018, compared to 22% in 2013.</a:t>
            </a:r>
          </a:p>
          <a:p>
            <a:pPr marL="457200" indent="-457200">
              <a:buFont typeface="Arial" panose="020B0604020202020204" pitchFamily="34" charset="0"/>
              <a:buChar char="•"/>
            </a:pPr>
            <a:endParaRPr lang="en-US" sz="2800" dirty="0">
              <a:solidFill>
                <a:srgbClr val="0070C0"/>
              </a:solidFill>
              <a:sym typeface="Wingdings" panose="05000000000000000000" pitchFamily="2" charset="2"/>
            </a:endParaRPr>
          </a:p>
          <a:p>
            <a:pPr marL="457200" indent="-457200">
              <a:buFont typeface="Arial" panose="020B0604020202020204" pitchFamily="34" charset="0"/>
              <a:buChar char="•"/>
            </a:pPr>
            <a:r>
              <a:rPr lang="en-US" sz="2800" dirty="0">
                <a:solidFill>
                  <a:srgbClr val="0070C0"/>
                </a:solidFill>
                <a:sym typeface="Wingdings" panose="05000000000000000000" pitchFamily="2" charset="2"/>
              </a:rPr>
              <a:t>With debt management risking to come at the expense of spending on social sectors, as in the past, the poor and their children stand to suffer most.</a:t>
            </a:r>
            <a:endParaRPr lang="en-US" sz="2800" b="1" dirty="0">
              <a:solidFill>
                <a:srgbClr val="0070C0"/>
              </a:solidFill>
            </a:endParaRPr>
          </a:p>
        </p:txBody>
      </p:sp>
    </p:spTree>
    <p:extLst>
      <p:ext uri="{BB962C8B-B14F-4D97-AF65-F5344CB8AC3E}">
        <p14:creationId xmlns:p14="http://schemas.microsoft.com/office/powerpoint/2010/main" val="32652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2CA8-8AF7-48AD-829F-7D1A9FA892EF}"/>
              </a:ext>
            </a:extLst>
          </p:cNvPr>
          <p:cNvSpPr>
            <a:spLocks noGrp="1"/>
          </p:cNvSpPr>
          <p:nvPr>
            <p:ph type="title"/>
          </p:nvPr>
        </p:nvSpPr>
        <p:spPr>
          <a:xfrm>
            <a:off x="0" y="-228600"/>
            <a:ext cx="9144000" cy="1311277"/>
          </a:xfrm>
        </p:spPr>
        <p:txBody>
          <a:bodyPr/>
          <a:lstStyle/>
          <a:p>
            <a:pPr algn="ctr"/>
            <a:r>
              <a:rPr lang="en-US" sz="3300" b="1" dirty="0">
                <a:solidFill>
                  <a:srgbClr val="0070C0"/>
                </a:solidFill>
              </a:rPr>
              <a:t>Five key features - remarks</a:t>
            </a:r>
          </a:p>
        </p:txBody>
      </p:sp>
      <p:sp>
        <p:nvSpPr>
          <p:cNvPr id="4" name="Slide Number Placeholder 3">
            <a:extLst>
              <a:ext uri="{FF2B5EF4-FFF2-40B4-BE49-F238E27FC236}">
                <a16:creationId xmlns:a16="http://schemas.microsoft.com/office/drawing/2014/main" id="{777211DF-4516-4653-BDCD-591A0081C256}"/>
              </a:ext>
            </a:extLst>
          </p:cNvPr>
          <p:cNvSpPr>
            <a:spLocks noGrp="1"/>
          </p:cNvSpPr>
          <p:nvPr>
            <p:ph type="sldNum" sz="quarter" idx="12"/>
          </p:nvPr>
        </p:nvSpPr>
        <p:spPr/>
        <p:txBody>
          <a:bodyPr/>
          <a:lstStyle/>
          <a:p>
            <a:fld id="{3A2B680D-EE76-4B7B-AA42-4C2819F121D9}" type="slidenum">
              <a:rPr lang="en-US" smtClean="0"/>
              <a:t>16</a:t>
            </a:fld>
            <a:endParaRPr lang="en-US"/>
          </a:p>
        </p:txBody>
      </p:sp>
      <p:sp>
        <p:nvSpPr>
          <p:cNvPr id="3" name="TextBox 2">
            <a:extLst>
              <a:ext uri="{FF2B5EF4-FFF2-40B4-BE49-F238E27FC236}">
                <a16:creationId xmlns:a16="http://schemas.microsoft.com/office/drawing/2014/main" id="{750A16CE-1C5A-4CB9-A53B-D996046DCE06}"/>
              </a:ext>
            </a:extLst>
          </p:cNvPr>
          <p:cNvSpPr txBox="1"/>
          <p:nvPr/>
        </p:nvSpPr>
        <p:spPr>
          <a:xfrm>
            <a:off x="304800" y="1319349"/>
            <a:ext cx="8839200" cy="6494085"/>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rgbClr val="0070C0"/>
                </a:solidFill>
                <a:sym typeface="Wingdings" panose="05000000000000000000" pitchFamily="2" charset="2"/>
              </a:rPr>
              <a:t>These features provide a backdrop for the future design of Africa’s poverty reduction strategies.</a:t>
            </a:r>
          </a:p>
          <a:p>
            <a:pPr marL="342900" indent="-342900">
              <a:buFont typeface="Arial" panose="020B0604020202020204" pitchFamily="34" charset="0"/>
              <a:buChar char="•"/>
            </a:pPr>
            <a:endParaRPr lang="en-US" sz="2600" dirty="0">
              <a:solidFill>
                <a:srgbClr val="0070C0"/>
              </a:solidFill>
              <a:sym typeface="Wingdings" panose="05000000000000000000" pitchFamily="2" charset="2"/>
            </a:endParaRPr>
          </a:p>
          <a:p>
            <a:pPr marL="342900" indent="-342900">
              <a:buFont typeface="Arial" panose="020B0604020202020204" pitchFamily="34" charset="0"/>
              <a:buChar char="•"/>
            </a:pPr>
            <a:r>
              <a:rPr lang="en-US" sz="2600" dirty="0">
                <a:solidFill>
                  <a:srgbClr val="0070C0"/>
                </a:solidFill>
                <a:sym typeface="Wingdings" panose="05000000000000000000" pitchFamily="2" charset="2"/>
              </a:rPr>
              <a:t>Many are not new (rural/ag concentration; lack of assets).</a:t>
            </a:r>
          </a:p>
          <a:p>
            <a:pPr marL="342900" indent="-342900">
              <a:buFont typeface="Arial" panose="020B0604020202020204" pitchFamily="34" charset="0"/>
              <a:buChar char="•"/>
            </a:pPr>
            <a:endParaRPr lang="en-US" sz="2600" dirty="0">
              <a:solidFill>
                <a:srgbClr val="0070C0"/>
              </a:solidFill>
              <a:sym typeface="Wingdings" panose="05000000000000000000" pitchFamily="2" charset="2"/>
            </a:endParaRPr>
          </a:p>
          <a:p>
            <a:pPr marL="342900" indent="-342900">
              <a:buFont typeface="Arial" panose="020B0604020202020204" pitchFamily="34" charset="0"/>
              <a:buChar char="•"/>
            </a:pPr>
            <a:r>
              <a:rPr lang="en-US" sz="2600" dirty="0">
                <a:solidFill>
                  <a:srgbClr val="0070C0"/>
                </a:solidFill>
                <a:sym typeface="Wingdings" panose="05000000000000000000" pitchFamily="2" charset="2"/>
              </a:rPr>
              <a:t>But some have been relatively neglected (population growth, gender inequality, risk mgt and fragility, including climate change).</a:t>
            </a:r>
          </a:p>
          <a:p>
            <a:pPr marL="342900" indent="-342900">
              <a:buFont typeface="Arial" panose="020B0604020202020204" pitchFamily="34" charset="0"/>
              <a:buChar char="•"/>
            </a:pPr>
            <a:endParaRPr lang="en-US" sz="2600" dirty="0">
              <a:solidFill>
                <a:srgbClr val="0070C0"/>
              </a:solidFill>
              <a:sym typeface="Wingdings" panose="05000000000000000000" pitchFamily="2" charset="2"/>
            </a:endParaRPr>
          </a:p>
          <a:p>
            <a:pPr marL="342900" indent="-342900">
              <a:buFont typeface="Arial" panose="020B0604020202020204" pitchFamily="34" charset="0"/>
              <a:buChar char="•"/>
            </a:pPr>
            <a:r>
              <a:rPr lang="en-US" sz="2600" dirty="0">
                <a:solidFill>
                  <a:srgbClr val="0070C0"/>
                </a:solidFill>
                <a:sym typeface="Wingdings" panose="05000000000000000000" pitchFamily="2" charset="2"/>
              </a:rPr>
              <a:t>Or have come to the fore more recently (resource dependence, tightening fiscal environment, growing concentration of the world’s poor).</a:t>
            </a:r>
          </a:p>
          <a:p>
            <a:pPr marL="342900" indent="-342900">
              <a:buFont typeface="Arial" panose="020B0604020202020204" pitchFamily="34" charset="0"/>
              <a:buChar char="•"/>
            </a:pPr>
            <a:endParaRPr lang="en-US" sz="2600" dirty="0">
              <a:solidFill>
                <a:srgbClr val="0070C0"/>
              </a:solidFill>
              <a:sym typeface="Wingdings" panose="05000000000000000000" pitchFamily="2" charset="2"/>
            </a:endParaRPr>
          </a:p>
          <a:p>
            <a:pPr marL="342900" indent="-342900">
              <a:buFont typeface="Arial" panose="020B0604020202020204" pitchFamily="34" charset="0"/>
              <a:buChar char="•"/>
            </a:pPr>
            <a:r>
              <a:rPr lang="en-US" sz="2600" dirty="0">
                <a:solidFill>
                  <a:srgbClr val="0070C0"/>
                </a:solidFill>
                <a:sym typeface="Wingdings" panose="05000000000000000000" pitchFamily="2" charset="2"/>
              </a:rPr>
              <a:t>Technological developments also offer new opportunities (ICT, solar)</a:t>
            </a:r>
            <a:endParaRPr lang="en-US" sz="2600" b="1" dirty="0">
              <a:solidFill>
                <a:srgbClr val="0070C0"/>
              </a:solidFill>
            </a:endParaRPr>
          </a:p>
        </p:txBody>
      </p:sp>
    </p:spTree>
    <p:extLst>
      <p:ext uri="{BB962C8B-B14F-4D97-AF65-F5344CB8AC3E}">
        <p14:creationId xmlns:p14="http://schemas.microsoft.com/office/powerpoint/2010/main" val="201083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4026" y="2043663"/>
            <a:ext cx="4578895" cy="2031055"/>
          </a:xfrm>
        </p:spPr>
        <p:txBody>
          <a:bodyPr>
            <a:normAutofit/>
          </a:bodyPr>
          <a:lstStyle/>
          <a:p>
            <a:r>
              <a:rPr lang="en-US">
                <a:solidFill>
                  <a:srgbClr val="FFFFFF"/>
                </a:solidFill>
              </a:rPr>
              <a:t>Insights from a case study in </a:t>
            </a:r>
            <a:r>
              <a:rPr lang="en-US" err="1">
                <a:solidFill>
                  <a:srgbClr val="FFFFFF"/>
                </a:solidFill>
              </a:rPr>
              <a:t>Kagera</a:t>
            </a:r>
            <a:r>
              <a:rPr lang="en-US">
                <a:solidFill>
                  <a:srgbClr val="FFFFFF"/>
                </a:solidFill>
              </a:rPr>
              <a:t>, Tanzania</a:t>
            </a:r>
          </a:p>
        </p:txBody>
      </p:sp>
      <p:sp>
        <p:nvSpPr>
          <p:cNvPr id="5" name="Subtitle 4"/>
          <p:cNvSpPr>
            <a:spLocks noGrp="1"/>
          </p:cNvSpPr>
          <p:nvPr>
            <p:ph type="subTitle" idx="1"/>
          </p:nvPr>
        </p:nvSpPr>
        <p:spPr>
          <a:xfrm>
            <a:off x="685800" y="2387829"/>
            <a:ext cx="7772400" cy="1686889"/>
          </a:xfrm>
          <a:solidFill>
            <a:schemeClr val="bg1"/>
          </a:solidFill>
          <a:ln>
            <a:noFill/>
          </a:ln>
        </p:spPr>
        <p:txBody>
          <a:bodyPr>
            <a:noAutofit/>
          </a:bodyPr>
          <a:lstStyle/>
          <a:p>
            <a:r>
              <a:rPr lang="en-US" sz="4400" b="1" dirty="0">
                <a:solidFill>
                  <a:srgbClr val="0070C0"/>
                </a:solidFill>
              </a:rPr>
              <a:t>II. Principles of engagement for faster poverty reduction</a:t>
            </a:r>
          </a:p>
        </p:txBody>
      </p:sp>
    </p:spTree>
    <p:extLst>
      <p:ext uri="{BB962C8B-B14F-4D97-AF65-F5344CB8AC3E}">
        <p14:creationId xmlns:p14="http://schemas.microsoft.com/office/powerpoint/2010/main" val="82468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4357" cy="756707"/>
          </a:xfrm>
        </p:spPr>
        <p:txBody>
          <a:bodyPr anchor="ctr">
            <a:noAutofit/>
          </a:bodyPr>
          <a:lstStyle/>
          <a:p>
            <a:pPr marL="111125" indent="-111125"/>
            <a:r>
              <a:rPr lang="en-US" sz="3300" b="1" dirty="0">
                <a:solidFill>
                  <a:srgbClr val="0070C0"/>
                </a:solidFill>
              </a:rPr>
              <a:t>1. Put the poor in the driver seat of poverty reduction</a:t>
            </a:r>
          </a:p>
        </p:txBody>
      </p:sp>
      <p:sp>
        <p:nvSpPr>
          <p:cNvPr id="4" name="Slide Number Placeholder 3"/>
          <p:cNvSpPr>
            <a:spLocks noGrp="1"/>
          </p:cNvSpPr>
          <p:nvPr>
            <p:ph type="sldNum" sz="quarter" idx="15"/>
          </p:nvPr>
        </p:nvSpPr>
        <p:spPr/>
        <p:txBody>
          <a:bodyPr/>
          <a:lstStyle/>
          <a:p>
            <a:fld id="{3A2B680D-EE76-4B7B-AA42-4C2819F121D9}" type="slidenum">
              <a:rPr lang="en-US" smtClean="0"/>
              <a:t>18</a:t>
            </a:fld>
            <a:endParaRPr lang="en-US"/>
          </a:p>
        </p:txBody>
      </p:sp>
      <p:sp>
        <p:nvSpPr>
          <p:cNvPr id="5" name="TextBox 4"/>
          <p:cNvSpPr txBox="1"/>
          <p:nvPr/>
        </p:nvSpPr>
        <p:spPr>
          <a:xfrm>
            <a:off x="303878" y="1371600"/>
            <a:ext cx="8683879" cy="507831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ea typeface="MS PGothic" pitchFamily="34" charset="-128"/>
                <a:cs typeface="Arial"/>
                <a:sym typeface="Wingdings" panose="05000000000000000000" pitchFamily="2" charset="2"/>
              </a:rPr>
              <a:t>Africa’s slower poverty reduction despite 4.6% annual GDP growth (1995-2013) driven by the composition of Africa’s growth</a:t>
            </a:r>
            <a:r>
              <a:rPr lang="en-US" sz="2800" i="1" dirty="0">
                <a:solidFill>
                  <a:srgbClr val="0070C0"/>
                </a:solidFill>
                <a:ea typeface="MS PGothic" pitchFamily="34" charset="-128"/>
                <a:cs typeface="Arial"/>
                <a:sym typeface="Wingdings" panose="05000000000000000000" pitchFamily="2" charset="2"/>
              </a:rPr>
              <a:t>: </a:t>
            </a:r>
            <a:r>
              <a:rPr lang="en-US" sz="2800" dirty="0">
                <a:solidFill>
                  <a:srgbClr val="0070C0"/>
                </a:solidFill>
                <a:ea typeface="MS PGothic" pitchFamily="34" charset="-128"/>
                <a:cs typeface="Arial"/>
                <a:sym typeface="Wingdings" panose="05000000000000000000" pitchFamily="2" charset="2"/>
              </a:rPr>
              <a:t>capital intensive natural resources &amp; low productive services, which generate fewer benefits for the poor.</a:t>
            </a:r>
          </a:p>
          <a:p>
            <a:pPr marL="457200" indent="-457200">
              <a:buFont typeface="Arial" panose="020B0604020202020204" pitchFamily="34" charset="0"/>
              <a:buChar char="•"/>
            </a:pPr>
            <a:endParaRPr lang="en-US" sz="2800" dirty="0">
              <a:solidFill>
                <a:srgbClr val="0070C0"/>
              </a:solidFill>
              <a:ea typeface="MS PGothic" pitchFamily="34" charset="-128"/>
              <a:cs typeface="Arial"/>
              <a:sym typeface="Wingdings" panose="05000000000000000000" pitchFamily="2" charset="2"/>
            </a:endParaRPr>
          </a:p>
          <a:p>
            <a:pPr marL="457200" indent="-457200">
              <a:buFont typeface="Arial" panose="020B0604020202020204" pitchFamily="34" charset="0"/>
              <a:buChar char="•"/>
            </a:pPr>
            <a:r>
              <a:rPr lang="en-US" sz="2800" dirty="0">
                <a:solidFill>
                  <a:srgbClr val="0070C0"/>
                </a:solidFill>
                <a:ea typeface="MS PGothic" pitchFamily="34" charset="-128"/>
                <a:cs typeface="Arial"/>
              </a:rPr>
              <a:t>Scope for redistribution limited. </a:t>
            </a:r>
          </a:p>
          <a:p>
            <a:pPr marL="457200" indent="-457200">
              <a:buFont typeface="Arial" panose="020B0604020202020204" pitchFamily="34" charset="0"/>
              <a:buChar char="•"/>
            </a:pPr>
            <a:endParaRPr lang="en-US" sz="2800" dirty="0">
              <a:solidFill>
                <a:srgbClr val="0070C0"/>
              </a:solidFill>
              <a:ea typeface="MS PGothic" pitchFamily="34" charset="-128"/>
              <a:cs typeface="Arial"/>
            </a:endParaRPr>
          </a:p>
          <a:p>
            <a:pPr marL="457200" indent="-457200">
              <a:buFont typeface="Arial" panose="020B0604020202020204" pitchFamily="34" charset="0"/>
              <a:buChar char="•"/>
            </a:pPr>
            <a:r>
              <a:rPr lang="en-US" sz="2800" dirty="0">
                <a:solidFill>
                  <a:srgbClr val="0070C0"/>
                </a:solidFill>
                <a:ea typeface="MS PGothic" pitchFamily="34" charset="-128"/>
                <a:cs typeface="Arial"/>
              </a:rPr>
              <a:t>Enable the poor to grow their earnings directly, in self- or wage employment and to manage risks. </a:t>
            </a:r>
          </a:p>
          <a:p>
            <a:pPr marL="342900" indent="-342900">
              <a:buFont typeface="Wingdings" panose="05000000000000000000" pitchFamily="2" charset="2"/>
              <a:buChar char="ü"/>
            </a:pPr>
            <a:endParaRPr lang="en-US" sz="2200" dirty="0">
              <a:solidFill>
                <a:srgbClr val="0070C0"/>
              </a:solidFill>
              <a:ea typeface="MS PGothic" pitchFamily="34" charset="-128"/>
              <a:cs typeface="Arial"/>
            </a:endParaRPr>
          </a:p>
          <a:p>
            <a:pPr marL="342900" indent="-342900">
              <a:buFont typeface="Wingdings" panose="05000000000000000000" pitchFamily="2" charset="2"/>
              <a:buChar char="ü"/>
            </a:pPr>
            <a:endParaRPr lang="en-US" sz="2200" dirty="0">
              <a:solidFill>
                <a:srgbClr val="0070C0"/>
              </a:solidFill>
              <a:ea typeface="MS PGothic" pitchFamily="34" charset="-128"/>
              <a:cs typeface="Arial"/>
            </a:endParaRPr>
          </a:p>
        </p:txBody>
      </p:sp>
    </p:spTree>
    <p:extLst>
      <p:ext uri="{BB962C8B-B14F-4D97-AF65-F5344CB8AC3E}">
        <p14:creationId xmlns:p14="http://schemas.microsoft.com/office/powerpoint/2010/main" val="239010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4357" cy="756707"/>
          </a:xfrm>
        </p:spPr>
        <p:txBody>
          <a:bodyPr anchor="ctr">
            <a:noAutofit/>
          </a:bodyPr>
          <a:lstStyle/>
          <a:p>
            <a:pPr marL="111125" indent="-111125"/>
            <a:r>
              <a:rPr lang="en-US" sz="3300" b="1" dirty="0">
                <a:solidFill>
                  <a:srgbClr val="0070C0"/>
                </a:solidFill>
              </a:rPr>
              <a:t>2. Strive for integration</a:t>
            </a:r>
          </a:p>
        </p:txBody>
      </p:sp>
      <p:sp>
        <p:nvSpPr>
          <p:cNvPr id="4" name="Slide Number Placeholder 3"/>
          <p:cNvSpPr>
            <a:spLocks noGrp="1"/>
          </p:cNvSpPr>
          <p:nvPr>
            <p:ph type="sldNum" sz="quarter" idx="15"/>
          </p:nvPr>
        </p:nvSpPr>
        <p:spPr/>
        <p:txBody>
          <a:bodyPr/>
          <a:lstStyle/>
          <a:p>
            <a:fld id="{3A2B680D-EE76-4B7B-AA42-4C2819F121D9}" type="slidenum">
              <a:rPr lang="en-US" smtClean="0"/>
              <a:t>19</a:t>
            </a:fld>
            <a:endParaRPr lang="en-US"/>
          </a:p>
        </p:txBody>
      </p:sp>
      <p:sp>
        <p:nvSpPr>
          <p:cNvPr id="5" name="TextBox 4"/>
          <p:cNvSpPr txBox="1"/>
          <p:nvPr/>
        </p:nvSpPr>
        <p:spPr>
          <a:xfrm>
            <a:off x="228600" y="1185706"/>
            <a:ext cx="8686800" cy="5170646"/>
          </a:xfrm>
          <a:prstGeom prst="rect">
            <a:avLst/>
          </a:prstGeom>
          <a:noFill/>
        </p:spPr>
        <p:txBody>
          <a:bodyPr wrap="square" rtlCol="0">
            <a:spAutoFit/>
          </a:bodyPr>
          <a:lstStyle/>
          <a:p>
            <a:pPr marL="457200" indent="-457200">
              <a:buFont typeface="Arial" panose="020B0604020202020204" pitchFamily="34" charset="0"/>
              <a:buChar char="•"/>
            </a:pPr>
            <a:r>
              <a:rPr lang="en-US" sz="2200" dirty="0">
                <a:solidFill>
                  <a:srgbClr val="0070C0"/>
                </a:solidFill>
                <a:ea typeface="MS PGothic" pitchFamily="34" charset="-128"/>
                <a:cs typeface="Arial"/>
                <a:sym typeface="Wingdings" panose="05000000000000000000" pitchFamily="2" charset="2"/>
              </a:rPr>
              <a:t>Input, factor and output market constraints that hold the poor back from raising their incomes often act like quasi-complements.</a:t>
            </a:r>
          </a:p>
          <a:p>
            <a:pPr marL="457200" indent="-457200">
              <a:buFont typeface="Arial" panose="020B0604020202020204" pitchFamily="34" charset="0"/>
              <a:buChar char="•"/>
            </a:pPr>
            <a:endParaRPr lang="en-US" sz="2200" dirty="0">
              <a:solidFill>
                <a:srgbClr val="0070C0"/>
              </a:solidFill>
              <a:ea typeface="MS PGothic" pitchFamily="34" charset="-128"/>
              <a:cs typeface="Arial"/>
              <a:sym typeface="Wingdings" panose="05000000000000000000" pitchFamily="2" charset="2"/>
            </a:endParaRPr>
          </a:p>
          <a:p>
            <a:pPr marL="457200" indent="-457200">
              <a:buFont typeface="Arial" panose="020B0604020202020204" pitchFamily="34" charset="0"/>
              <a:buChar char="•"/>
            </a:pPr>
            <a:r>
              <a:rPr lang="en-US" sz="2200" dirty="0">
                <a:solidFill>
                  <a:srgbClr val="0070C0"/>
                </a:solidFill>
                <a:ea typeface="MS PGothic" pitchFamily="34" charset="-128"/>
                <a:cs typeface="Arial"/>
                <a:sym typeface="Wingdings" panose="05000000000000000000" pitchFamily="2" charset="2"/>
              </a:rPr>
              <a:t>Yet, too often single-focus interventions are pursued (skills training for youth, smart fertilizer subsidization, irrigation infrastructure w/o proper water management institutions).</a:t>
            </a:r>
          </a:p>
          <a:p>
            <a:pPr marL="457200" indent="-457200">
              <a:buFont typeface="Arial" panose="020B0604020202020204" pitchFamily="34" charset="0"/>
              <a:buChar char="•"/>
            </a:pPr>
            <a:endParaRPr lang="en-US" sz="2200" dirty="0">
              <a:solidFill>
                <a:srgbClr val="0070C0"/>
              </a:solidFill>
              <a:ea typeface="MS PGothic" pitchFamily="34" charset="-128"/>
              <a:cs typeface="Arial"/>
              <a:sym typeface="Wingdings" panose="05000000000000000000" pitchFamily="2" charset="2"/>
            </a:endParaRPr>
          </a:p>
          <a:p>
            <a:pPr marL="457200" indent="-457200">
              <a:buFont typeface="Arial" panose="020B0604020202020204" pitchFamily="34" charset="0"/>
              <a:buChar char="•"/>
            </a:pPr>
            <a:r>
              <a:rPr lang="en-US" sz="2200" dirty="0">
                <a:solidFill>
                  <a:srgbClr val="0070C0"/>
                </a:solidFill>
                <a:ea typeface="MS PGothic" pitchFamily="34" charset="-128"/>
                <a:cs typeface="Arial"/>
                <a:sym typeface="Wingdings" panose="05000000000000000000" pitchFamily="2" charset="2"/>
              </a:rPr>
              <a:t>Joint-up interventions hold promise (Ethiopia’s rural development; micro-studies – graduation programs), but rising complexity from integration challenges implementation.</a:t>
            </a:r>
          </a:p>
          <a:p>
            <a:pPr marL="457200" indent="-457200">
              <a:buFont typeface="Arial" panose="020B0604020202020204" pitchFamily="34" charset="0"/>
              <a:buChar char="•"/>
            </a:pPr>
            <a:endParaRPr lang="en-US" sz="2200" dirty="0">
              <a:solidFill>
                <a:srgbClr val="0070C0"/>
              </a:solidFill>
              <a:ea typeface="MS PGothic" pitchFamily="34" charset="-128"/>
              <a:cs typeface="Arial"/>
              <a:sym typeface="Wingdings" panose="05000000000000000000" pitchFamily="2" charset="2"/>
            </a:endParaRPr>
          </a:p>
          <a:p>
            <a:pPr marL="457200" indent="-457200">
              <a:buFont typeface="Arial" panose="020B0604020202020204" pitchFamily="34" charset="0"/>
              <a:buChar char="•"/>
            </a:pPr>
            <a:r>
              <a:rPr lang="en-US" sz="2200" dirty="0">
                <a:solidFill>
                  <a:srgbClr val="0070C0"/>
                </a:solidFill>
                <a:ea typeface="MS PGothic" pitchFamily="34" charset="-128"/>
                <a:cs typeface="Arial"/>
                <a:sym typeface="Wingdings" panose="05000000000000000000" pitchFamily="2" charset="2"/>
              </a:rPr>
              <a:t>Better integration of poverty interventions is advanced as second guiding principle of engagement though with an eye on experimentation and learning to get the balance right. </a:t>
            </a:r>
            <a:endParaRPr lang="en-US" sz="2200" dirty="0">
              <a:solidFill>
                <a:srgbClr val="0070C0"/>
              </a:solidFill>
              <a:ea typeface="MS PGothic" pitchFamily="34" charset="-128"/>
              <a:cs typeface="Arial"/>
            </a:endParaRPr>
          </a:p>
        </p:txBody>
      </p:sp>
    </p:spTree>
    <p:extLst>
      <p:ext uri="{BB962C8B-B14F-4D97-AF65-F5344CB8AC3E}">
        <p14:creationId xmlns:p14="http://schemas.microsoft.com/office/powerpoint/2010/main" val="38424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52400" y="5981699"/>
            <a:ext cx="6781800" cy="685801"/>
          </a:xfrm>
        </p:spPr>
        <p:txBody>
          <a:bodyPr>
            <a:normAutofit/>
          </a:bodyPr>
          <a:lstStyle/>
          <a:p>
            <a:pPr algn="ctr" eaLnBrk="0" fontAlgn="base" hangingPunct="0">
              <a:spcBef>
                <a:spcPct val="0"/>
              </a:spcBef>
              <a:spcAft>
                <a:spcPct val="0"/>
              </a:spcAft>
            </a:pPr>
            <a:r>
              <a:rPr lang="en-US" sz="2000">
                <a:solidFill>
                  <a:schemeClr val="tx1"/>
                </a:solidFill>
                <a:latin typeface="+mn-lt"/>
                <a:ea typeface="MS PGothic" pitchFamily="34" charset="-128"/>
                <a:hlinkClick r:id="rId3">
                  <a:extLst>
                    <a:ext uri="{A12FA001-AC4F-418D-AE19-62706E023703}">
                      <ahyp:hlinkClr xmlns:ahyp="http://schemas.microsoft.com/office/drawing/2018/hyperlinkcolor" val="tx"/>
                    </a:ext>
                  </a:extLst>
                </a:hlinkClick>
              </a:rPr>
              <a:t>https://openknowledge.worldbank.org/handle/10986/32354</a:t>
            </a:r>
            <a:endParaRPr lang="en-US" sz="2000">
              <a:solidFill>
                <a:schemeClr val="tx1"/>
              </a:solidFill>
              <a:latin typeface="+mn-lt"/>
              <a:ea typeface="MS PGothic" pitchFamily="34" charset="-128"/>
            </a:endParaRPr>
          </a:p>
        </p:txBody>
      </p:sp>
      <p:sp>
        <p:nvSpPr>
          <p:cNvPr id="2" name="TextBox 1">
            <a:extLst>
              <a:ext uri="{FF2B5EF4-FFF2-40B4-BE49-F238E27FC236}">
                <a16:creationId xmlns:a16="http://schemas.microsoft.com/office/drawing/2014/main" id="{89331DB2-1552-4D7C-9D4E-52D12D5F69F6}"/>
              </a:ext>
            </a:extLst>
          </p:cNvPr>
          <p:cNvSpPr txBox="1"/>
          <p:nvPr/>
        </p:nvSpPr>
        <p:spPr>
          <a:xfrm>
            <a:off x="4572000" y="1228397"/>
            <a:ext cx="4394148" cy="4401205"/>
          </a:xfrm>
          <a:prstGeom prst="rect">
            <a:avLst/>
          </a:prstGeom>
          <a:noFill/>
        </p:spPr>
        <p:txBody>
          <a:bodyPr wrap="square" rtlCol="0">
            <a:spAutoFit/>
          </a:bodyPr>
          <a:lstStyle/>
          <a:p>
            <a:pPr algn="ctr"/>
            <a:r>
              <a:rPr lang="en-US" sz="2800" b="1" i="1" dirty="0">
                <a:solidFill>
                  <a:srgbClr val="0070C0"/>
                </a:solidFill>
              </a:rPr>
              <a:t>Many contributors: </a:t>
            </a:r>
          </a:p>
          <a:p>
            <a:pPr algn="ctr"/>
            <a:endParaRPr lang="en-US" sz="2800" b="1" i="1" dirty="0">
              <a:solidFill>
                <a:srgbClr val="0070C0"/>
              </a:solidFill>
            </a:endParaRPr>
          </a:p>
          <a:p>
            <a:pPr algn="ctr"/>
            <a:r>
              <a:rPr lang="en-US" sz="2800" dirty="0">
                <a:solidFill>
                  <a:srgbClr val="0070C0"/>
                </a:solidFill>
              </a:rPr>
              <a:t>Tom Bundervoet, Alejandro de la Fuente, Lionel Demery, Patrick Eozenou, Ruth Hill, Isis Gaddis, </a:t>
            </a:r>
            <a:r>
              <a:rPr lang="en-US" sz="2800" dirty="0" err="1">
                <a:solidFill>
                  <a:srgbClr val="0070C0"/>
                </a:solidFill>
              </a:rPr>
              <a:t>Siddharta</a:t>
            </a:r>
            <a:r>
              <a:rPr lang="en-US" sz="2800" dirty="0">
                <a:solidFill>
                  <a:srgbClr val="0070C0"/>
                </a:solidFill>
              </a:rPr>
              <a:t> Raja, Joachim Vandercasteelen, Philip Verwimp, Eleni Yitbarek</a:t>
            </a:r>
          </a:p>
        </p:txBody>
      </p:sp>
      <p:pic>
        <p:nvPicPr>
          <p:cNvPr id="4" name="Picture 3">
            <a:extLst>
              <a:ext uri="{FF2B5EF4-FFF2-40B4-BE49-F238E27FC236}">
                <a16:creationId xmlns:a16="http://schemas.microsoft.com/office/drawing/2014/main" id="{F2163FDA-E29F-48BF-9FFE-1B27D69E9C00}"/>
              </a:ext>
            </a:extLst>
          </p:cNvPr>
          <p:cNvPicPr>
            <a:picLocks noChangeAspect="1"/>
          </p:cNvPicPr>
          <p:nvPr/>
        </p:nvPicPr>
        <p:blipFill>
          <a:blip r:embed="rId4"/>
          <a:stretch>
            <a:fillRect/>
          </a:stretch>
        </p:blipFill>
        <p:spPr>
          <a:xfrm>
            <a:off x="177852" y="333140"/>
            <a:ext cx="4394148" cy="5472511"/>
          </a:xfrm>
          <a:prstGeom prst="rect">
            <a:avLst/>
          </a:prstGeom>
        </p:spPr>
      </p:pic>
    </p:spTree>
    <p:extLst>
      <p:ext uri="{BB962C8B-B14F-4D97-AF65-F5344CB8AC3E}">
        <p14:creationId xmlns:p14="http://schemas.microsoft.com/office/powerpoint/2010/main" val="247451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419297"/>
            <a:ext cx="8936037" cy="756707"/>
          </a:xfrm>
        </p:spPr>
        <p:txBody>
          <a:bodyPr anchor="ctr">
            <a:noAutofit/>
          </a:bodyPr>
          <a:lstStyle/>
          <a:p>
            <a:pPr marL="111125" indent="-111125"/>
            <a:r>
              <a:rPr lang="en-US" sz="3300" b="1" dirty="0">
                <a:solidFill>
                  <a:srgbClr val="0070C0"/>
                </a:solidFill>
              </a:rPr>
              <a:t>3. Leverage and leapfrog with technology</a:t>
            </a:r>
          </a:p>
        </p:txBody>
      </p:sp>
      <p:sp>
        <p:nvSpPr>
          <p:cNvPr id="4" name="Slide Number Placeholder 3"/>
          <p:cNvSpPr>
            <a:spLocks noGrp="1"/>
          </p:cNvSpPr>
          <p:nvPr>
            <p:ph type="sldNum" sz="quarter" idx="15"/>
          </p:nvPr>
        </p:nvSpPr>
        <p:spPr/>
        <p:txBody>
          <a:bodyPr/>
          <a:lstStyle/>
          <a:p>
            <a:fld id="{3A2B680D-EE76-4B7B-AA42-4C2819F121D9}" type="slidenum">
              <a:rPr lang="en-US" smtClean="0"/>
              <a:t>20</a:t>
            </a:fld>
            <a:endParaRPr lang="en-US"/>
          </a:p>
        </p:txBody>
      </p:sp>
      <p:sp>
        <p:nvSpPr>
          <p:cNvPr id="6" name="Title 1">
            <a:extLst>
              <a:ext uri="{FF2B5EF4-FFF2-40B4-BE49-F238E27FC236}">
                <a16:creationId xmlns:a16="http://schemas.microsoft.com/office/drawing/2014/main" id="{B8E0FCC7-1575-4666-8C51-B3162BE3D411}"/>
              </a:ext>
            </a:extLst>
          </p:cNvPr>
          <p:cNvSpPr txBox="1">
            <a:spLocks/>
          </p:cNvSpPr>
          <p:nvPr/>
        </p:nvSpPr>
        <p:spPr bwMode="auto">
          <a:xfrm>
            <a:off x="152400" y="1217201"/>
            <a:ext cx="5326577" cy="66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1650" b="0"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fontAlgn="base">
              <a:spcBef>
                <a:spcPct val="0"/>
              </a:spcBef>
              <a:spcAft>
                <a:spcPct val="0"/>
              </a:spcAft>
              <a:defRPr sz="1950" b="1">
                <a:solidFill>
                  <a:srgbClr val="014C6D"/>
                </a:solidFill>
                <a:latin typeface="Trebuchet MS" pitchFamily="34" charset="0"/>
              </a:defRPr>
            </a:lvl6pPr>
            <a:lvl7pPr marL="685800" algn="ctr" rtl="0" fontAlgn="base">
              <a:spcBef>
                <a:spcPct val="0"/>
              </a:spcBef>
              <a:spcAft>
                <a:spcPct val="0"/>
              </a:spcAft>
              <a:defRPr sz="1950" b="1">
                <a:solidFill>
                  <a:srgbClr val="014C6D"/>
                </a:solidFill>
                <a:latin typeface="Trebuchet MS" pitchFamily="34" charset="0"/>
              </a:defRPr>
            </a:lvl7pPr>
            <a:lvl8pPr marL="1028700" algn="ctr" rtl="0" fontAlgn="base">
              <a:spcBef>
                <a:spcPct val="0"/>
              </a:spcBef>
              <a:spcAft>
                <a:spcPct val="0"/>
              </a:spcAft>
              <a:defRPr sz="1950" b="1">
                <a:solidFill>
                  <a:srgbClr val="014C6D"/>
                </a:solidFill>
                <a:latin typeface="Trebuchet MS" pitchFamily="34" charset="0"/>
              </a:defRPr>
            </a:lvl8pPr>
            <a:lvl9pPr marL="1371600" algn="ctr" rtl="0" fontAlgn="base">
              <a:spcBef>
                <a:spcPct val="0"/>
              </a:spcBef>
              <a:spcAft>
                <a:spcPct val="0"/>
              </a:spcAft>
              <a:defRPr sz="1950" b="1">
                <a:solidFill>
                  <a:srgbClr val="014C6D"/>
                </a:solidFill>
                <a:latin typeface="Trebuchet MS" pitchFamily="34" charset="0"/>
              </a:defRPr>
            </a:lvl9pPr>
          </a:lstStyle>
          <a:p>
            <a:pPr algn="ctr"/>
            <a:br>
              <a:rPr lang="en-US" sz="2400" kern="0" dirty="0"/>
            </a:br>
            <a:r>
              <a:rPr lang="en-US" sz="2600" dirty="0">
                <a:solidFill>
                  <a:srgbClr val="0070C0"/>
                </a:solidFill>
                <a:ea typeface="+mn-ea"/>
                <a:cs typeface="+mn-cs"/>
              </a:rPr>
              <a:t>Mobile money accounts</a:t>
            </a:r>
          </a:p>
        </p:txBody>
      </p:sp>
      <p:sp>
        <p:nvSpPr>
          <p:cNvPr id="3" name="TextBox 2">
            <a:extLst>
              <a:ext uri="{FF2B5EF4-FFF2-40B4-BE49-F238E27FC236}">
                <a16:creationId xmlns:a16="http://schemas.microsoft.com/office/drawing/2014/main" id="{7044B8AE-2C0A-405F-ACA9-5B40002105BB}"/>
              </a:ext>
            </a:extLst>
          </p:cNvPr>
          <p:cNvSpPr txBox="1"/>
          <p:nvPr/>
        </p:nvSpPr>
        <p:spPr>
          <a:xfrm>
            <a:off x="5334000" y="1356085"/>
            <a:ext cx="3962400" cy="5093702"/>
          </a:xfrm>
          <a:prstGeom prst="rect">
            <a:avLst/>
          </a:prstGeom>
          <a:noFill/>
        </p:spPr>
        <p:txBody>
          <a:bodyPr wrap="square" rtlCol="0">
            <a:spAutoFit/>
          </a:bodyPr>
          <a:lstStyle/>
          <a:p>
            <a:pPr marL="342900" indent="-342900">
              <a:buFont typeface="Arial" panose="020B0604020202020204" pitchFamily="34" charset="0"/>
              <a:buChar char="•"/>
            </a:pPr>
            <a:r>
              <a:rPr lang="en-US" sz="2500" dirty="0">
                <a:solidFill>
                  <a:srgbClr val="0070C0"/>
                </a:solidFill>
              </a:rPr>
              <a:t>ICT, but also solar, and  combined with new business models enable overcoming infrastructure gaps.</a:t>
            </a:r>
          </a:p>
          <a:p>
            <a:pPr marL="342900" indent="-342900">
              <a:buFont typeface="Arial" panose="020B0604020202020204" pitchFamily="34" charset="0"/>
              <a:buChar char="•"/>
            </a:pPr>
            <a:endParaRPr lang="en-US" sz="2500" dirty="0">
              <a:solidFill>
                <a:srgbClr val="0070C0"/>
              </a:solidFill>
            </a:endParaRPr>
          </a:p>
          <a:p>
            <a:pPr marL="342900" indent="-342900">
              <a:buFont typeface="Arial" panose="020B0604020202020204" pitchFamily="34" charset="0"/>
              <a:buChar char="•"/>
            </a:pPr>
            <a:r>
              <a:rPr lang="en-US" sz="2500" dirty="0">
                <a:solidFill>
                  <a:srgbClr val="0070C0"/>
                </a:solidFill>
              </a:rPr>
              <a:t>The new technologies spread rapidly, but also  need complementary measures (regulations for access, skills, business climate) to be effective.</a:t>
            </a:r>
          </a:p>
        </p:txBody>
      </p:sp>
      <p:pic>
        <p:nvPicPr>
          <p:cNvPr id="5" name="Picture 4">
            <a:extLst>
              <a:ext uri="{FF2B5EF4-FFF2-40B4-BE49-F238E27FC236}">
                <a16:creationId xmlns:a16="http://schemas.microsoft.com/office/drawing/2014/main" id="{F72F008F-370C-465B-AA21-071115D67E9D}"/>
              </a:ext>
            </a:extLst>
          </p:cNvPr>
          <p:cNvPicPr>
            <a:picLocks noChangeAspect="1"/>
          </p:cNvPicPr>
          <p:nvPr/>
        </p:nvPicPr>
        <p:blipFill>
          <a:blip r:embed="rId3"/>
          <a:stretch>
            <a:fillRect/>
          </a:stretch>
        </p:blipFill>
        <p:spPr>
          <a:xfrm>
            <a:off x="65723" y="1967248"/>
            <a:ext cx="5344411" cy="4389104"/>
          </a:xfrm>
          <a:prstGeom prst="rect">
            <a:avLst/>
          </a:prstGeom>
        </p:spPr>
      </p:pic>
    </p:spTree>
    <p:extLst>
      <p:ext uri="{BB962C8B-B14F-4D97-AF65-F5344CB8AC3E}">
        <p14:creationId xmlns:p14="http://schemas.microsoft.com/office/powerpoint/2010/main" val="49919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4357" cy="756707"/>
          </a:xfrm>
        </p:spPr>
        <p:txBody>
          <a:bodyPr anchor="ctr">
            <a:normAutofit/>
          </a:bodyPr>
          <a:lstStyle/>
          <a:p>
            <a:pPr marL="111125" indent="-111125"/>
            <a:r>
              <a:rPr lang="en-US" sz="3300" b="1" dirty="0">
                <a:solidFill>
                  <a:srgbClr val="0070C0"/>
                </a:solidFill>
              </a:rPr>
              <a:t>4. Address gender inequalities</a:t>
            </a:r>
          </a:p>
        </p:txBody>
      </p:sp>
      <p:sp>
        <p:nvSpPr>
          <p:cNvPr id="4" name="Slide Number Placeholder 3"/>
          <p:cNvSpPr>
            <a:spLocks noGrp="1"/>
          </p:cNvSpPr>
          <p:nvPr>
            <p:ph type="sldNum" sz="quarter" idx="15"/>
          </p:nvPr>
        </p:nvSpPr>
        <p:spPr/>
        <p:txBody>
          <a:bodyPr/>
          <a:lstStyle/>
          <a:p>
            <a:fld id="{3A2B680D-EE76-4B7B-AA42-4C2819F121D9}" type="slidenum">
              <a:rPr lang="en-US" smtClean="0"/>
              <a:t>21</a:t>
            </a:fld>
            <a:endParaRPr lang="en-US"/>
          </a:p>
        </p:txBody>
      </p:sp>
      <p:sp>
        <p:nvSpPr>
          <p:cNvPr id="6" name="Title 1">
            <a:extLst>
              <a:ext uri="{FF2B5EF4-FFF2-40B4-BE49-F238E27FC236}">
                <a16:creationId xmlns:a16="http://schemas.microsoft.com/office/drawing/2014/main" id="{B8E0FCC7-1575-4666-8C51-B3162BE3D411}"/>
              </a:ext>
            </a:extLst>
          </p:cNvPr>
          <p:cNvSpPr txBox="1">
            <a:spLocks/>
          </p:cNvSpPr>
          <p:nvPr/>
        </p:nvSpPr>
        <p:spPr bwMode="auto">
          <a:xfrm>
            <a:off x="334963" y="1447800"/>
            <a:ext cx="8229600" cy="66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1650" b="0"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1650">
                <a:solidFill>
                  <a:schemeClr val="tx1"/>
                </a:solidFill>
                <a:latin typeface="Arial" charset="0"/>
                <a:ea typeface="MS PGothic" pitchFamily="34" charset="-128"/>
                <a:cs typeface="Andes ExtraLight" pitchFamily="50" charset="0"/>
              </a:defRPr>
            </a:lvl5pPr>
            <a:lvl6pPr marL="342900" algn="ctr" rtl="0" fontAlgn="base">
              <a:spcBef>
                <a:spcPct val="0"/>
              </a:spcBef>
              <a:spcAft>
                <a:spcPct val="0"/>
              </a:spcAft>
              <a:defRPr sz="1950" b="1">
                <a:solidFill>
                  <a:srgbClr val="014C6D"/>
                </a:solidFill>
                <a:latin typeface="Trebuchet MS" pitchFamily="34" charset="0"/>
              </a:defRPr>
            </a:lvl6pPr>
            <a:lvl7pPr marL="685800" algn="ctr" rtl="0" fontAlgn="base">
              <a:spcBef>
                <a:spcPct val="0"/>
              </a:spcBef>
              <a:spcAft>
                <a:spcPct val="0"/>
              </a:spcAft>
              <a:defRPr sz="1950" b="1">
                <a:solidFill>
                  <a:srgbClr val="014C6D"/>
                </a:solidFill>
                <a:latin typeface="Trebuchet MS" pitchFamily="34" charset="0"/>
              </a:defRPr>
            </a:lvl7pPr>
            <a:lvl8pPr marL="1028700" algn="ctr" rtl="0" fontAlgn="base">
              <a:spcBef>
                <a:spcPct val="0"/>
              </a:spcBef>
              <a:spcAft>
                <a:spcPct val="0"/>
              </a:spcAft>
              <a:defRPr sz="1950" b="1">
                <a:solidFill>
                  <a:srgbClr val="014C6D"/>
                </a:solidFill>
                <a:latin typeface="Trebuchet MS" pitchFamily="34" charset="0"/>
              </a:defRPr>
            </a:lvl8pPr>
            <a:lvl9pPr marL="1371600" algn="ctr" rtl="0" fontAlgn="base">
              <a:spcBef>
                <a:spcPct val="0"/>
              </a:spcBef>
              <a:spcAft>
                <a:spcPct val="0"/>
              </a:spcAft>
              <a:defRPr sz="1950" b="1">
                <a:solidFill>
                  <a:srgbClr val="014C6D"/>
                </a:solidFill>
                <a:latin typeface="Trebuchet MS" pitchFamily="34" charset="0"/>
              </a:defRPr>
            </a:lvl9pPr>
          </a:lstStyle>
          <a:p>
            <a:pPr algn="ctr"/>
            <a:br>
              <a:rPr lang="en-US" sz="2600" kern="0" dirty="0"/>
            </a:br>
            <a:r>
              <a:rPr lang="en-US" sz="2600" dirty="0">
                <a:solidFill>
                  <a:srgbClr val="0070C0"/>
                </a:solidFill>
              </a:rPr>
              <a:t>Norms constrain (poor) women’s physical mobility, especially in western and central Africa</a:t>
            </a:r>
            <a:endParaRPr lang="en-US" sz="2600" kern="0" dirty="0">
              <a:solidFill>
                <a:srgbClr val="0070C0"/>
              </a:solidFill>
            </a:endParaRPr>
          </a:p>
        </p:txBody>
      </p:sp>
      <p:pic>
        <p:nvPicPr>
          <p:cNvPr id="3" name="Picture 2">
            <a:extLst>
              <a:ext uri="{FF2B5EF4-FFF2-40B4-BE49-F238E27FC236}">
                <a16:creationId xmlns:a16="http://schemas.microsoft.com/office/drawing/2014/main" id="{95656B19-8EC8-49AB-93A8-56BFF081447E}"/>
              </a:ext>
            </a:extLst>
          </p:cNvPr>
          <p:cNvPicPr>
            <a:picLocks noChangeAspect="1"/>
          </p:cNvPicPr>
          <p:nvPr/>
        </p:nvPicPr>
        <p:blipFill>
          <a:blip r:embed="rId3"/>
          <a:stretch>
            <a:fillRect/>
          </a:stretch>
        </p:blipFill>
        <p:spPr>
          <a:xfrm>
            <a:off x="1370796" y="2216984"/>
            <a:ext cx="6402407" cy="4488616"/>
          </a:xfrm>
          <a:prstGeom prst="rect">
            <a:avLst/>
          </a:prstGeom>
        </p:spPr>
      </p:pic>
    </p:spTree>
    <p:extLst>
      <p:ext uri="{BB962C8B-B14F-4D97-AF65-F5344CB8AC3E}">
        <p14:creationId xmlns:p14="http://schemas.microsoft.com/office/powerpoint/2010/main" val="37204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4026" y="2043663"/>
            <a:ext cx="4578895" cy="2031055"/>
          </a:xfrm>
        </p:spPr>
        <p:txBody>
          <a:bodyPr>
            <a:normAutofit/>
          </a:bodyPr>
          <a:lstStyle/>
          <a:p>
            <a:r>
              <a:rPr lang="en-US">
                <a:solidFill>
                  <a:srgbClr val="FFFFFF"/>
                </a:solidFill>
              </a:rPr>
              <a:t>Insights from a case study in </a:t>
            </a:r>
            <a:r>
              <a:rPr lang="en-US" err="1">
                <a:solidFill>
                  <a:srgbClr val="FFFFFF"/>
                </a:solidFill>
              </a:rPr>
              <a:t>Kagera</a:t>
            </a:r>
            <a:r>
              <a:rPr lang="en-US">
                <a:solidFill>
                  <a:srgbClr val="FFFFFF"/>
                </a:solidFill>
              </a:rPr>
              <a:t>, Tanzania</a:t>
            </a:r>
          </a:p>
        </p:txBody>
      </p:sp>
      <p:sp>
        <p:nvSpPr>
          <p:cNvPr id="5" name="Subtitle 4"/>
          <p:cNvSpPr>
            <a:spLocks noGrp="1"/>
          </p:cNvSpPr>
          <p:nvPr>
            <p:ph type="subTitle" idx="1"/>
          </p:nvPr>
        </p:nvSpPr>
        <p:spPr>
          <a:xfrm>
            <a:off x="1981200" y="2387829"/>
            <a:ext cx="5943600" cy="1686889"/>
          </a:xfrm>
          <a:solidFill>
            <a:schemeClr val="bg1"/>
          </a:solidFill>
          <a:ln>
            <a:noFill/>
          </a:ln>
        </p:spPr>
        <p:txBody>
          <a:bodyPr>
            <a:noAutofit/>
          </a:bodyPr>
          <a:lstStyle/>
          <a:p>
            <a:r>
              <a:rPr lang="en-US" sz="4400" b="1">
                <a:solidFill>
                  <a:srgbClr val="0070C0"/>
                </a:solidFill>
              </a:rPr>
              <a:t>III. Four primary areas for policy action</a:t>
            </a:r>
          </a:p>
        </p:txBody>
      </p:sp>
    </p:spTree>
    <p:extLst>
      <p:ext uri="{BB962C8B-B14F-4D97-AF65-F5344CB8AC3E}">
        <p14:creationId xmlns:p14="http://schemas.microsoft.com/office/powerpoint/2010/main" val="51678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4026" y="2043663"/>
            <a:ext cx="4578895" cy="2031055"/>
          </a:xfrm>
        </p:spPr>
        <p:txBody>
          <a:bodyPr>
            <a:normAutofit/>
          </a:bodyPr>
          <a:lstStyle/>
          <a:p>
            <a:r>
              <a:rPr lang="en-US">
                <a:solidFill>
                  <a:srgbClr val="FFFFFF"/>
                </a:solidFill>
              </a:rPr>
              <a:t>Insights from a case study in </a:t>
            </a:r>
            <a:r>
              <a:rPr lang="en-US" err="1">
                <a:solidFill>
                  <a:srgbClr val="FFFFFF"/>
                </a:solidFill>
              </a:rPr>
              <a:t>Kagera</a:t>
            </a:r>
            <a:r>
              <a:rPr lang="en-US">
                <a:solidFill>
                  <a:srgbClr val="FFFFFF"/>
                </a:solidFill>
              </a:rPr>
              <a:t>, Tanzania</a:t>
            </a:r>
          </a:p>
        </p:txBody>
      </p:sp>
      <p:sp>
        <p:nvSpPr>
          <p:cNvPr id="5" name="Subtitle 4"/>
          <p:cNvSpPr>
            <a:spLocks noGrp="1"/>
          </p:cNvSpPr>
          <p:nvPr>
            <p:ph type="subTitle" idx="1"/>
          </p:nvPr>
        </p:nvSpPr>
        <p:spPr>
          <a:xfrm>
            <a:off x="609600" y="959370"/>
            <a:ext cx="8077200" cy="3783089"/>
          </a:xfrm>
          <a:solidFill>
            <a:schemeClr val="bg1"/>
          </a:solidFill>
          <a:ln>
            <a:noFill/>
          </a:ln>
        </p:spPr>
        <p:txBody>
          <a:bodyPr>
            <a:noAutofit/>
          </a:bodyPr>
          <a:lstStyle/>
          <a:p>
            <a:r>
              <a:rPr lang="en-US" sz="4400" b="1" dirty="0">
                <a:solidFill>
                  <a:srgbClr val="0070C0"/>
                </a:solidFill>
              </a:rPr>
              <a:t>Action area 1.</a:t>
            </a:r>
          </a:p>
          <a:p>
            <a:r>
              <a:rPr lang="en-US" sz="4400" b="1" dirty="0">
                <a:solidFill>
                  <a:srgbClr val="0070C0"/>
                </a:solidFill>
              </a:rPr>
              <a:t>Accelerate the fertility transition in high fertility contexts</a:t>
            </a:r>
          </a:p>
        </p:txBody>
      </p:sp>
    </p:spTree>
    <p:extLst>
      <p:ext uri="{BB962C8B-B14F-4D97-AF65-F5344CB8AC3E}">
        <p14:creationId xmlns:p14="http://schemas.microsoft.com/office/powerpoint/2010/main" val="3182915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9F11-EE66-40F5-8120-41082CB8366C}"/>
              </a:ext>
            </a:extLst>
          </p:cNvPr>
          <p:cNvSpPr>
            <a:spLocks noGrp="1"/>
          </p:cNvSpPr>
          <p:nvPr>
            <p:ph type="title"/>
          </p:nvPr>
        </p:nvSpPr>
        <p:spPr>
          <a:xfrm>
            <a:off x="360362" y="126246"/>
            <a:ext cx="8992643" cy="1031875"/>
          </a:xfrm>
        </p:spPr>
        <p:txBody>
          <a:bodyPr/>
          <a:lstStyle/>
          <a:p>
            <a:br>
              <a:rPr lang="en-US" sz="3300" dirty="0"/>
            </a:br>
            <a:r>
              <a:rPr lang="en-US" sz="3300" b="1" dirty="0">
                <a:solidFill>
                  <a:srgbClr val="0070C0"/>
                </a:solidFill>
              </a:rPr>
              <a:t>Still high fertility and slow decline</a:t>
            </a:r>
            <a:br>
              <a:rPr lang="en-US" sz="3300" b="1" dirty="0">
                <a:solidFill>
                  <a:srgbClr val="0070C0"/>
                </a:solidFill>
              </a:rPr>
            </a:br>
            <a:r>
              <a:rPr lang="en-US" sz="3300" b="1" dirty="0">
                <a:solidFill>
                  <a:srgbClr val="0070C0"/>
                </a:solidFill>
              </a:rPr>
              <a:t>in many countries</a:t>
            </a:r>
          </a:p>
        </p:txBody>
      </p:sp>
      <p:sp>
        <p:nvSpPr>
          <p:cNvPr id="4" name="Slide Number Placeholder 3">
            <a:extLst>
              <a:ext uri="{FF2B5EF4-FFF2-40B4-BE49-F238E27FC236}">
                <a16:creationId xmlns:a16="http://schemas.microsoft.com/office/drawing/2014/main" id="{C0083031-77D5-470A-A59A-79B34752E17D}"/>
              </a:ext>
            </a:extLst>
          </p:cNvPr>
          <p:cNvSpPr>
            <a:spLocks noGrp="1"/>
          </p:cNvSpPr>
          <p:nvPr>
            <p:ph type="sldNum" sz="quarter" idx="12"/>
          </p:nvPr>
        </p:nvSpPr>
        <p:spPr/>
        <p:txBody>
          <a:bodyPr/>
          <a:lstStyle/>
          <a:p>
            <a:fld id="{3A2B680D-EE76-4B7B-AA42-4C2819F121D9}" type="slidenum">
              <a:rPr lang="en-US" smtClean="0"/>
              <a:t>24</a:t>
            </a:fld>
            <a:endParaRPr lang="en-US"/>
          </a:p>
        </p:txBody>
      </p:sp>
      <p:pic>
        <p:nvPicPr>
          <p:cNvPr id="5" name="Picture 4">
            <a:extLst>
              <a:ext uri="{FF2B5EF4-FFF2-40B4-BE49-F238E27FC236}">
                <a16:creationId xmlns:a16="http://schemas.microsoft.com/office/drawing/2014/main" id="{109C50EB-EEA7-4778-AF3B-A7E1DC5525DD}"/>
              </a:ext>
            </a:extLst>
          </p:cNvPr>
          <p:cNvPicPr>
            <a:picLocks noChangeAspect="1"/>
          </p:cNvPicPr>
          <p:nvPr/>
        </p:nvPicPr>
        <p:blipFill>
          <a:blip r:embed="rId3"/>
          <a:stretch>
            <a:fillRect/>
          </a:stretch>
        </p:blipFill>
        <p:spPr>
          <a:xfrm>
            <a:off x="163330" y="1222869"/>
            <a:ext cx="5988088" cy="5252127"/>
          </a:xfrm>
          <a:prstGeom prst="rect">
            <a:avLst/>
          </a:prstGeom>
        </p:spPr>
      </p:pic>
      <p:sp>
        <p:nvSpPr>
          <p:cNvPr id="3" name="TextBox 2">
            <a:extLst>
              <a:ext uri="{FF2B5EF4-FFF2-40B4-BE49-F238E27FC236}">
                <a16:creationId xmlns:a16="http://schemas.microsoft.com/office/drawing/2014/main" id="{91BD542C-7F7B-4FCA-AD80-76490FE02FB6}"/>
              </a:ext>
            </a:extLst>
          </p:cNvPr>
          <p:cNvSpPr txBox="1"/>
          <p:nvPr/>
        </p:nvSpPr>
        <p:spPr>
          <a:xfrm>
            <a:off x="5612537" y="1158121"/>
            <a:ext cx="3368133" cy="4401205"/>
          </a:xfrm>
          <a:prstGeom prst="rect">
            <a:avLst/>
          </a:prstGeom>
          <a:noFill/>
        </p:spPr>
        <p:txBody>
          <a:bodyPr wrap="square" rtlCol="0">
            <a:spAutoFit/>
          </a:bodyPr>
          <a:lstStyle/>
          <a:p>
            <a:pPr marL="457200" lvl="2"/>
            <a:endParaRPr lang="en-US" sz="2800" b="1" dirty="0">
              <a:solidFill>
                <a:srgbClr val="0070C0"/>
              </a:solidFill>
            </a:endParaRPr>
          </a:p>
          <a:p>
            <a:pPr marL="457200" lvl="2" algn="ctr"/>
            <a:r>
              <a:rPr lang="en-US" sz="2800" dirty="0">
                <a:solidFill>
                  <a:srgbClr val="0070C0"/>
                </a:solidFill>
              </a:rPr>
              <a:t>62% of population living in countries (19) with TFR&gt;5</a:t>
            </a:r>
          </a:p>
          <a:p>
            <a:pPr marL="457200" lvl="2" algn="ctr"/>
            <a:endParaRPr lang="en-US" sz="2800" dirty="0">
              <a:solidFill>
                <a:srgbClr val="0070C0"/>
              </a:solidFill>
            </a:endParaRPr>
          </a:p>
          <a:p>
            <a:pPr marL="457200" lvl="2" algn="ctr"/>
            <a:endParaRPr lang="en-US" sz="2800" dirty="0">
              <a:solidFill>
                <a:srgbClr val="0070C0"/>
              </a:solidFill>
            </a:endParaRPr>
          </a:p>
          <a:p>
            <a:pPr marL="457200" lvl="2" algn="ctr"/>
            <a:r>
              <a:rPr lang="en-US" sz="2800" dirty="0">
                <a:solidFill>
                  <a:srgbClr val="0070C0"/>
                </a:solidFill>
              </a:rPr>
              <a:t>TFR higher in  poor households</a:t>
            </a:r>
          </a:p>
          <a:p>
            <a:endParaRPr lang="en-US" sz="2800" dirty="0"/>
          </a:p>
        </p:txBody>
      </p:sp>
      <p:cxnSp>
        <p:nvCxnSpPr>
          <p:cNvPr id="7" name="Straight Arrow Connector 6">
            <a:extLst>
              <a:ext uri="{FF2B5EF4-FFF2-40B4-BE49-F238E27FC236}">
                <a16:creationId xmlns:a16="http://schemas.microsoft.com/office/drawing/2014/main" id="{41F04056-8DA7-488D-83C1-3D8DFA415BD6}"/>
              </a:ext>
            </a:extLst>
          </p:cNvPr>
          <p:cNvCxnSpPr/>
          <p:nvPr/>
        </p:nvCxnSpPr>
        <p:spPr bwMode="auto">
          <a:xfrm flipH="1">
            <a:off x="4712901" y="1728163"/>
            <a:ext cx="457200" cy="574947"/>
          </a:xfrm>
          <a:prstGeom prst="straightConnector1">
            <a:avLst/>
          </a:prstGeom>
          <a:noFill/>
          <a:ln w="38100" cap="flat" cmpd="sng" algn="ctr">
            <a:solidFill>
              <a:srgbClr val="FF0000"/>
            </a:solidFill>
            <a:prstDash val="solid"/>
            <a:round/>
            <a:headEnd type="none" w="med" len="med"/>
            <a:tailEnd type="triangle"/>
          </a:ln>
          <a:effectLst/>
        </p:spPr>
      </p:cxnSp>
      <p:sp>
        <p:nvSpPr>
          <p:cNvPr id="8" name="TextBox 7">
            <a:extLst>
              <a:ext uri="{FF2B5EF4-FFF2-40B4-BE49-F238E27FC236}">
                <a16:creationId xmlns:a16="http://schemas.microsoft.com/office/drawing/2014/main" id="{5BA5ED42-9E93-4222-AA6B-A9D1F70484EF}"/>
              </a:ext>
            </a:extLst>
          </p:cNvPr>
          <p:cNvSpPr txBox="1"/>
          <p:nvPr/>
        </p:nvSpPr>
        <p:spPr>
          <a:xfrm>
            <a:off x="4716734" y="1402213"/>
            <a:ext cx="1676400" cy="369332"/>
          </a:xfrm>
          <a:prstGeom prst="rect">
            <a:avLst/>
          </a:prstGeom>
          <a:noFill/>
        </p:spPr>
        <p:txBody>
          <a:bodyPr wrap="square" rtlCol="0">
            <a:spAutoFit/>
          </a:bodyPr>
          <a:lstStyle/>
          <a:p>
            <a:r>
              <a:rPr lang="en-US" b="1">
                <a:solidFill>
                  <a:srgbClr val="FF0000"/>
                </a:solidFill>
              </a:rPr>
              <a:t>Africa</a:t>
            </a:r>
          </a:p>
        </p:txBody>
      </p:sp>
    </p:spTree>
    <p:extLst>
      <p:ext uri="{BB962C8B-B14F-4D97-AF65-F5344CB8AC3E}">
        <p14:creationId xmlns:p14="http://schemas.microsoft.com/office/powerpoint/2010/main" val="421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36523"/>
            <a:ext cx="8705515" cy="921568"/>
          </a:xfrm>
        </p:spPr>
        <p:txBody>
          <a:bodyPr anchor="ctr">
            <a:noAutofit/>
          </a:bodyPr>
          <a:lstStyle/>
          <a:p>
            <a:r>
              <a:rPr lang="en-US" sz="3300" b="1" dirty="0">
                <a:solidFill>
                  <a:srgbClr val="0070C0"/>
                </a:solidFill>
              </a:rPr>
              <a:t>High fertility undermines growth</a:t>
            </a:r>
            <a:br>
              <a:rPr lang="en-US" sz="3300" b="1" dirty="0">
                <a:solidFill>
                  <a:srgbClr val="0070C0"/>
                </a:solidFill>
              </a:rPr>
            </a:br>
            <a:r>
              <a:rPr lang="en-US" sz="3300" b="1" dirty="0">
                <a:solidFill>
                  <a:srgbClr val="0070C0"/>
                </a:solidFill>
              </a:rPr>
              <a:t> &amp; poverty reduction</a:t>
            </a:r>
          </a:p>
        </p:txBody>
      </p:sp>
      <p:sp>
        <p:nvSpPr>
          <p:cNvPr id="3" name="Content Placeholder 2"/>
          <p:cNvSpPr>
            <a:spLocks noGrp="1"/>
          </p:cNvSpPr>
          <p:nvPr>
            <p:ph type="body" sz="quarter" idx="13"/>
          </p:nvPr>
        </p:nvSpPr>
        <p:spPr>
          <a:xfrm>
            <a:off x="360364" y="1532643"/>
            <a:ext cx="8423274" cy="4711863"/>
          </a:xfrm>
        </p:spPr>
        <p:txBody>
          <a:bodyPr>
            <a:noAutofit/>
          </a:bodyPr>
          <a:lstStyle/>
          <a:p>
            <a:pPr marL="342900" indent="-342900">
              <a:buFont typeface="Arial" panose="020B0604020202020204" pitchFamily="34" charset="0"/>
              <a:buChar char="•"/>
            </a:pPr>
            <a:r>
              <a:rPr lang="en-US" sz="2800" dirty="0">
                <a:solidFill>
                  <a:srgbClr val="0070C0"/>
                </a:solidFill>
                <a:latin typeface="+mn-lt"/>
              </a:rPr>
              <a:t>Fiscal pressures (schooling and health investments), land pressures, decreased income opportunities for women.</a:t>
            </a:r>
          </a:p>
          <a:p>
            <a:pPr marL="342900" indent="-342900">
              <a:buFont typeface="Arial" panose="020B0604020202020204" pitchFamily="34" charset="0"/>
              <a:buChar char="•"/>
            </a:pPr>
            <a:endParaRPr lang="en-US" sz="2800" dirty="0">
              <a:solidFill>
                <a:srgbClr val="0070C0"/>
              </a:solidFill>
              <a:latin typeface="+mn-lt"/>
            </a:endParaRPr>
          </a:p>
          <a:p>
            <a:pPr marL="342900" indent="-342900">
              <a:buFont typeface="Arial" panose="020B0604020202020204" pitchFamily="34" charset="0"/>
              <a:buChar char="•"/>
            </a:pPr>
            <a:r>
              <a:rPr lang="en-US" sz="2800" dirty="0">
                <a:solidFill>
                  <a:srgbClr val="0070C0"/>
                </a:solidFill>
                <a:latin typeface="+mn-lt"/>
              </a:rPr>
              <a:t>Lowering fertility in high-fertility countries increases growth because:</a:t>
            </a:r>
          </a:p>
          <a:p>
            <a:pPr marL="983456" lvl="4" indent="-342900">
              <a:buFont typeface="Wingdings" panose="05000000000000000000" pitchFamily="2" charset="2"/>
              <a:buChar char="§"/>
            </a:pPr>
            <a:r>
              <a:rPr lang="en-US" sz="2800" dirty="0">
                <a:solidFill>
                  <a:srgbClr val="0070C0"/>
                </a:solidFill>
                <a:latin typeface="+mn-lt"/>
              </a:rPr>
              <a:t>Higher share of working age population.</a:t>
            </a:r>
          </a:p>
          <a:p>
            <a:pPr marL="983456" lvl="4" indent="-342900">
              <a:buFont typeface="Wingdings" panose="05000000000000000000" pitchFamily="2" charset="2"/>
              <a:buChar char="§"/>
            </a:pPr>
            <a:r>
              <a:rPr lang="en-US" sz="2800" dirty="0">
                <a:solidFill>
                  <a:srgbClr val="0070C0"/>
                </a:solidFill>
                <a:latin typeface="+mn-lt"/>
              </a:rPr>
              <a:t>Greater income opportunities, especially for women.</a:t>
            </a:r>
          </a:p>
          <a:p>
            <a:pPr marL="983456" lvl="4" indent="-342900">
              <a:buFont typeface="Wingdings" panose="05000000000000000000" pitchFamily="2" charset="2"/>
              <a:buChar char="§"/>
            </a:pPr>
            <a:r>
              <a:rPr lang="en-US" sz="2800" dirty="0">
                <a:solidFill>
                  <a:srgbClr val="0070C0"/>
                </a:solidFill>
                <a:latin typeface="+mn-lt"/>
              </a:rPr>
              <a:t>More human capital investment per child.</a:t>
            </a:r>
          </a:p>
          <a:p>
            <a:pPr marL="300038" lvl="2" indent="-342900">
              <a:buFont typeface="Wingdings" panose="05000000000000000000" pitchFamily="2" charset="2"/>
              <a:buChar char="§"/>
            </a:pPr>
            <a:endParaRPr lang="en-US" sz="2800" dirty="0">
              <a:solidFill>
                <a:srgbClr val="0070C0"/>
              </a:solidFill>
              <a:latin typeface="+mn-lt"/>
            </a:endParaRPr>
          </a:p>
          <a:p>
            <a:pPr marL="300038" lvl="2" indent="-342900">
              <a:buFont typeface="Wingdings" panose="05000000000000000000" pitchFamily="2" charset="2"/>
              <a:buChar char="ü"/>
            </a:pPr>
            <a:endParaRPr lang="en-US" sz="2800" dirty="0">
              <a:solidFill>
                <a:srgbClr val="0070C0"/>
              </a:solidFill>
              <a:latin typeface="+mn-lt"/>
            </a:endParaRPr>
          </a:p>
          <a:p>
            <a:pPr marL="709613" lvl="3" indent="-342900">
              <a:buFont typeface="Wingdings" panose="05000000000000000000" pitchFamily="2" charset="2"/>
              <a:buChar char="ü"/>
            </a:pPr>
            <a:endParaRPr lang="en-US" sz="2800" dirty="0">
              <a:solidFill>
                <a:schemeClr val="bg2">
                  <a:lumMod val="75000"/>
                </a:schemeClr>
              </a:solidFill>
            </a:endParaRPr>
          </a:p>
          <a:p>
            <a:pPr marL="346075" lvl="2" indent="-346075">
              <a:buFont typeface="Wingdings" panose="05000000000000000000" pitchFamily="2" charset="2"/>
              <a:buChar char="q"/>
            </a:pPr>
            <a:endParaRPr lang="en-US" sz="2800" dirty="0">
              <a:solidFill>
                <a:schemeClr val="bg2">
                  <a:lumMod val="75000"/>
                </a:schemeClr>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25</a:t>
            </a:fld>
            <a:endParaRPr lang="en-US"/>
          </a:p>
        </p:txBody>
      </p:sp>
    </p:spTree>
    <p:extLst>
      <p:ext uri="{BB962C8B-B14F-4D97-AF65-F5344CB8AC3E}">
        <p14:creationId xmlns:p14="http://schemas.microsoft.com/office/powerpoint/2010/main" val="25942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4" y="152400"/>
            <a:ext cx="8627394" cy="756707"/>
          </a:xfrm>
        </p:spPr>
        <p:txBody>
          <a:bodyPr anchor="ctr">
            <a:normAutofit/>
          </a:bodyPr>
          <a:lstStyle/>
          <a:p>
            <a:r>
              <a:rPr lang="en-US" sz="3300" b="1" dirty="0">
                <a:solidFill>
                  <a:srgbClr val="0070C0"/>
                </a:solidFill>
              </a:rPr>
              <a:t>The “Africa Effect”</a:t>
            </a:r>
          </a:p>
        </p:txBody>
      </p:sp>
      <p:sp>
        <p:nvSpPr>
          <p:cNvPr id="4" name="Slide Number Placeholder 3"/>
          <p:cNvSpPr>
            <a:spLocks noGrp="1"/>
          </p:cNvSpPr>
          <p:nvPr>
            <p:ph type="sldNum" sz="quarter" idx="15"/>
          </p:nvPr>
        </p:nvSpPr>
        <p:spPr/>
        <p:txBody>
          <a:bodyPr/>
          <a:lstStyle/>
          <a:p>
            <a:fld id="{3A2B680D-EE76-4B7B-AA42-4C2819F121D9}" type="slidenum">
              <a:rPr lang="en-US" smtClean="0"/>
              <a:t>26</a:t>
            </a:fld>
            <a:endParaRPr lang="en-US" dirty="0"/>
          </a:p>
        </p:txBody>
      </p:sp>
      <p:sp>
        <p:nvSpPr>
          <p:cNvPr id="8" name="Rectangle 7">
            <a:extLst>
              <a:ext uri="{FF2B5EF4-FFF2-40B4-BE49-F238E27FC236}">
                <a16:creationId xmlns:a16="http://schemas.microsoft.com/office/drawing/2014/main" id="{6994E001-1CE5-4B6A-93EB-8DA52D6F932C}"/>
              </a:ext>
            </a:extLst>
          </p:cNvPr>
          <p:cNvSpPr/>
          <p:nvPr/>
        </p:nvSpPr>
        <p:spPr>
          <a:xfrm>
            <a:off x="162727" y="1614624"/>
            <a:ext cx="3875873" cy="3970318"/>
          </a:xfrm>
          <a:prstGeom prst="rect">
            <a:avLst/>
          </a:prstGeom>
        </p:spPr>
        <p:txBody>
          <a:bodyPr wrap="square">
            <a:spAutoFit/>
          </a:bodyPr>
          <a:lstStyle/>
          <a:p>
            <a:r>
              <a:rPr lang="en-US" sz="2800" dirty="0">
                <a:solidFill>
                  <a:srgbClr val="0070C0"/>
                </a:solidFill>
                <a:ea typeface="MS PGothic" pitchFamily="34" charset="-128"/>
                <a:cs typeface="Arial"/>
              </a:rPr>
              <a:t>Having accounted for the demographic and socio-economic factors, TFR in African countries is ~1 birth higher. </a:t>
            </a:r>
          </a:p>
          <a:p>
            <a:endParaRPr lang="en-US" sz="2800" dirty="0">
              <a:solidFill>
                <a:srgbClr val="0070C0"/>
              </a:solidFill>
              <a:ea typeface="MS PGothic" pitchFamily="34" charset="-128"/>
              <a:cs typeface="Arial"/>
            </a:endParaRPr>
          </a:p>
          <a:p>
            <a:r>
              <a:rPr lang="en-US" sz="2800" dirty="0">
                <a:solidFill>
                  <a:srgbClr val="0070C0"/>
                </a:solidFill>
                <a:ea typeface="MS PGothic" pitchFamily="34" charset="-128"/>
                <a:cs typeface="Arial"/>
              </a:rPr>
              <a:t>Bongaarts labels this the “Africa Effect”.</a:t>
            </a:r>
          </a:p>
        </p:txBody>
      </p:sp>
      <p:sp>
        <p:nvSpPr>
          <p:cNvPr id="9" name="Rectangle 8">
            <a:extLst>
              <a:ext uri="{FF2B5EF4-FFF2-40B4-BE49-F238E27FC236}">
                <a16:creationId xmlns:a16="http://schemas.microsoft.com/office/drawing/2014/main" id="{ED93299F-5898-43C5-AC40-738CB1126363}"/>
              </a:ext>
            </a:extLst>
          </p:cNvPr>
          <p:cNvSpPr/>
          <p:nvPr/>
        </p:nvSpPr>
        <p:spPr>
          <a:xfrm>
            <a:off x="4714252" y="1438821"/>
            <a:ext cx="3858749" cy="892552"/>
          </a:xfrm>
          <a:prstGeom prst="rect">
            <a:avLst/>
          </a:prstGeom>
        </p:spPr>
        <p:txBody>
          <a:bodyPr wrap="none">
            <a:spAutoFit/>
          </a:bodyPr>
          <a:lstStyle/>
          <a:p>
            <a:r>
              <a:rPr lang="en-US" b="1" dirty="0">
                <a:latin typeface="Calibri Light" panose="020F0302020204030204" pitchFamily="34" charset="0"/>
                <a:ea typeface="Calibri" panose="020F0502020204030204" pitchFamily="34" charset="0"/>
              </a:rPr>
              <a:t> </a:t>
            </a:r>
            <a:r>
              <a:rPr lang="en-US" sz="2600" kern="0" dirty="0">
                <a:solidFill>
                  <a:srgbClr val="0070C0"/>
                </a:solidFill>
                <a:ea typeface="MS PGothic" pitchFamily="34" charset="-128"/>
              </a:rPr>
              <a:t>Relationship between </a:t>
            </a:r>
          </a:p>
          <a:p>
            <a:r>
              <a:rPr lang="en-US" sz="2600" kern="0" dirty="0">
                <a:solidFill>
                  <a:srgbClr val="0070C0"/>
                </a:solidFill>
                <a:ea typeface="MS PGothic" pitchFamily="34" charset="-128"/>
              </a:rPr>
              <a:t>TFR and GDP per capita</a:t>
            </a:r>
          </a:p>
        </p:txBody>
      </p:sp>
      <p:pic>
        <p:nvPicPr>
          <p:cNvPr id="6" name="Picture 5">
            <a:extLst>
              <a:ext uri="{FF2B5EF4-FFF2-40B4-BE49-F238E27FC236}">
                <a16:creationId xmlns:a16="http://schemas.microsoft.com/office/drawing/2014/main" id="{573B6BA0-2119-4D69-9B30-3CE8347B5E80}"/>
              </a:ext>
            </a:extLst>
          </p:cNvPr>
          <p:cNvPicPr>
            <a:picLocks noChangeAspect="1"/>
          </p:cNvPicPr>
          <p:nvPr/>
        </p:nvPicPr>
        <p:blipFill>
          <a:blip r:embed="rId3"/>
          <a:stretch>
            <a:fillRect/>
          </a:stretch>
        </p:blipFill>
        <p:spPr>
          <a:xfrm>
            <a:off x="5404530" y="5830895"/>
            <a:ext cx="2478196" cy="469173"/>
          </a:xfrm>
          <a:prstGeom prst="rect">
            <a:avLst/>
          </a:prstGeom>
        </p:spPr>
      </p:pic>
      <p:pic>
        <p:nvPicPr>
          <p:cNvPr id="7" name="Picture 6">
            <a:extLst>
              <a:ext uri="{FF2B5EF4-FFF2-40B4-BE49-F238E27FC236}">
                <a16:creationId xmlns:a16="http://schemas.microsoft.com/office/drawing/2014/main" id="{973465AF-28D3-46E3-8BAB-471FC94881D9}"/>
              </a:ext>
            </a:extLst>
          </p:cNvPr>
          <p:cNvPicPr>
            <a:picLocks noChangeAspect="1"/>
          </p:cNvPicPr>
          <p:nvPr/>
        </p:nvPicPr>
        <p:blipFill>
          <a:blip r:embed="rId4"/>
          <a:stretch>
            <a:fillRect/>
          </a:stretch>
        </p:blipFill>
        <p:spPr>
          <a:xfrm>
            <a:off x="4229040" y="2354270"/>
            <a:ext cx="4829175" cy="3476625"/>
          </a:xfrm>
          <a:prstGeom prst="rect">
            <a:avLst/>
          </a:prstGeom>
        </p:spPr>
      </p:pic>
    </p:spTree>
    <p:extLst>
      <p:ext uri="{BB962C8B-B14F-4D97-AF65-F5344CB8AC3E}">
        <p14:creationId xmlns:p14="http://schemas.microsoft.com/office/powerpoint/2010/main" val="16395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36523"/>
            <a:ext cx="8705515" cy="756707"/>
          </a:xfrm>
        </p:spPr>
        <p:txBody>
          <a:bodyPr anchor="ctr">
            <a:noAutofit/>
          </a:bodyPr>
          <a:lstStyle/>
          <a:p>
            <a:r>
              <a:rPr lang="en-US" sz="3300" b="1" dirty="0">
                <a:solidFill>
                  <a:srgbClr val="0070C0"/>
                </a:solidFill>
              </a:rPr>
              <a:t>Accelerate the fertility transition</a:t>
            </a:r>
          </a:p>
        </p:txBody>
      </p:sp>
      <p:sp>
        <p:nvSpPr>
          <p:cNvPr id="4" name="Slide Number Placeholder 3"/>
          <p:cNvSpPr>
            <a:spLocks noGrp="1"/>
          </p:cNvSpPr>
          <p:nvPr>
            <p:ph type="sldNum" sz="quarter" idx="15"/>
          </p:nvPr>
        </p:nvSpPr>
        <p:spPr/>
        <p:txBody>
          <a:bodyPr/>
          <a:lstStyle/>
          <a:p>
            <a:fld id="{3A2B680D-EE76-4B7B-AA42-4C2819F121D9}" type="slidenum">
              <a:rPr lang="en-US" smtClean="0"/>
              <a:t>27</a:t>
            </a:fld>
            <a:endParaRPr lang="en-US"/>
          </a:p>
        </p:txBody>
      </p:sp>
      <p:sp>
        <p:nvSpPr>
          <p:cNvPr id="7" name="Content Placeholder 2">
            <a:extLst>
              <a:ext uri="{FF2B5EF4-FFF2-40B4-BE49-F238E27FC236}">
                <a16:creationId xmlns:a16="http://schemas.microsoft.com/office/drawing/2014/main" id="{B27FF21E-E78D-4B23-899F-7EC702850BD2}"/>
              </a:ext>
            </a:extLst>
          </p:cNvPr>
          <p:cNvSpPr txBox="1">
            <a:spLocks/>
          </p:cNvSpPr>
          <p:nvPr/>
        </p:nvSpPr>
        <p:spPr>
          <a:xfrm>
            <a:off x="78121" y="1205063"/>
            <a:ext cx="8987757" cy="5095871"/>
          </a:xfrm>
          <a:prstGeom prst="rect">
            <a:avLst/>
          </a:prstGeom>
        </p:spPr>
        <p:txBody>
          <a:bodyPr>
            <a:noAutofit/>
          </a:bodyPr>
          <a:lstStyle>
            <a:lvl1pPr marL="257175" indent="-257175" algn="l" rtl="0" eaLnBrk="1" fontAlgn="base" hangingPunct="1">
              <a:lnSpc>
                <a:spcPct val="150000"/>
              </a:lnSpc>
              <a:spcBef>
                <a:spcPts val="1350"/>
              </a:spcBef>
              <a:spcAft>
                <a:spcPct val="0"/>
              </a:spcAft>
              <a:buClr>
                <a:srgbClr val="404040"/>
              </a:buClr>
              <a:defRPr>
                <a:solidFill>
                  <a:srgbClr val="595959"/>
                </a:solidFill>
                <a:latin typeface="Arial"/>
                <a:ea typeface="MS PGothic" pitchFamily="34" charset="-128"/>
                <a:cs typeface="Arial"/>
              </a:defRPr>
            </a:lvl1pPr>
            <a:lvl2pPr marL="214313"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14313" indent="-214313"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897731"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377190" indent="-171450" algn="l" rtl="0" eaLnBrk="1" fontAlgn="base" hangingPunct="1">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a:lstStyle>
          <a:p>
            <a:pPr marL="342900" indent="-342900">
              <a:lnSpc>
                <a:spcPct val="100000"/>
              </a:lnSpc>
              <a:buFont typeface="Arial" panose="020B0604020202020204" pitchFamily="34" charset="0"/>
              <a:buChar char="•"/>
            </a:pPr>
            <a:r>
              <a:rPr lang="en-US" sz="2800" kern="0" dirty="0">
                <a:solidFill>
                  <a:srgbClr val="0070C0"/>
                </a:solidFill>
              </a:rPr>
              <a:t>Family planning </a:t>
            </a:r>
          </a:p>
          <a:p>
            <a:pPr marL="692150" lvl="1" indent="-304800">
              <a:lnSpc>
                <a:spcPct val="100000"/>
              </a:lnSpc>
              <a:buNone/>
            </a:pPr>
            <a:r>
              <a:rPr lang="en-US" sz="2400" kern="0" dirty="0">
                <a:solidFill>
                  <a:srgbClr val="0070C0"/>
                </a:solidFill>
              </a:rPr>
              <a:t>-	effective in other settings</a:t>
            </a:r>
          </a:p>
          <a:p>
            <a:pPr marL="692150" indent="-304800">
              <a:lnSpc>
                <a:spcPct val="100000"/>
              </a:lnSpc>
            </a:pPr>
            <a:r>
              <a:rPr lang="en-US" sz="2400" kern="0" dirty="0">
                <a:solidFill>
                  <a:srgbClr val="0070C0"/>
                </a:solidFill>
              </a:rPr>
              <a:t>-	# of unwanted births outside Africa declined from 1 to 0 over past decades, in Africa it has persisted  at 2</a:t>
            </a:r>
          </a:p>
          <a:p>
            <a:pPr marL="342900" indent="-342900">
              <a:lnSpc>
                <a:spcPct val="100000"/>
              </a:lnSpc>
              <a:buFont typeface="Arial" panose="020B0604020202020204" pitchFamily="34" charset="0"/>
              <a:buChar char="•"/>
            </a:pPr>
            <a:r>
              <a:rPr lang="en-US" sz="2800" kern="0" dirty="0">
                <a:solidFill>
                  <a:srgbClr val="0070C0"/>
                </a:solidFill>
              </a:rPr>
              <a:t>Female education</a:t>
            </a:r>
          </a:p>
          <a:p>
            <a:pPr marL="342900" indent="-342900">
              <a:lnSpc>
                <a:spcPct val="100000"/>
              </a:lnSpc>
              <a:buFont typeface="Arial" panose="020B0604020202020204" pitchFamily="34" charset="0"/>
              <a:buChar char="•"/>
            </a:pPr>
            <a:r>
              <a:rPr lang="en-US" sz="2800" kern="0" dirty="0">
                <a:solidFill>
                  <a:srgbClr val="0070C0"/>
                </a:solidFill>
              </a:rPr>
              <a:t>Female empowerment, including reduction of child marriage</a:t>
            </a:r>
          </a:p>
          <a:p>
            <a:pPr marL="636588" lvl="1" indent="-249238">
              <a:lnSpc>
                <a:spcPct val="100000"/>
              </a:lnSpc>
              <a:buNone/>
            </a:pPr>
            <a:r>
              <a:rPr lang="en-US" sz="2400" kern="0" dirty="0">
                <a:solidFill>
                  <a:srgbClr val="0070C0"/>
                </a:solidFill>
              </a:rPr>
              <a:t>-	40% of African girls marry &lt;18yr; &gt;66% CAR, Chad, Niger;</a:t>
            </a:r>
          </a:p>
          <a:p>
            <a:pPr marL="636588" lvl="1" indent="-249238">
              <a:lnSpc>
                <a:spcPct val="100000"/>
              </a:lnSpc>
              <a:buNone/>
            </a:pPr>
            <a:r>
              <a:rPr lang="en-US" sz="2400" kern="0" dirty="0">
                <a:solidFill>
                  <a:srgbClr val="0070C0"/>
                </a:solidFill>
              </a:rPr>
              <a:t>-	mostly 15-18, but in Chad and Niger, more 33% &lt;15 </a:t>
            </a:r>
            <a:r>
              <a:rPr lang="en-US" sz="2400" kern="0" dirty="0" err="1">
                <a:solidFill>
                  <a:srgbClr val="0070C0"/>
                </a:solidFill>
              </a:rPr>
              <a:t>yrs</a:t>
            </a:r>
            <a:r>
              <a:rPr lang="en-US" sz="2400" kern="0" dirty="0">
                <a:solidFill>
                  <a:srgbClr val="0070C0"/>
                </a:solidFill>
              </a:rPr>
              <a:t> old</a:t>
            </a:r>
          </a:p>
          <a:p>
            <a:pPr marL="636588" lvl="2" indent="-249238">
              <a:lnSpc>
                <a:spcPct val="100000"/>
              </a:lnSpc>
              <a:buNone/>
            </a:pPr>
            <a:r>
              <a:rPr lang="en-US" sz="2400" kern="0" dirty="0">
                <a:solidFill>
                  <a:srgbClr val="0070C0"/>
                </a:solidFill>
              </a:rPr>
              <a:t>-	children of child brides get less schooling </a:t>
            </a:r>
          </a:p>
        </p:txBody>
      </p:sp>
    </p:spTree>
    <p:extLst>
      <p:ext uri="{BB962C8B-B14F-4D97-AF65-F5344CB8AC3E}">
        <p14:creationId xmlns:p14="http://schemas.microsoft.com/office/powerpoint/2010/main" val="682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36523"/>
            <a:ext cx="8837277" cy="756707"/>
          </a:xfrm>
        </p:spPr>
        <p:txBody>
          <a:bodyPr anchor="ctr">
            <a:noAutofit/>
          </a:bodyPr>
          <a:lstStyle/>
          <a:p>
            <a:r>
              <a:rPr lang="en-US" sz="3600" b="1" dirty="0">
                <a:solidFill>
                  <a:srgbClr val="0070C0"/>
                </a:solidFill>
              </a:rPr>
              <a:t>Not an automatic effect</a:t>
            </a:r>
          </a:p>
        </p:txBody>
      </p:sp>
      <p:sp>
        <p:nvSpPr>
          <p:cNvPr id="3" name="Content Placeholder 2"/>
          <p:cNvSpPr>
            <a:spLocks noGrp="1"/>
          </p:cNvSpPr>
          <p:nvPr>
            <p:ph type="body" sz="quarter" idx="13"/>
          </p:nvPr>
        </p:nvSpPr>
        <p:spPr>
          <a:xfrm>
            <a:off x="153360" y="1502229"/>
            <a:ext cx="8837277" cy="4854123"/>
          </a:xfrm>
        </p:spPr>
        <p:txBody>
          <a:bodyPr>
            <a:noAutofit/>
          </a:bodyPr>
          <a:lstStyle/>
          <a:p>
            <a:pPr lvl="2"/>
            <a:r>
              <a:rPr lang="en-US" sz="2800" dirty="0">
                <a:solidFill>
                  <a:srgbClr val="0070C0"/>
                </a:solidFill>
              </a:rPr>
              <a:t>Effect of higher growth may not automatically reduce poverty:</a:t>
            </a:r>
          </a:p>
          <a:p>
            <a:pPr lvl="4">
              <a:buFontTx/>
              <a:buChar char="-"/>
            </a:pPr>
            <a:r>
              <a:rPr lang="en-US" sz="2800" dirty="0">
                <a:solidFill>
                  <a:srgbClr val="0070C0"/>
                </a:solidFill>
              </a:rPr>
              <a:t>Poor may not experience fertility decline – no direct gain</a:t>
            </a:r>
          </a:p>
          <a:p>
            <a:pPr lvl="4">
              <a:buFontTx/>
              <a:buChar char="-"/>
            </a:pPr>
            <a:r>
              <a:rPr lang="en-US" sz="2800" dirty="0">
                <a:solidFill>
                  <a:srgbClr val="0070C0"/>
                </a:solidFill>
              </a:rPr>
              <a:t>Growth may not be inclusive – no (better) jobs for </a:t>
            </a:r>
            <a:r>
              <a:rPr lang="en-US" sz="2800">
                <a:solidFill>
                  <a:srgbClr val="0070C0"/>
                </a:solidFill>
              </a:rPr>
              <a:t>the poor</a:t>
            </a:r>
          </a:p>
          <a:p>
            <a:pPr lvl="4">
              <a:buFontTx/>
              <a:buChar char="-"/>
            </a:pPr>
            <a:r>
              <a:rPr lang="en-US" sz="2800">
                <a:solidFill>
                  <a:srgbClr val="0070C0"/>
                </a:solidFill>
              </a:rPr>
              <a:t>Growth </a:t>
            </a:r>
            <a:r>
              <a:rPr lang="en-US" sz="2800" dirty="0">
                <a:solidFill>
                  <a:srgbClr val="0070C0"/>
                </a:solidFill>
              </a:rPr>
              <a:t>may not increase fiscal spending for the poor </a:t>
            </a:r>
          </a:p>
          <a:p>
            <a:pPr lvl="3">
              <a:buFont typeface="Wingdings" panose="05000000000000000000" pitchFamily="2" charset="2"/>
              <a:buChar char="§"/>
            </a:pPr>
            <a:endParaRPr lang="en-US" sz="2800" dirty="0">
              <a:solidFill>
                <a:srgbClr val="0070C0"/>
              </a:solidFill>
            </a:endParaRPr>
          </a:p>
          <a:p>
            <a:pPr lvl="2"/>
            <a:r>
              <a:rPr lang="en-US" sz="2800" dirty="0">
                <a:solidFill>
                  <a:srgbClr val="0070C0"/>
                </a:solidFill>
              </a:rPr>
              <a:t>Demographic dividend – mere accounting or because of education?</a:t>
            </a:r>
          </a:p>
          <a:p>
            <a:pPr lvl="3">
              <a:buFont typeface="Wingdings" panose="05000000000000000000" pitchFamily="2" charset="2"/>
              <a:buChar char="§"/>
            </a:pPr>
            <a:endParaRPr lang="en-US" sz="2400" dirty="0">
              <a:solidFill>
                <a:srgbClr val="0070C0"/>
              </a:solidFill>
            </a:endParaRPr>
          </a:p>
          <a:p>
            <a:pPr lvl="3">
              <a:buFont typeface="Wingdings" panose="05000000000000000000" pitchFamily="2" charset="2"/>
              <a:buChar char="§"/>
            </a:pPr>
            <a:endParaRPr lang="en-US" sz="2400" dirty="0">
              <a:solidFill>
                <a:srgbClr val="0070C0"/>
              </a:solidFill>
            </a:endParaRPr>
          </a:p>
          <a:p>
            <a:pPr marL="709613" lvl="3" indent="-342900">
              <a:buFont typeface="Wingdings" panose="05000000000000000000" pitchFamily="2" charset="2"/>
              <a:buChar char="§"/>
            </a:pPr>
            <a:endParaRPr lang="en-US" sz="2400" dirty="0">
              <a:solidFill>
                <a:srgbClr val="0070C0"/>
              </a:solidFill>
              <a:latin typeface="+mn-lt"/>
            </a:endParaRPr>
          </a:p>
          <a:p>
            <a:pPr marL="300038" lvl="2" indent="-342900">
              <a:buFont typeface="Wingdings" panose="05000000000000000000" pitchFamily="2" charset="2"/>
              <a:buChar char="ü"/>
            </a:pPr>
            <a:endParaRPr lang="en-US" sz="2400" dirty="0">
              <a:solidFill>
                <a:srgbClr val="0070C0"/>
              </a:solidFill>
              <a:latin typeface="+mn-lt"/>
            </a:endParaRPr>
          </a:p>
          <a:p>
            <a:pPr marL="709613" lvl="3" indent="-342900">
              <a:buFont typeface="Wingdings" panose="05000000000000000000" pitchFamily="2" charset="2"/>
              <a:buChar char="ü"/>
            </a:pPr>
            <a:endParaRPr lang="en-US" sz="2400" dirty="0">
              <a:solidFill>
                <a:schemeClr val="bg2">
                  <a:lumMod val="75000"/>
                </a:schemeClr>
              </a:solidFill>
            </a:endParaRPr>
          </a:p>
          <a:p>
            <a:pPr marL="346075" lvl="2" indent="-346075">
              <a:buFont typeface="Wingdings" panose="05000000000000000000" pitchFamily="2" charset="2"/>
              <a:buChar char="q"/>
            </a:pPr>
            <a:endParaRPr lang="en-US" sz="2400" dirty="0">
              <a:solidFill>
                <a:schemeClr val="bg2">
                  <a:lumMod val="75000"/>
                </a:schemeClr>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28</a:t>
            </a:fld>
            <a:endParaRPr lang="en-US"/>
          </a:p>
        </p:txBody>
      </p:sp>
    </p:spTree>
    <p:extLst>
      <p:ext uri="{BB962C8B-B14F-4D97-AF65-F5344CB8AC3E}">
        <p14:creationId xmlns:p14="http://schemas.microsoft.com/office/powerpoint/2010/main" val="26213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4026" y="2043663"/>
            <a:ext cx="4578895" cy="2031055"/>
          </a:xfrm>
        </p:spPr>
        <p:txBody>
          <a:bodyPr>
            <a:normAutofit/>
          </a:bodyPr>
          <a:lstStyle/>
          <a:p>
            <a:r>
              <a:rPr lang="en-US">
                <a:solidFill>
                  <a:srgbClr val="FFFFFF"/>
                </a:solidFill>
              </a:rPr>
              <a:t>Insights from a case study in </a:t>
            </a:r>
            <a:r>
              <a:rPr lang="en-US" err="1">
                <a:solidFill>
                  <a:srgbClr val="FFFFFF"/>
                </a:solidFill>
              </a:rPr>
              <a:t>Kagera</a:t>
            </a:r>
            <a:r>
              <a:rPr lang="en-US">
                <a:solidFill>
                  <a:srgbClr val="FFFFFF"/>
                </a:solidFill>
              </a:rPr>
              <a:t>, Tanzania</a:t>
            </a:r>
          </a:p>
        </p:txBody>
      </p:sp>
      <p:sp>
        <p:nvSpPr>
          <p:cNvPr id="5" name="Subtitle 4"/>
          <p:cNvSpPr>
            <a:spLocks noGrp="1"/>
          </p:cNvSpPr>
          <p:nvPr>
            <p:ph type="subTitle" idx="1"/>
          </p:nvPr>
        </p:nvSpPr>
        <p:spPr>
          <a:xfrm>
            <a:off x="381000" y="1371601"/>
            <a:ext cx="8305800" cy="2677718"/>
          </a:xfrm>
          <a:solidFill>
            <a:schemeClr val="bg1"/>
          </a:solidFill>
          <a:ln>
            <a:noFill/>
          </a:ln>
        </p:spPr>
        <p:txBody>
          <a:bodyPr>
            <a:noAutofit/>
          </a:bodyPr>
          <a:lstStyle/>
          <a:p>
            <a:r>
              <a:rPr lang="en-US" sz="4400" b="1" dirty="0">
                <a:solidFill>
                  <a:srgbClr val="0070C0"/>
                </a:solidFill>
              </a:rPr>
              <a:t>Action area 2. </a:t>
            </a:r>
          </a:p>
          <a:p>
            <a:r>
              <a:rPr lang="en-US" sz="4400" b="1" dirty="0">
                <a:solidFill>
                  <a:srgbClr val="0070C0"/>
                </a:solidFill>
              </a:rPr>
              <a:t>Leverage the food system, on &amp; off the farm</a:t>
            </a:r>
          </a:p>
        </p:txBody>
      </p:sp>
    </p:spTree>
    <p:extLst>
      <p:ext uri="{BB962C8B-B14F-4D97-AF65-F5344CB8AC3E}">
        <p14:creationId xmlns:p14="http://schemas.microsoft.com/office/powerpoint/2010/main" val="35905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9240"/>
            <a:ext cx="6940953" cy="750724"/>
          </a:xfrm>
        </p:spPr>
        <p:txBody>
          <a:bodyPr>
            <a:normAutofit/>
          </a:bodyPr>
          <a:lstStyle/>
          <a:p>
            <a:pPr algn="ctr"/>
            <a:r>
              <a:rPr lang="en-US" sz="2000">
                <a:hlinkClick r:id="rId3"/>
              </a:rPr>
              <a:t>https://openknowledge.worldbank.org/handle/10986/22575</a:t>
            </a:r>
            <a:endParaRPr lang="en-US" sz="2000">
              <a:solidFill>
                <a:srgbClr val="0070C0"/>
              </a:solidFill>
            </a:endParaRPr>
          </a:p>
        </p:txBody>
      </p:sp>
      <p:sp>
        <p:nvSpPr>
          <p:cNvPr id="6" name="Content Placeholder 2"/>
          <p:cNvSpPr>
            <a:spLocks noGrp="1"/>
          </p:cNvSpPr>
          <p:nvPr>
            <p:ph idx="1"/>
          </p:nvPr>
        </p:nvSpPr>
        <p:spPr>
          <a:xfrm>
            <a:off x="4332157" y="599700"/>
            <a:ext cx="4659443" cy="4907873"/>
          </a:xfrm>
        </p:spPr>
        <p:txBody>
          <a:bodyPr>
            <a:noAutofit/>
          </a:bodyPr>
          <a:lstStyle/>
          <a:p>
            <a:pPr marL="166688" indent="295275" algn="ctr"/>
            <a:r>
              <a:rPr lang="en-US" sz="2800" kern="1200" dirty="0">
                <a:solidFill>
                  <a:srgbClr val="0070C0"/>
                </a:solidFill>
                <a:latin typeface="+mn-lt"/>
              </a:rPr>
              <a:t>Major trends in Africa’s living standards, with attention to the robustness of the data.</a:t>
            </a:r>
          </a:p>
          <a:p>
            <a:pPr marL="166688" indent="0" algn="ctr"/>
            <a:r>
              <a:rPr lang="en-US" sz="2800" b="1" i="1" kern="1200" dirty="0">
                <a:solidFill>
                  <a:srgbClr val="0070C0"/>
                </a:solidFill>
                <a:latin typeface="+mn-lt"/>
              </a:rPr>
              <a:t>Accelerating poverty reduction in Africa</a:t>
            </a:r>
            <a:r>
              <a:rPr lang="en-US" sz="2800" b="1" kern="1200" dirty="0">
                <a:solidFill>
                  <a:srgbClr val="0070C0"/>
                </a:solidFill>
                <a:latin typeface="+mn-lt"/>
              </a:rPr>
              <a:t> </a:t>
            </a:r>
            <a:r>
              <a:rPr lang="en-US" sz="2800" kern="1200" dirty="0">
                <a:solidFill>
                  <a:srgbClr val="0070C0"/>
                </a:solidFill>
                <a:latin typeface="+mn-lt"/>
              </a:rPr>
              <a:t>explores what to do about it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813" y="336212"/>
            <a:ext cx="4190266" cy="5770729"/>
          </a:xfrm>
          <a:prstGeom prst="rect">
            <a:avLst/>
          </a:prstGeom>
        </p:spPr>
      </p:pic>
    </p:spTree>
    <p:extLst>
      <p:ext uri="{BB962C8B-B14F-4D97-AF65-F5344CB8AC3E}">
        <p14:creationId xmlns:p14="http://schemas.microsoft.com/office/powerpoint/2010/main" val="319588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92314-7DF9-4055-A1C7-718027DCF916}"/>
              </a:ext>
            </a:extLst>
          </p:cNvPr>
          <p:cNvSpPr>
            <a:spLocks noGrp="1"/>
          </p:cNvSpPr>
          <p:nvPr>
            <p:ph sz="quarter" idx="10"/>
          </p:nvPr>
        </p:nvSpPr>
        <p:spPr>
          <a:xfrm>
            <a:off x="228600" y="2257137"/>
            <a:ext cx="8915400" cy="4600863"/>
          </a:xfrm>
        </p:spPr>
        <p:txBody>
          <a:bodyPr>
            <a:normAutofit/>
          </a:bodyPr>
          <a:lstStyle/>
          <a:p>
            <a:pPr algn="ctr"/>
            <a:r>
              <a:rPr lang="en-US" sz="3800" b="1">
                <a:solidFill>
                  <a:srgbClr val="0070C0"/>
                </a:solidFill>
                <a:latin typeface="+mn-lt"/>
              </a:rPr>
              <a:t>Earning more on the farm </a:t>
            </a:r>
          </a:p>
          <a:p>
            <a:pPr algn="ctr"/>
            <a:r>
              <a:rPr lang="en-US" sz="3800" b="1" i="1">
                <a:solidFill>
                  <a:srgbClr val="0070C0"/>
                </a:solidFill>
                <a:latin typeface="+mn-lt"/>
              </a:rPr>
              <a:t>Staples and commercial smallholders</a:t>
            </a:r>
          </a:p>
        </p:txBody>
      </p:sp>
      <p:sp>
        <p:nvSpPr>
          <p:cNvPr id="4" name="Slide Number Placeholder 3">
            <a:extLst>
              <a:ext uri="{FF2B5EF4-FFF2-40B4-BE49-F238E27FC236}">
                <a16:creationId xmlns:a16="http://schemas.microsoft.com/office/drawing/2014/main" id="{1F8B87C3-2E21-4544-9139-BE10A9BB4772}"/>
              </a:ext>
            </a:extLst>
          </p:cNvPr>
          <p:cNvSpPr>
            <a:spLocks noGrp="1"/>
          </p:cNvSpPr>
          <p:nvPr>
            <p:ph type="sldNum" sz="quarter" idx="12"/>
          </p:nvPr>
        </p:nvSpPr>
        <p:spPr>
          <a:xfrm>
            <a:off x="228600" y="6061366"/>
            <a:ext cx="449263" cy="660112"/>
          </a:xfrm>
        </p:spPr>
        <p:txBody>
          <a:bodyPr/>
          <a:lstStyle/>
          <a:p>
            <a:fld id="{3A2B680D-EE76-4B7B-AA42-4C2819F121D9}" type="slidenum">
              <a:rPr lang="en-US" smtClean="0"/>
              <a:t>30</a:t>
            </a:fld>
            <a:endParaRPr lang="en-US"/>
          </a:p>
        </p:txBody>
      </p:sp>
    </p:spTree>
    <p:extLst>
      <p:ext uri="{BB962C8B-B14F-4D97-AF65-F5344CB8AC3E}">
        <p14:creationId xmlns:p14="http://schemas.microsoft.com/office/powerpoint/2010/main" val="412013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6E5A-1784-46EE-B885-DD12A87C199E}"/>
              </a:ext>
            </a:extLst>
          </p:cNvPr>
          <p:cNvSpPr>
            <a:spLocks noGrp="1"/>
          </p:cNvSpPr>
          <p:nvPr>
            <p:ph type="title"/>
          </p:nvPr>
        </p:nvSpPr>
        <p:spPr>
          <a:xfrm>
            <a:off x="285385" y="143450"/>
            <a:ext cx="8830640" cy="1242632"/>
          </a:xfrm>
        </p:spPr>
        <p:txBody>
          <a:bodyPr/>
          <a:lstStyle/>
          <a:p>
            <a:br>
              <a:rPr lang="en-US" sz="3300" dirty="0"/>
            </a:br>
            <a:r>
              <a:rPr lang="en-US" sz="3300" b="1" dirty="0">
                <a:solidFill>
                  <a:srgbClr val="0070C0"/>
                </a:solidFill>
                <a:cs typeface="Arial"/>
              </a:rPr>
              <a:t>Advantage of agriculture in reducing poverty declines with development</a:t>
            </a:r>
          </a:p>
        </p:txBody>
      </p:sp>
      <p:sp>
        <p:nvSpPr>
          <p:cNvPr id="4" name="Slide Number Placeholder 3">
            <a:extLst>
              <a:ext uri="{FF2B5EF4-FFF2-40B4-BE49-F238E27FC236}">
                <a16:creationId xmlns:a16="http://schemas.microsoft.com/office/drawing/2014/main" id="{EF7BDE6E-9482-4E03-8F36-B61B523F768D}"/>
              </a:ext>
            </a:extLst>
          </p:cNvPr>
          <p:cNvSpPr>
            <a:spLocks noGrp="1"/>
          </p:cNvSpPr>
          <p:nvPr>
            <p:ph type="sldNum" sz="quarter" idx="12"/>
          </p:nvPr>
        </p:nvSpPr>
        <p:spPr/>
        <p:txBody>
          <a:bodyPr/>
          <a:lstStyle/>
          <a:p>
            <a:fld id="{3A2B680D-EE76-4B7B-AA42-4C2819F121D9}" type="slidenum">
              <a:rPr lang="en-US" smtClean="0"/>
              <a:t>31</a:t>
            </a:fld>
            <a:endParaRPr lang="en-US"/>
          </a:p>
        </p:txBody>
      </p:sp>
      <p:pic>
        <p:nvPicPr>
          <p:cNvPr id="5" name="Picture 4">
            <a:extLst>
              <a:ext uri="{FF2B5EF4-FFF2-40B4-BE49-F238E27FC236}">
                <a16:creationId xmlns:a16="http://schemas.microsoft.com/office/drawing/2014/main" id="{295EEC25-B149-4867-9F45-FFC7DAA48785}"/>
              </a:ext>
            </a:extLst>
          </p:cNvPr>
          <p:cNvPicPr>
            <a:picLocks noChangeAspect="1"/>
          </p:cNvPicPr>
          <p:nvPr/>
        </p:nvPicPr>
        <p:blipFill>
          <a:blip r:embed="rId3"/>
          <a:stretch>
            <a:fillRect/>
          </a:stretch>
        </p:blipFill>
        <p:spPr>
          <a:xfrm>
            <a:off x="677863" y="1594304"/>
            <a:ext cx="4729429" cy="4740277"/>
          </a:xfrm>
          <a:prstGeom prst="rect">
            <a:avLst/>
          </a:prstGeom>
        </p:spPr>
      </p:pic>
      <p:sp>
        <p:nvSpPr>
          <p:cNvPr id="6" name="Rectangle 5">
            <a:extLst>
              <a:ext uri="{FF2B5EF4-FFF2-40B4-BE49-F238E27FC236}">
                <a16:creationId xmlns:a16="http://schemas.microsoft.com/office/drawing/2014/main" id="{75706BE3-EF4A-4AC4-A01F-3063C4F09882}"/>
              </a:ext>
            </a:extLst>
          </p:cNvPr>
          <p:cNvSpPr/>
          <p:nvPr/>
        </p:nvSpPr>
        <p:spPr>
          <a:xfrm>
            <a:off x="5726241" y="1670614"/>
            <a:ext cx="3147935" cy="4401205"/>
          </a:xfrm>
          <a:prstGeom prst="rect">
            <a:avLst/>
          </a:prstGeom>
        </p:spPr>
        <p:txBody>
          <a:bodyPr wrap="square">
            <a:spAutoFit/>
          </a:bodyPr>
          <a:lstStyle/>
          <a:p>
            <a:pPr algn="ctr"/>
            <a:r>
              <a:rPr lang="en-US" sz="2800" dirty="0">
                <a:solidFill>
                  <a:srgbClr val="0070C0"/>
                </a:solidFill>
                <a:ea typeface="MS PGothic" pitchFamily="34" charset="-128"/>
                <a:cs typeface="Arial"/>
              </a:rPr>
              <a:t>As countries develop, ag focus shifts from staples, smallholders, self-sufficiency to </a:t>
            </a:r>
          </a:p>
          <a:p>
            <a:pPr algn="ctr"/>
            <a:r>
              <a:rPr lang="en-US" sz="2800" dirty="0">
                <a:solidFill>
                  <a:srgbClr val="0070C0"/>
                </a:solidFill>
                <a:ea typeface="MS PGothic" pitchFamily="34" charset="-128"/>
                <a:cs typeface="Arial"/>
              </a:rPr>
              <a:t>high value, economies of scale and commercial</a:t>
            </a:r>
          </a:p>
        </p:txBody>
      </p:sp>
    </p:spTree>
    <p:extLst>
      <p:ext uri="{BB962C8B-B14F-4D97-AF65-F5344CB8AC3E}">
        <p14:creationId xmlns:p14="http://schemas.microsoft.com/office/powerpoint/2010/main" val="325646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0CB5-583F-46B3-88ED-E13E8A710EE8}"/>
              </a:ext>
            </a:extLst>
          </p:cNvPr>
          <p:cNvSpPr>
            <a:spLocks noGrp="1"/>
          </p:cNvSpPr>
          <p:nvPr>
            <p:ph type="title"/>
          </p:nvPr>
        </p:nvSpPr>
        <p:spPr>
          <a:xfrm>
            <a:off x="367290" y="136523"/>
            <a:ext cx="8462029" cy="756707"/>
          </a:xfrm>
        </p:spPr>
        <p:txBody>
          <a:bodyPr/>
          <a:lstStyle/>
          <a:p>
            <a:r>
              <a:rPr lang="en-US" sz="3300" b="1" dirty="0">
                <a:solidFill>
                  <a:srgbClr val="0070C0"/>
                </a:solidFill>
                <a:cs typeface="Arial"/>
              </a:rPr>
              <a:t>Agriculture in Africa is well-positioned</a:t>
            </a:r>
          </a:p>
        </p:txBody>
      </p:sp>
      <p:sp>
        <p:nvSpPr>
          <p:cNvPr id="3" name="Content Placeholder 2">
            <a:extLst>
              <a:ext uri="{FF2B5EF4-FFF2-40B4-BE49-F238E27FC236}">
                <a16:creationId xmlns:a16="http://schemas.microsoft.com/office/drawing/2014/main" id="{1E0BB7FD-72C0-4B79-93E6-E8058EDD985A}"/>
              </a:ext>
            </a:extLst>
          </p:cNvPr>
          <p:cNvSpPr>
            <a:spLocks noGrp="1"/>
          </p:cNvSpPr>
          <p:nvPr>
            <p:ph type="body" sz="quarter" idx="13"/>
          </p:nvPr>
        </p:nvSpPr>
        <p:spPr>
          <a:xfrm>
            <a:off x="349250" y="1244184"/>
            <a:ext cx="8794750" cy="5477293"/>
          </a:xfrm>
        </p:spPr>
        <p:txBody>
          <a:bodyPr>
            <a:normAutofit fontScale="62500" lnSpcReduction="20000"/>
          </a:bodyPr>
          <a:lstStyle/>
          <a:p>
            <a:pPr>
              <a:lnSpc>
                <a:spcPct val="120000"/>
              </a:lnSpc>
              <a:spcBef>
                <a:spcPts val="0"/>
              </a:spcBef>
            </a:pPr>
            <a:endParaRPr lang="en-US" sz="4500" dirty="0"/>
          </a:p>
          <a:p>
            <a:pPr marL="285750" indent="-285750">
              <a:lnSpc>
                <a:spcPct val="120000"/>
              </a:lnSpc>
              <a:spcBef>
                <a:spcPts val="0"/>
              </a:spcBef>
              <a:buClr>
                <a:schemeClr val="tx1">
                  <a:lumMod val="50000"/>
                  <a:lumOff val="50000"/>
                </a:schemeClr>
              </a:buClr>
              <a:buFont typeface="Arial" panose="020B0604020202020204" pitchFamily="34" charset="0"/>
              <a:buChar char="•"/>
            </a:pPr>
            <a:r>
              <a:rPr lang="en-US" sz="4500" kern="1200" dirty="0">
                <a:solidFill>
                  <a:srgbClr val="0070C0"/>
                </a:solidFill>
                <a:latin typeface="+mn-lt"/>
              </a:rPr>
              <a:t>High food demand (much still staples)</a:t>
            </a:r>
          </a:p>
          <a:p>
            <a:pPr marL="285750" indent="-285750">
              <a:lnSpc>
                <a:spcPct val="120000"/>
              </a:lnSpc>
              <a:spcBef>
                <a:spcPts val="0"/>
              </a:spcBef>
              <a:buClr>
                <a:schemeClr val="tx1">
                  <a:lumMod val="50000"/>
                  <a:lumOff val="50000"/>
                </a:schemeClr>
              </a:buClr>
              <a:buFont typeface="Arial" panose="020B0604020202020204" pitchFamily="34" charset="0"/>
              <a:buChar char="•"/>
            </a:pPr>
            <a:r>
              <a:rPr lang="en-US" sz="4500" kern="1200" dirty="0">
                <a:solidFill>
                  <a:srgbClr val="0070C0"/>
                </a:solidFill>
                <a:latin typeface="+mn-lt"/>
              </a:rPr>
              <a:t>High food prices (70% of 2008 peak, 40% real terms)</a:t>
            </a:r>
          </a:p>
          <a:p>
            <a:pPr marL="285750" indent="-285750">
              <a:lnSpc>
                <a:spcPct val="120000"/>
              </a:lnSpc>
              <a:spcBef>
                <a:spcPts val="0"/>
              </a:spcBef>
              <a:buClr>
                <a:schemeClr val="tx1">
                  <a:lumMod val="50000"/>
                  <a:lumOff val="50000"/>
                </a:schemeClr>
              </a:buClr>
              <a:buFont typeface="Arial" panose="020B0604020202020204" pitchFamily="34" charset="0"/>
              <a:buChar char="•"/>
            </a:pPr>
            <a:r>
              <a:rPr lang="en-US" sz="4500" kern="1200" dirty="0">
                <a:solidFill>
                  <a:srgbClr val="0070C0"/>
                </a:solidFill>
                <a:latin typeface="+mn-lt"/>
              </a:rPr>
              <a:t>Agricultural policy and trade environment supportive</a:t>
            </a:r>
          </a:p>
          <a:p>
            <a:pPr marL="285750" indent="-285750">
              <a:lnSpc>
                <a:spcPct val="120000"/>
              </a:lnSpc>
              <a:spcBef>
                <a:spcPts val="0"/>
              </a:spcBef>
              <a:buClr>
                <a:schemeClr val="tx1">
                  <a:lumMod val="50000"/>
                  <a:lumOff val="50000"/>
                </a:schemeClr>
              </a:buClr>
              <a:buFont typeface="Arial" panose="020B0604020202020204" pitchFamily="34" charset="0"/>
              <a:buChar char="•"/>
            </a:pPr>
            <a:r>
              <a:rPr lang="en-US" sz="4500" kern="1200" dirty="0">
                <a:solidFill>
                  <a:srgbClr val="0070C0"/>
                </a:solidFill>
                <a:latin typeface="+mn-lt"/>
              </a:rPr>
              <a:t>Good agroecological potential</a:t>
            </a:r>
          </a:p>
          <a:p>
            <a:pPr marL="285750" indent="-285750">
              <a:lnSpc>
                <a:spcPct val="120000"/>
              </a:lnSpc>
              <a:spcBef>
                <a:spcPts val="0"/>
              </a:spcBef>
              <a:buClr>
                <a:schemeClr val="tx1">
                  <a:lumMod val="50000"/>
                  <a:lumOff val="50000"/>
                </a:schemeClr>
              </a:buClr>
              <a:buFont typeface="Arial" panose="020B0604020202020204" pitchFamily="34" charset="0"/>
              <a:buChar char="•"/>
            </a:pPr>
            <a:endParaRPr lang="en-US" sz="4000" kern="1200" dirty="0">
              <a:solidFill>
                <a:srgbClr val="0070C0"/>
              </a:solidFill>
              <a:latin typeface="+mn-lt"/>
            </a:endParaRPr>
          </a:p>
          <a:p>
            <a:pPr marL="0" indent="0">
              <a:lnSpc>
                <a:spcPct val="120000"/>
              </a:lnSpc>
              <a:spcBef>
                <a:spcPts val="0"/>
              </a:spcBef>
              <a:buClr>
                <a:schemeClr val="tx1">
                  <a:lumMod val="50000"/>
                  <a:lumOff val="50000"/>
                </a:schemeClr>
              </a:buClr>
            </a:pPr>
            <a:r>
              <a:rPr lang="en-US" sz="4000" kern="1200" dirty="0">
                <a:solidFill>
                  <a:srgbClr val="0070C0"/>
                </a:solidFill>
                <a:latin typeface="+mn-lt"/>
              </a:rPr>
              <a:t>But…</a:t>
            </a:r>
          </a:p>
          <a:p>
            <a:pPr marL="571500" indent="-571500">
              <a:lnSpc>
                <a:spcPct val="120000"/>
              </a:lnSpc>
              <a:spcBef>
                <a:spcPts val="0"/>
              </a:spcBef>
              <a:buClr>
                <a:schemeClr val="tx1">
                  <a:lumMod val="50000"/>
                  <a:lumOff val="50000"/>
                </a:schemeClr>
              </a:buClr>
              <a:buFont typeface="Arial" panose="020B0604020202020204" pitchFamily="34" charset="0"/>
              <a:buChar char="•"/>
            </a:pPr>
            <a:r>
              <a:rPr lang="en-US" sz="4000" kern="1200" dirty="0">
                <a:solidFill>
                  <a:srgbClr val="0070C0"/>
                </a:solidFill>
                <a:latin typeface="+mn-lt"/>
              </a:rPr>
              <a:t>Low productivity &amp; food consumption is increasingly met by imports, both for cereals—which are both produced and consumed by the poor—and higher-value products.</a:t>
            </a:r>
          </a:p>
          <a:p>
            <a:pPr marL="571500" indent="-571500">
              <a:lnSpc>
                <a:spcPct val="120000"/>
              </a:lnSpc>
              <a:spcBef>
                <a:spcPts val="0"/>
              </a:spcBef>
              <a:buClr>
                <a:schemeClr val="tx1">
                  <a:lumMod val="50000"/>
                  <a:lumOff val="50000"/>
                </a:schemeClr>
              </a:buClr>
              <a:buFont typeface="Arial" panose="020B0604020202020204" pitchFamily="34" charset="0"/>
              <a:buChar char="•"/>
            </a:pPr>
            <a:endParaRPr lang="en-US" sz="4000" kern="1200" dirty="0">
              <a:solidFill>
                <a:srgbClr val="0070C0"/>
              </a:solidFill>
              <a:latin typeface="+mn-lt"/>
            </a:endParaRPr>
          </a:p>
          <a:p>
            <a:pPr marL="571500" indent="-571500">
              <a:lnSpc>
                <a:spcPct val="120000"/>
              </a:lnSpc>
              <a:spcBef>
                <a:spcPts val="0"/>
              </a:spcBef>
              <a:buClr>
                <a:schemeClr val="tx1">
                  <a:lumMod val="50000"/>
                  <a:lumOff val="50000"/>
                </a:schemeClr>
              </a:buClr>
              <a:buFont typeface="Arial" panose="020B0604020202020204" pitchFamily="34" charset="0"/>
              <a:buChar char="•"/>
            </a:pPr>
            <a:r>
              <a:rPr lang="en-US" sz="4000" kern="1200" dirty="0">
                <a:solidFill>
                  <a:srgbClr val="0070C0"/>
                </a:solidFill>
                <a:latin typeface="+mn-lt"/>
              </a:rPr>
              <a:t>Not all agriculture is equally poverty reducing: continuing importance of staples and commercial smallholders</a:t>
            </a:r>
          </a:p>
        </p:txBody>
      </p:sp>
      <p:sp>
        <p:nvSpPr>
          <p:cNvPr id="4" name="Slide Number Placeholder 3">
            <a:extLst>
              <a:ext uri="{FF2B5EF4-FFF2-40B4-BE49-F238E27FC236}">
                <a16:creationId xmlns:a16="http://schemas.microsoft.com/office/drawing/2014/main" id="{D0F1BFD0-2E5A-4EE3-ABFB-0D2C277C6560}"/>
              </a:ext>
            </a:extLst>
          </p:cNvPr>
          <p:cNvSpPr>
            <a:spLocks noGrp="1"/>
          </p:cNvSpPr>
          <p:nvPr>
            <p:ph type="sldNum" sz="quarter" idx="15"/>
          </p:nvPr>
        </p:nvSpPr>
        <p:spPr/>
        <p:txBody>
          <a:bodyPr/>
          <a:lstStyle/>
          <a:p>
            <a:fld id="{3A2B680D-EE76-4B7B-AA42-4C2819F121D9}" type="slidenum">
              <a:rPr lang="en-US" smtClean="0"/>
              <a:t>32</a:t>
            </a:fld>
            <a:endParaRPr lang="en-US"/>
          </a:p>
        </p:txBody>
      </p:sp>
    </p:spTree>
    <p:extLst>
      <p:ext uri="{BB962C8B-B14F-4D97-AF65-F5344CB8AC3E}">
        <p14:creationId xmlns:p14="http://schemas.microsoft.com/office/powerpoint/2010/main" val="125599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0CB5-583F-46B3-88ED-E13E8A710EE8}"/>
              </a:ext>
            </a:extLst>
          </p:cNvPr>
          <p:cNvSpPr>
            <a:spLocks noGrp="1"/>
          </p:cNvSpPr>
          <p:nvPr>
            <p:ph type="title"/>
          </p:nvPr>
        </p:nvSpPr>
        <p:spPr>
          <a:xfrm>
            <a:off x="290526" y="191192"/>
            <a:ext cx="8853474" cy="756707"/>
          </a:xfrm>
        </p:spPr>
        <p:txBody>
          <a:bodyPr/>
          <a:lstStyle/>
          <a:p>
            <a:r>
              <a:rPr lang="en-US" sz="3300" b="1" dirty="0">
                <a:solidFill>
                  <a:srgbClr val="0070C0"/>
                </a:solidFill>
                <a:cs typeface="Arial"/>
              </a:rPr>
              <a:t>Much labor tied up in staples</a:t>
            </a:r>
          </a:p>
        </p:txBody>
      </p:sp>
      <p:sp>
        <p:nvSpPr>
          <p:cNvPr id="4" name="Slide Number Placeholder 3">
            <a:extLst>
              <a:ext uri="{FF2B5EF4-FFF2-40B4-BE49-F238E27FC236}">
                <a16:creationId xmlns:a16="http://schemas.microsoft.com/office/drawing/2014/main" id="{D0F1BFD0-2E5A-4EE3-ABFB-0D2C277C6560}"/>
              </a:ext>
            </a:extLst>
          </p:cNvPr>
          <p:cNvSpPr>
            <a:spLocks noGrp="1"/>
          </p:cNvSpPr>
          <p:nvPr>
            <p:ph type="sldNum" sz="quarter" idx="15"/>
          </p:nvPr>
        </p:nvSpPr>
        <p:spPr/>
        <p:txBody>
          <a:bodyPr/>
          <a:lstStyle/>
          <a:p>
            <a:fld id="{3A2B680D-EE76-4B7B-AA42-4C2819F121D9}" type="slidenum">
              <a:rPr lang="en-US" smtClean="0"/>
              <a:t>33</a:t>
            </a:fld>
            <a:endParaRPr lang="en-US"/>
          </a:p>
        </p:txBody>
      </p:sp>
      <p:sp>
        <p:nvSpPr>
          <p:cNvPr id="8" name="TextBox 7">
            <a:extLst>
              <a:ext uri="{FF2B5EF4-FFF2-40B4-BE49-F238E27FC236}">
                <a16:creationId xmlns:a16="http://schemas.microsoft.com/office/drawing/2014/main" id="{CAAE72D1-BF00-431C-B13C-43C0B2EDE16B}"/>
              </a:ext>
            </a:extLst>
          </p:cNvPr>
          <p:cNvSpPr txBox="1"/>
          <p:nvPr/>
        </p:nvSpPr>
        <p:spPr>
          <a:xfrm>
            <a:off x="145263" y="1479564"/>
            <a:ext cx="8853474" cy="954107"/>
          </a:xfrm>
          <a:prstGeom prst="rect">
            <a:avLst/>
          </a:prstGeom>
          <a:noFill/>
        </p:spPr>
        <p:txBody>
          <a:bodyPr wrap="square" rtlCol="0">
            <a:spAutoFit/>
          </a:bodyPr>
          <a:lstStyle/>
          <a:p>
            <a:r>
              <a:rPr lang="en-US" sz="2800" dirty="0">
                <a:solidFill>
                  <a:srgbClr val="0070C0"/>
                </a:solidFill>
                <a:ea typeface="MS PGothic" pitchFamily="34" charset="-128"/>
                <a:cs typeface="Arial"/>
              </a:rPr>
              <a:t>Employment and income generated from meeting Tanzania’s food demand in a year</a:t>
            </a:r>
          </a:p>
        </p:txBody>
      </p:sp>
      <p:sp>
        <p:nvSpPr>
          <p:cNvPr id="7" name="TextBox 6">
            <a:extLst>
              <a:ext uri="{FF2B5EF4-FFF2-40B4-BE49-F238E27FC236}">
                <a16:creationId xmlns:a16="http://schemas.microsoft.com/office/drawing/2014/main" id="{BE78D424-8252-4E00-BB13-A36F512275BE}"/>
              </a:ext>
            </a:extLst>
          </p:cNvPr>
          <p:cNvSpPr txBox="1"/>
          <p:nvPr/>
        </p:nvSpPr>
        <p:spPr>
          <a:xfrm>
            <a:off x="290526" y="2793114"/>
            <a:ext cx="3959256" cy="3447098"/>
          </a:xfrm>
          <a:prstGeom prst="rect">
            <a:avLst/>
          </a:prstGeom>
          <a:noFill/>
          <a:ln>
            <a:solidFill>
              <a:srgbClr val="002060"/>
            </a:solidFill>
          </a:ln>
        </p:spPr>
        <p:txBody>
          <a:bodyPr wrap="square" rtlCol="0">
            <a:spAutoFit/>
          </a:bodyPr>
          <a:lstStyle/>
          <a:p>
            <a:r>
              <a:rPr lang="en-US" sz="2500" u="sng" dirty="0">
                <a:solidFill>
                  <a:srgbClr val="0070C0"/>
                </a:solidFill>
                <a:ea typeface="MS PGothic" pitchFamily="34" charset="-128"/>
                <a:cs typeface="Arial"/>
              </a:rPr>
              <a:t>Expected change in labor </a:t>
            </a:r>
            <a:r>
              <a:rPr lang="en-US" sz="2500" dirty="0">
                <a:solidFill>
                  <a:srgbClr val="0070C0"/>
                </a:solidFill>
                <a:ea typeface="MS PGothic" pitchFamily="34" charset="-128"/>
                <a:cs typeface="Arial"/>
              </a:rPr>
              <a:t>(person days, ‘000)</a:t>
            </a:r>
          </a:p>
          <a:p>
            <a:r>
              <a:rPr lang="en-US" sz="2500" dirty="0">
                <a:solidFill>
                  <a:srgbClr val="0070C0"/>
                </a:solidFill>
                <a:ea typeface="MS PGothic" pitchFamily="34" charset="-128"/>
                <a:cs typeface="Arial"/>
              </a:rPr>
              <a:t>Wheat and rice 5,471</a:t>
            </a:r>
          </a:p>
          <a:p>
            <a:r>
              <a:rPr lang="en-US" sz="2500" dirty="0">
                <a:solidFill>
                  <a:srgbClr val="0070C0"/>
                </a:solidFill>
                <a:ea typeface="MS PGothic" pitchFamily="34" charset="-128"/>
                <a:cs typeface="Arial"/>
              </a:rPr>
              <a:t>Other grains 3,413</a:t>
            </a:r>
          </a:p>
          <a:p>
            <a:r>
              <a:rPr lang="en-US" sz="2500" dirty="0">
                <a:solidFill>
                  <a:srgbClr val="0070C0"/>
                </a:solidFill>
                <a:ea typeface="MS PGothic" pitchFamily="34" charset="-128"/>
                <a:cs typeface="Arial"/>
              </a:rPr>
              <a:t>Roots and tubers 3,547</a:t>
            </a:r>
          </a:p>
          <a:p>
            <a:r>
              <a:rPr lang="en-US" sz="2500" dirty="0">
                <a:solidFill>
                  <a:srgbClr val="0070C0"/>
                </a:solidFill>
                <a:ea typeface="MS PGothic" pitchFamily="34" charset="-128"/>
                <a:cs typeface="Arial"/>
              </a:rPr>
              <a:t>Pulses 4,246</a:t>
            </a:r>
          </a:p>
          <a:p>
            <a:r>
              <a:rPr lang="en-US" sz="2500" dirty="0">
                <a:solidFill>
                  <a:srgbClr val="0070C0"/>
                </a:solidFill>
                <a:ea typeface="MS PGothic" pitchFamily="34" charset="-128"/>
                <a:cs typeface="Arial"/>
              </a:rPr>
              <a:t>Oilseeds 708</a:t>
            </a:r>
          </a:p>
          <a:p>
            <a:r>
              <a:rPr lang="en-US" sz="2500" dirty="0">
                <a:solidFill>
                  <a:srgbClr val="0070C0"/>
                </a:solidFill>
                <a:ea typeface="MS PGothic" pitchFamily="34" charset="-128"/>
                <a:cs typeface="Arial"/>
              </a:rPr>
              <a:t>Vegetables 1,654</a:t>
            </a:r>
          </a:p>
          <a:p>
            <a:endParaRPr lang="en-US" dirty="0"/>
          </a:p>
        </p:txBody>
      </p:sp>
      <p:sp>
        <p:nvSpPr>
          <p:cNvPr id="9" name="TextBox 8">
            <a:extLst>
              <a:ext uri="{FF2B5EF4-FFF2-40B4-BE49-F238E27FC236}">
                <a16:creationId xmlns:a16="http://schemas.microsoft.com/office/drawing/2014/main" id="{1D8E09BA-F634-421F-87DD-FB13C257643F}"/>
              </a:ext>
            </a:extLst>
          </p:cNvPr>
          <p:cNvSpPr txBox="1"/>
          <p:nvPr/>
        </p:nvSpPr>
        <p:spPr>
          <a:xfrm>
            <a:off x="4489269" y="2793114"/>
            <a:ext cx="4509468" cy="3447098"/>
          </a:xfrm>
          <a:prstGeom prst="rect">
            <a:avLst/>
          </a:prstGeom>
          <a:noFill/>
          <a:ln>
            <a:solidFill>
              <a:srgbClr val="002060"/>
            </a:solidFill>
          </a:ln>
        </p:spPr>
        <p:txBody>
          <a:bodyPr wrap="square" rtlCol="0">
            <a:spAutoFit/>
          </a:bodyPr>
          <a:lstStyle/>
          <a:p>
            <a:r>
              <a:rPr lang="en-US" sz="2500" u="sng" dirty="0">
                <a:solidFill>
                  <a:srgbClr val="0070C0"/>
                </a:solidFill>
                <a:ea typeface="MS PGothic" pitchFamily="34" charset="-128"/>
                <a:cs typeface="Arial"/>
              </a:rPr>
              <a:t>Gross income per grower</a:t>
            </a:r>
          </a:p>
          <a:p>
            <a:r>
              <a:rPr lang="en-US" sz="2500" dirty="0">
                <a:solidFill>
                  <a:srgbClr val="0070C0"/>
                </a:solidFill>
                <a:ea typeface="MS PGothic" pitchFamily="34" charset="-128"/>
                <a:cs typeface="Arial"/>
              </a:rPr>
              <a:t>(USD)</a:t>
            </a:r>
          </a:p>
          <a:p>
            <a:r>
              <a:rPr lang="en-US" sz="2500" dirty="0">
                <a:solidFill>
                  <a:srgbClr val="0070C0"/>
                </a:solidFill>
                <a:ea typeface="MS PGothic" pitchFamily="34" charset="-128"/>
                <a:cs typeface="Arial"/>
              </a:rPr>
              <a:t>Wheat and rice $31</a:t>
            </a:r>
          </a:p>
          <a:p>
            <a:r>
              <a:rPr lang="en-US" sz="2500" dirty="0">
                <a:solidFill>
                  <a:srgbClr val="0070C0"/>
                </a:solidFill>
                <a:ea typeface="MS PGothic" pitchFamily="34" charset="-128"/>
                <a:cs typeface="Arial"/>
              </a:rPr>
              <a:t>Other grains $2</a:t>
            </a:r>
          </a:p>
          <a:p>
            <a:r>
              <a:rPr lang="en-US" sz="2500" dirty="0">
                <a:solidFill>
                  <a:srgbClr val="0070C0"/>
                </a:solidFill>
                <a:ea typeface="MS PGothic" pitchFamily="34" charset="-128"/>
                <a:cs typeface="Arial"/>
              </a:rPr>
              <a:t>Roots and tubers $11</a:t>
            </a:r>
          </a:p>
          <a:p>
            <a:r>
              <a:rPr lang="en-US" sz="2500" dirty="0">
                <a:solidFill>
                  <a:srgbClr val="0070C0"/>
                </a:solidFill>
                <a:ea typeface="MS PGothic" pitchFamily="34" charset="-128"/>
                <a:cs typeface="Arial"/>
              </a:rPr>
              <a:t>Pulses $3</a:t>
            </a:r>
          </a:p>
          <a:p>
            <a:r>
              <a:rPr lang="en-US" sz="2500" dirty="0">
                <a:solidFill>
                  <a:srgbClr val="0070C0"/>
                </a:solidFill>
                <a:ea typeface="MS PGothic" pitchFamily="34" charset="-128"/>
                <a:cs typeface="Arial"/>
              </a:rPr>
              <a:t>Oilseeds $10</a:t>
            </a:r>
          </a:p>
          <a:p>
            <a:r>
              <a:rPr lang="en-US" sz="2500" dirty="0">
                <a:solidFill>
                  <a:srgbClr val="0070C0"/>
                </a:solidFill>
                <a:ea typeface="MS PGothic" pitchFamily="34" charset="-128"/>
                <a:cs typeface="Arial"/>
              </a:rPr>
              <a:t>Vegetables $50</a:t>
            </a:r>
          </a:p>
          <a:p>
            <a:endParaRPr lang="en-US" dirty="0"/>
          </a:p>
        </p:txBody>
      </p:sp>
    </p:spTree>
    <p:extLst>
      <p:ext uri="{BB962C8B-B14F-4D97-AF65-F5344CB8AC3E}">
        <p14:creationId xmlns:p14="http://schemas.microsoft.com/office/powerpoint/2010/main" val="121296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78" y="205320"/>
            <a:ext cx="8936036" cy="756707"/>
          </a:xfrm>
        </p:spPr>
        <p:txBody>
          <a:bodyPr anchor="ctr">
            <a:noAutofit/>
          </a:bodyPr>
          <a:lstStyle/>
          <a:p>
            <a:pPr algn="ctr"/>
            <a:r>
              <a:rPr lang="en-US" sz="3300" b="1" dirty="0">
                <a:solidFill>
                  <a:srgbClr val="0070C0"/>
                </a:solidFill>
              </a:rPr>
              <a:t>Inclusive ag value chain development (VCD)</a:t>
            </a:r>
          </a:p>
        </p:txBody>
      </p:sp>
      <p:sp>
        <p:nvSpPr>
          <p:cNvPr id="3" name="Content Placeholder 2"/>
          <p:cNvSpPr>
            <a:spLocks noGrp="1"/>
          </p:cNvSpPr>
          <p:nvPr>
            <p:ph type="body" sz="quarter" idx="13"/>
          </p:nvPr>
        </p:nvSpPr>
        <p:spPr>
          <a:xfrm>
            <a:off x="235178" y="1623480"/>
            <a:ext cx="8653008" cy="5029200"/>
          </a:xfrm>
        </p:spPr>
        <p:txBody>
          <a:bodyPr>
            <a:noAutofit/>
          </a:bodyPr>
          <a:lstStyle/>
          <a:p>
            <a:pPr marL="465138" lvl="2" indent="-465138"/>
            <a:r>
              <a:rPr lang="en-US" sz="2800" kern="1200" dirty="0">
                <a:solidFill>
                  <a:srgbClr val="0070C0"/>
                </a:solidFill>
                <a:latin typeface="+mn-lt"/>
              </a:rPr>
              <a:t>Overcome input, factor &amp; output market constraints.</a:t>
            </a:r>
          </a:p>
          <a:p>
            <a:pPr marL="465138" lvl="2" indent="-465138"/>
            <a:endParaRPr lang="en-US" sz="2800" kern="1200" dirty="0">
              <a:solidFill>
                <a:srgbClr val="0070C0"/>
              </a:solidFill>
              <a:latin typeface="+mn-lt"/>
            </a:endParaRPr>
          </a:p>
          <a:p>
            <a:pPr marL="465138" lvl="2" indent="-465138"/>
            <a:r>
              <a:rPr lang="en-US" sz="2800" kern="1200" dirty="0" err="1">
                <a:solidFill>
                  <a:srgbClr val="0070C0"/>
                </a:solidFill>
                <a:latin typeface="+mn-lt"/>
              </a:rPr>
              <a:t>Outgrower</a:t>
            </a:r>
            <a:r>
              <a:rPr lang="en-US" sz="2800" kern="1200" dirty="0">
                <a:solidFill>
                  <a:srgbClr val="0070C0"/>
                </a:solidFill>
                <a:latin typeface="+mn-lt"/>
              </a:rPr>
              <a:t> schemes.</a:t>
            </a:r>
          </a:p>
          <a:p>
            <a:pPr marL="749300" lvl="3" indent="-342900">
              <a:buFontTx/>
              <a:buChar char="-"/>
            </a:pPr>
            <a:r>
              <a:rPr lang="en-US" sz="2400" kern="1200" dirty="0">
                <a:solidFill>
                  <a:srgbClr val="0070C0"/>
                </a:solidFill>
                <a:latin typeface="+mn-lt"/>
              </a:rPr>
              <a:t>Participation increases productivity &amp; income.</a:t>
            </a:r>
          </a:p>
          <a:p>
            <a:pPr marL="749300" lvl="3" indent="-342900">
              <a:buFontTx/>
              <a:buChar char="-"/>
            </a:pPr>
            <a:r>
              <a:rPr lang="en-US" sz="2400" kern="1200" dirty="0">
                <a:solidFill>
                  <a:srgbClr val="0070C0"/>
                </a:solidFill>
                <a:latin typeface="+mn-lt"/>
              </a:rPr>
              <a:t>But typically not the poorest that participate.</a:t>
            </a:r>
          </a:p>
          <a:p>
            <a:pPr marL="749300" lvl="3" indent="-342900">
              <a:buFontTx/>
              <a:buChar char="-"/>
            </a:pPr>
            <a:r>
              <a:rPr lang="en-US" sz="2400" kern="1200" dirty="0">
                <a:solidFill>
                  <a:srgbClr val="0070C0"/>
                </a:solidFill>
                <a:latin typeface="+mn-lt"/>
              </a:rPr>
              <a:t>Market power and concentration.</a:t>
            </a:r>
          </a:p>
          <a:p>
            <a:pPr marL="465138" lvl="2" indent="-406400"/>
            <a:r>
              <a:rPr lang="en-US" sz="2800" kern="1200" dirty="0">
                <a:solidFill>
                  <a:srgbClr val="0070C0"/>
                </a:solidFill>
              </a:rPr>
              <a:t> Strengthen producer organizations (challenging).</a:t>
            </a:r>
          </a:p>
          <a:p>
            <a:pPr marL="465138" lvl="2" indent="-406400"/>
            <a:r>
              <a:rPr lang="en-US" sz="2800" kern="1200" dirty="0">
                <a:solidFill>
                  <a:srgbClr val="0070C0"/>
                </a:solidFill>
              </a:rPr>
              <a:t> Manage medium/large scale production (if needed for ensure market access/economies of scale) </a:t>
            </a:r>
            <a:r>
              <a:rPr lang="en-US" sz="2800" kern="1200" dirty="0">
                <a:solidFill>
                  <a:srgbClr val="0070C0"/>
                </a:solidFill>
                <a:sym typeface="Wingdings" panose="05000000000000000000" pitchFamily="2" charset="2"/>
              </a:rPr>
              <a:t> the poor can benefit thru labor market</a:t>
            </a:r>
            <a:endParaRPr lang="en-US" sz="2800" kern="1200" dirty="0">
              <a:solidFill>
                <a:srgbClr val="0070C0"/>
              </a:solidFill>
            </a:endParaRPr>
          </a:p>
          <a:p>
            <a:pPr lvl="2">
              <a:buFont typeface="Wingdings" panose="05000000000000000000" pitchFamily="2" charset="2"/>
              <a:buChar char="q"/>
            </a:pPr>
            <a:endParaRPr lang="en-US" sz="2200" kern="1200" dirty="0">
              <a:solidFill>
                <a:srgbClr val="0070C0"/>
              </a:solidFill>
            </a:endParaRPr>
          </a:p>
          <a:p>
            <a:pPr lvl="3">
              <a:buFont typeface="Wingdings" panose="05000000000000000000" pitchFamily="2" charset="2"/>
              <a:buChar char="Ø"/>
            </a:pPr>
            <a:endParaRPr lang="en-US" sz="2200" kern="1200" dirty="0">
              <a:solidFill>
                <a:srgbClr val="0070C0"/>
              </a:solidFill>
              <a:latin typeface="+mn-lt"/>
            </a:endParaRPr>
          </a:p>
          <a:p>
            <a:pPr marL="0" lvl="2" indent="0">
              <a:buNone/>
            </a:pPr>
            <a:endParaRPr lang="en-US" sz="2200" kern="1200" dirty="0">
              <a:solidFill>
                <a:srgbClr val="0070C0"/>
              </a:solidFill>
              <a:latin typeface="+mn-lt"/>
              <a:sym typeface="Wingdings" panose="05000000000000000000" pitchFamily="2" charset="2"/>
            </a:endParaRPr>
          </a:p>
          <a:p>
            <a:pPr marL="0" lvl="1" indent="0">
              <a:buNone/>
            </a:pPr>
            <a:r>
              <a:rPr lang="en-US" sz="2200" dirty="0">
                <a:solidFill>
                  <a:schemeClr val="bg2">
                    <a:lumMod val="75000"/>
                  </a:schemeClr>
                </a:solidFill>
              </a:rPr>
              <a:t> </a:t>
            </a:r>
          </a:p>
          <a:p>
            <a:pPr marL="1660366" lvl="4" indent="-284163"/>
            <a:endParaRPr lang="en-US" sz="2200" dirty="0">
              <a:solidFill>
                <a:schemeClr val="tx2"/>
              </a:solidFill>
            </a:endParaRPr>
          </a:p>
          <a:p>
            <a:pPr marL="1660366" lvl="4" indent="-450850"/>
            <a:endParaRPr lang="en-US" sz="2200" dirty="0"/>
          </a:p>
        </p:txBody>
      </p:sp>
      <p:sp>
        <p:nvSpPr>
          <p:cNvPr id="4" name="Slide Number Placeholder 3"/>
          <p:cNvSpPr>
            <a:spLocks noGrp="1"/>
          </p:cNvSpPr>
          <p:nvPr>
            <p:ph type="sldNum" sz="quarter" idx="15"/>
          </p:nvPr>
        </p:nvSpPr>
        <p:spPr/>
        <p:txBody>
          <a:bodyPr/>
          <a:lstStyle/>
          <a:p>
            <a:fld id="{3A2B680D-EE76-4B7B-AA42-4C2819F121D9}" type="slidenum">
              <a:rPr lang="en-US" smtClean="0"/>
              <a:t>34</a:t>
            </a:fld>
            <a:endParaRPr lang="en-US"/>
          </a:p>
        </p:txBody>
      </p:sp>
    </p:spTree>
    <p:extLst>
      <p:ext uri="{BB962C8B-B14F-4D97-AF65-F5344CB8AC3E}">
        <p14:creationId xmlns:p14="http://schemas.microsoft.com/office/powerpoint/2010/main" val="11840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5" y="152400"/>
            <a:ext cx="8787066" cy="756707"/>
          </a:xfrm>
        </p:spPr>
        <p:txBody>
          <a:bodyPr anchor="ctr">
            <a:noAutofit/>
          </a:bodyPr>
          <a:lstStyle/>
          <a:p>
            <a:r>
              <a:rPr lang="en-US" sz="3300" b="1" dirty="0">
                <a:solidFill>
                  <a:srgbClr val="0070C0"/>
                </a:solidFill>
              </a:rPr>
              <a:t>Public support to smallholder staple crop productivity</a:t>
            </a:r>
          </a:p>
        </p:txBody>
      </p:sp>
      <p:sp>
        <p:nvSpPr>
          <p:cNvPr id="3" name="Content Placeholder 2"/>
          <p:cNvSpPr>
            <a:spLocks noGrp="1"/>
          </p:cNvSpPr>
          <p:nvPr>
            <p:ph type="body" sz="quarter" idx="13"/>
          </p:nvPr>
        </p:nvSpPr>
        <p:spPr>
          <a:xfrm>
            <a:off x="407067" y="1365252"/>
            <a:ext cx="8376570" cy="5029200"/>
          </a:xfrm>
        </p:spPr>
        <p:txBody>
          <a:bodyPr>
            <a:noAutofit/>
          </a:bodyPr>
          <a:lstStyle/>
          <a:p>
            <a:pPr marL="123032" lvl="2" indent="-342900"/>
            <a:r>
              <a:rPr lang="en-US" sz="2500" kern="1200" dirty="0">
                <a:solidFill>
                  <a:srgbClr val="0070C0"/>
                </a:solidFill>
                <a:latin typeface="+mn-lt"/>
              </a:rPr>
              <a:t>VCD more difficult for staples than </a:t>
            </a:r>
            <a:r>
              <a:rPr lang="en-US" sz="2500" kern="1200" dirty="0" err="1">
                <a:solidFill>
                  <a:srgbClr val="0070C0"/>
                </a:solidFill>
                <a:latin typeface="+mn-lt"/>
              </a:rPr>
              <a:t>nonstaples</a:t>
            </a:r>
            <a:r>
              <a:rPr lang="en-US" sz="2500" kern="1200" dirty="0">
                <a:solidFill>
                  <a:srgbClr val="0070C0"/>
                </a:solidFill>
                <a:latin typeface="+mn-lt"/>
              </a:rPr>
              <a:t>. </a:t>
            </a:r>
          </a:p>
          <a:p>
            <a:pPr marL="532607" lvl="3" indent="-342900"/>
            <a:r>
              <a:rPr lang="en-US" sz="2500" kern="1200" dirty="0">
                <a:solidFill>
                  <a:srgbClr val="0070C0"/>
                </a:solidFill>
                <a:latin typeface="+mn-lt"/>
              </a:rPr>
              <a:t>Insufficient value addition hinders contract compliance.</a:t>
            </a:r>
          </a:p>
          <a:p>
            <a:pPr marL="532607" lvl="3" indent="-342900"/>
            <a:r>
              <a:rPr lang="en-US" sz="2500" kern="1200" dirty="0">
                <a:solidFill>
                  <a:srgbClr val="0070C0"/>
                </a:solidFill>
                <a:latin typeface="+mn-lt"/>
              </a:rPr>
              <a:t>Better potential if cash crop (rice, </a:t>
            </a:r>
            <a:r>
              <a:rPr lang="en-US" sz="2500" kern="1200" dirty="0" err="1">
                <a:solidFill>
                  <a:srgbClr val="0070C0"/>
                </a:solidFill>
                <a:latin typeface="+mn-lt"/>
              </a:rPr>
              <a:t>teff</a:t>
            </a:r>
            <a:r>
              <a:rPr lang="en-US" sz="2500" kern="1200" dirty="0">
                <a:solidFill>
                  <a:srgbClr val="0070C0"/>
                </a:solidFill>
                <a:latin typeface="+mn-lt"/>
              </a:rPr>
              <a:t>) or use for animal feed or industrial use (beer) (rice in CIV; maize)</a:t>
            </a:r>
          </a:p>
          <a:p>
            <a:pPr marL="532607" lvl="3" indent="-342900">
              <a:buFont typeface="Wingdings" panose="05000000000000000000" pitchFamily="2" charset="2"/>
              <a:buChar char="Ø"/>
            </a:pPr>
            <a:endParaRPr lang="en-US" sz="2500" kern="1200" dirty="0">
              <a:solidFill>
                <a:srgbClr val="0070C0"/>
              </a:solidFill>
              <a:latin typeface="+mn-lt"/>
            </a:endParaRPr>
          </a:p>
          <a:p>
            <a:pPr marL="123032" lvl="2" indent="-342900"/>
            <a:r>
              <a:rPr lang="en-US" sz="2500" kern="1200" dirty="0">
                <a:solidFill>
                  <a:srgbClr val="0070C0"/>
                </a:solidFill>
                <a:latin typeface="+mn-lt"/>
              </a:rPr>
              <a:t>Especially public investment in public goods needed &amp; is still limited (3% of govt spending).</a:t>
            </a:r>
          </a:p>
          <a:p>
            <a:pPr lvl="3"/>
            <a:r>
              <a:rPr lang="en-US" sz="2500" kern="1200" dirty="0">
                <a:solidFill>
                  <a:srgbClr val="0070C0"/>
                </a:solidFill>
                <a:latin typeface="+mn-lt"/>
              </a:rPr>
              <a:t>Ag RD&amp;E (new extension models).</a:t>
            </a:r>
          </a:p>
          <a:p>
            <a:pPr lvl="3"/>
            <a:r>
              <a:rPr lang="en-US" sz="2500" kern="1200" dirty="0">
                <a:solidFill>
                  <a:srgbClr val="0070C0"/>
                </a:solidFill>
                <a:latin typeface="+mn-lt"/>
              </a:rPr>
              <a:t>Irrigation and land/soil fertility management.</a:t>
            </a:r>
          </a:p>
          <a:p>
            <a:pPr lvl="3"/>
            <a:r>
              <a:rPr lang="en-US" sz="2500" kern="1200" dirty="0">
                <a:solidFill>
                  <a:srgbClr val="0070C0"/>
                </a:solidFill>
                <a:latin typeface="+mn-lt"/>
              </a:rPr>
              <a:t>Access to finance.</a:t>
            </a:r>
          </a:p>
          <a:p>
            <a:pPr lvl="3"/>
            <a:r>
              <a:rPr lang="en-US" sz="2500" kern="1200" dirty="0">
                <a:solidFill>
                  <a:srgbClr val="0070C0"/>
                </a:solidFill>
                <a:latin typeface="+mn-lt"/>
              </a:rPr>
              <a:t>Livestock development support.</a:t>
            </a:r>
          </a:p>
          <a:p>
            <a:pPr lvl="3"/>
            <a:r>
              <a:rPr lang="en-US" sz="2500" kern="1200" dirty="0">
                <a:solidFill>
                  <a:srgbClr val="0070C0"/>
                </a:solidFill>
                <a:latin typeface="+mn-lt"/>
              </a:rPr>
              <a:t>Rural transport and infrastructure (high AEP areas). </a:t>
            </a:r>
          </a:p>
          <a:p>
            <a:pPr lvl="4">
              <a:buFont typeface="Wingdings" panose="05000000000000000000" pitchFamily="2" charset="2"/>
              <a:buChar char="Ø"/>
            </a:pPr>
            <a:endParaRPr lang="en-US" sz="2400" dirty="0">
              <a:solidFill>
                <a:schemeClr val="tx2"/>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35</a:t>
            </a:fld>
            <a:endParaRPr lang="en-US"/>
          </a:p>
        </p:txBody>
      </p:sp>
    </p:spTree>
    <p:extLst>
      <p:ext uri="{BB962C8B-B14F-4D97-AF65-F5344CB8AC3E}">
        <p14:creationId xmlns:p14="http://schemas.microsoft.com/office/powerpoint/2010/main" val="134479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BE2C-39BA-42E7-B937-73E641797C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992314-7DF9-4055-A1C7-718027DCF916}"/>
              </a:ext>
            </a:extLst>
          </p:cNvPr>
          <p:cNvSpPr>
            <a:spLocks noGrp="1"/>
          </p:cNvSpPr>
          <p:nvPr>
            <p:ph sz="quarter" idx="10"/>
          </p:nvPr>
        </p:nvSpPr>
        <p:spPr>
          <a:xfrm>
            <a:off x="228600" y="1460502"/>
            <a:ext cx="8915400" cy="4600863"/>
          </a:xfrm>
        </p:spPr>
        <p:txBody>
          <a:bodyPr>
            <a:normAutofit/>
          </a:bodyPr>
          <a:lstStyle/>
          <a:p>
            <a:pPr algn="ctr"/>
            <a:r>
              <a:rPr lang="en-US" sz="3800" b="1">
                <a:solidFill>
                  <a:srgbClr val="0070C0"/>
                </a:solidFill>
                <a:latin typeface="+mn-lt"/>
              </a:rPr>
              <a:t>Moving off the farm</a:t>
            </a:r>
          </a:p>
          <a:p>
            <a:pPr algn="ctr"/>
            <a:r>
              <a:rPr lang="en-US" sz="3800" b="1" i="1">
                <a:solidFill>
                  <a:srgbClr val="0070C0"/>
                </a:solidFill>
                <a:latin typeface="+mn-lt"/>
              </a:rPr>
              <a:t>Landscape of microenterprises</a:t>
            </a:r>
          </a:p>
        </p:txBody>
      </p:sp>
      <p:sp>
        <p:nvSpPr>
          <p:cNvPr id="4" name="Slide Number Placeholder 3">
            <a:extLst>
              <a:ext uri="{FF2B5EF4-FFF2-40B4-BE49-F238E27FC236}">
                <a16:creationId xmlns:a16="http://schemas.microsoft.com/office/drawing/2014/main" id="{1F8B87C3-2E21-4544-9139-BE10A9BB4772}"/>
              </a:ext>
            </a:extLst>
          </p:cNvPr>
          <p:cNvSpPr>
            <a:spLocks noGrp="1"/>
          </p:cNvSpPr>
          <p:nvPr>
            <p:ph type="sldNum" sz="quarter" idx="12"/>
          </p:nvPr>
        </p:nvSpPr>
        <p:spPr>
          <a:xfrm>
            <a:off x="228600" y="6061366"/>
            <a:ext cx="449263" cy="660112"/>
          </a:xfrm>
        </p:spPr>
        <p:txBody>
          <a:bodyPr/>
          <a:lstStyle/>
          <a:p>
            <a:fld id="{3A2B680D-EE76-4B7B-AA42-4C2819F121D9}" type="slidenum">
              <a:rPr lang="en-US" smtClean="0"/>
              <a:t>36</a:t>
            </a:fld>
            <a:endParaRPr lang="en-US"/>
          </a:p>
        </p:txBody>
      </p:sp>
    </p:spTree>
    <p:extLst>
      <p:ext uri="{BB962C8B-B14F-4D97-AF65-F5344CB8AC3E}">
        <p14:creationId xmlns:p14="http://schemas.microsoft.com/office/powerpoint/2010/main" val="151025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1744-F292-4DDB-933A-2F8C17555679}"/>
              </a:ext>
            </a:extLst>
          </p:cNvPr>
          <p:cNvSpPr>
            <a:spLocks noGrp="1"/>
          </p:cNvSpPr>
          <p:nvPr>
            <p:ph type="title"/>
          </p:nvPr>
        </p:nvSpPr>
        <p:spPr/>
        <p:txBody>
          <a:bodyPr/>
          <a:lstStyle/>
          <a:p>
            <a:r>
              <a:rPr lang="en-US" sz="3300" b="1" dirty="0">
                <a:solidFill>
                  <a:srgbClr val="0070C0"/>
                </a:solidFill>
              </a:rPr>
              <a:t>Off the farm work</a:t>
            </a:r>
          </a:p>
        </p:txBody>
      </p:sp>
      <p:sp>
        <p:nvSpPr>
          <p:cNvPr id="3" name="Content Placeholder 2">
            <a:extLst>
              <a:ext uri="{FF2B5EF4-FFF2-40B4-BE49-F238E27FC236}">
                <a16:creationId xmlns:a16="http://schemas.microsoft.com/office/drawing/2014/main" id="{EA3A00D8-316F-4F04-BF9E-B43796EB82BA}"/>
              </a:ext>
            </a:extLst>
          </p:cNvPr>
          <p:cNvSpPr>
            <a:spLocks noGrp="1"/>
          </p:cNvSpPr>
          <p:nvPr>
            <p:ph sz="quarter" idx="10"/>
          </p:nvPr>
        </p:nvSpPr>
        <p:spPr>
          <a:xfrm>
            <a:off x="208418" y="1544495"/>
            <a:ext cx="8727164" cy="637003"/>
          </a:xfrm>
        </p:spPr>
        <p:txBody>
          <a:bodyPr>
            <a:noAutofit/>
          </a:bodyPr>
          <a:lstStyle/>
          <a:p>
            <a:pPr marL="342900" lvl="2" indent="-342900" eaLnBrk="1" hangingPunct="1">
              <a:lnSpc>
                <a:spcPct val="150000"/>
              </a:lnSpc>
              <a:spcBef>
                <a:spcPts val="1350"/>
              </a:spcBef>
              <a:buClr>
                <a:srgbClr val="404040"/>
              </a:buClr>
            </a:pPr>
            <a:r>
              <a:rPr lang="en-US" sz="2400" dirty="0">
                <a:solidFill>
                  <a:srgbClr val="0070C0"/>
                </a:solidFill>
              </a:rPr>
              <a:t>Household enterprises dominate</a:t>
            </a:r>
          </a:p>
          <a:p>
            <a:pPr marL="285750" indent="-28575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AA3D4303-C1C4-4CBE-B3FB-0E310A2D1359}"/>
              </a:ext>
            </a:extLst>
          </p:cNvPr>
          <p:cNvSpPr>
            <a:spLocks noGrp="1"/>
          </p:cNvSpPr>
          <p:nvPr>
            <p:ph type="sldNum" sz="quarter" idx="12"/>
          </p:nvPr>
        </p:nvSpPr>
        <p:spPr/>
        <p:txBody>
          <a:bodyPr/>
          <a:lstStyle/>
          <a:p>
            <a:fld id="{3A2B680D-EE76-4B7B-AA42-4C2819F121D9}" type="slidenum">
              <a:rPr lang="en-US" smtClean="0"/>
              <a:t>37</a:t>
            </a:fld>
            <a:endParaRPr lang="en-US"/>
          </a:p>
        </p:txBody>
      </p:sp>
      <p:pic>
        <p:nvPicPr>
          <p:cNvPr id="6" name="Picture 5">
            <a:extLst>
              <a:ext uri="{FF2B5EF4-FFF2-40B4-BE49-F238E27FC236}">
                <a16:creationId xmlns:a16="http://schemas.microsoft.com/office/drawing/2014/main" id="{9D758F59-6F60-4E95-927A-44B7588D0EBB}"/>
              </a:ext>
            </a:extLst>
          </p:cNvPr>
          <p:cNvPicPr>
            <a:picLocks noChangeAspect="1"/>
          </p:cNvPicPr>
          <p:nvPr/>
        </p:nvPicPr>
        <p:blipFill>
          <a:blip r:embed="rId3"/>
          <a:stretch>
            <a:fillRect/>
          </a:stretch>
        </p:blipFill>
        <p:spPr>
          <a:xfrm>
            <a:off x="4865182" y="2181498"/>
            <a:ext cx="4278818" cy="3578138"/>
          </a:xfrm>
          <a:prstGeom prst="rect">
            <a:avLst/>
          </a:prstGeom>
        </p:spPr>
      </p:pic>
      <p:sp>
        <p:nvSpPr>
          <p:cNvPr id="7" name="Content Placeholder 2">
            <a:extLst>
              <a:ext uri="{FF2B5EF4-FFF2-40B4-BE49-F238E27FC236}">
                <a16:creationId xmlns:a16="http://schemas.microsoft.com/office/drawing/2014/main" id="{2C0E62B6-B74F-4788-8FAA-D001152A0FE3}"/>
              </a:ext>
            </a:extLst>
          </p:cNvPr>
          <p:cNvSpPr txBox="1">
            <a:spLocks/>
          </p:cNvSpPr>
          <p:nvPr/>
        </p:nvSpPr>
        <p:spPr bwMode="auto">
          <a:xfrm>
            <a:off x="199645" y="2392491"/>
            <a:ext cx="4568298" cy="563737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57175" indent="-257175" algn="l" rtl="0" eaLnBrk="0" fontAlgn="base" hangingPunct="0">
              <a:lnSpc>
                <a:spcPct val="130000"/>
              </a:lnSpc>
              <a:spcBef>
                <a:spcPts val="900"/>
              </a:spcBef>
              <a:spcAft>
                <a:spcPct val="0"/>
              </a:spcAft>
              <a:buClr>
                <a:srgbClr val="404040"/>
              </a:buClr>
              <a:defRPr>
                <a:solidFill>
                  <a:srgbClr val="7F7F7F"/>
                </a:solidFill>
                <a:latin typeface="Arial"/>
                <a:ea typeface="MS PGothic" pitchFamily="34" charset="-128"/>
                <a:cs typeface="Arial"/>
              </a:defRPr>
            </a:lvl1pPr>
            <a:lvl2pPr marL="214313" indent="-214313" algn="l" rtl="0" eaLnBrk="0" fontAlgn="base" hangingPunct="0">
              <a:lnSpc>
                <a:spcPct val="130000"/>
              </a:lnSpc>
              <a:spcBef>
                <a:spcPts val="900"/>
              </a:spcBef>
              <a:spcAft>
                <a:spcPct val="0"/>
              </a:spcAft>
              <a:buClr>
                <a:schemeClr val="tx2">
                  <a:lumMod val="50000"/>
                  <a:lumOff val="50000"/>
                </a:schemeClr>
              </a:buClr>
              <a:buFont typeface="Arial" panose="020B0604020202020204" pitchFamily="34" charset="0"/>
              <a:buChar char="•"/>
              <a:defRPr>
                <a:solidFill>
                  <a:srgbClr val="7F7F7F"/>
                </a:solidFill>
                <a:latin typeface="Arial"/>
                <a:ea typeface="MS PGothic" pitchFamily="34" charset="-128"/>
                <a:cs typeface="Arial"/>
              </a:defRPr>
            </a:lvl2pPr>
            <a:lvl3pPr marL="418338" indent="-214313" algn="l" rtl="0" eaLnBrk="0" fontAlgn="base" hangingPunct="0">
              <a:lnSpc>
                <a:spcPct val="130000"/>
              </a:lnSpc>
              <a:spcBef>
                <a:spcPts val="0"/>
              </a:spcBef>
              <a:spcAft>
                <a:spcPct val="0"/>
              </a:spcAft>
              <a:buClr>
                <a:schemeClr val="tx2">
                  <a:lumMod val="50000"/>
                  <a:lumOff val="50000"/>
                </a:schemeClr>
              </a:buClr>
              <a:buFont typeface="Arial" panose="020B0604020202020204" pitchFamily="34" charset="0"/>
              <a:buChar char="•"/>
              <a:defRPr>
                <a:solidFill>
                  <a:srgbClr val="7F7F7F"/>
                </a:solidFill>
                <a:latin typeface="Arial"/>
                <a:ea typeface="MS PGothic" pitchFamily="34" charset="-128"/>
                <a:cs typeface="Arial"/>
              </a:defRPr>
            </a:lvl3pPr>
            <a:lvl4pPr marL="623888" indent="-214313" algn="l" rtl="0" eaLnBrk="0" fontAlgn="base" hangingPunct="0">
              <a:lnSpc>
                <a:spcPct val="130000"/>
              </a:lnSpc>
              <a:spcBef>
                <a:spcPts val="0"/>
              </a:spcBef>
              <a:spcAft>
                <a:spcPct val="0"/>
              </a:spcAft>
              <a:buClr>
                <a:schemeClr val="tx2">
                  <a:lumMod val="50000"/>
                  <a:lumOff val="50000"/>
                </a:schemeClr>
              </a:buClr>
              <a:buFont typeface="Arial" panose="020B0604020202020204" pitchFamily="34" charset="0"/>
              <a:buChar char="•"/>
              <a:defRPr>
                <a:solidFill>
                  <a:srgbClr val="7F7F7F"/>
                </a:solidFill>
                <a:latin typeface="Arial"/>
                <a:ea typeface="MS PGothic" pitchFamily="34" charset="-128"/>
                <a:cs typeface="Arial"/>
              </a:defRPr>
            </a:lvl4pPr>
            <a:lvl5pPr marL="897731" indent="-214313" algn="l" rtl="0" eaLnBrk="0" fontAlgn="base" hangingPunct="0">
              <a:lnSpc>
                <a:spcPct val="130000"/>
              </a:lnSpc>
              <a:spcBef>
                <a:spcPts val="0"/>
              </a:spcBef>
              <a:spcAft>
                <a:spcPct val="0"/>
              </a:spcAft>
              <a:buClr>
                <a:schemeClr val="tx2">
                  <a:lumMod val="50000"/>
                  <a:lumOff val="50000"/>
                </a:schemeClr>
              </a:buClr>
              <a:buFont typeface="Arial" panose="020B0604020202020204" pitchFamily="34" charset="0"/>
              <a:buChar char="•"/>
              <a:defRPr>
                <a:solidFill>
                  <a:srgbClr val="7F7F7F"/>
                </a:solidFill>
                <a:latin typeface="Arial"/>
                <a:ea typeface="MS PGothic" pitchFamily="34" charset="-128"/>
                <a:cs typeface="Arial"/>
              </a:defRPr>
            </a:lvl5pPr>
            <a:lvl6pPr marL="377190" indent="-171450" algn="l" rtl="0" fontAlgn="base">
              <a:spcBef>
                <a:spcPct val="20000"/>
              </a:spcBef>
              <a:spcAft>
                <a:spcPct val="0"/>
              </a:spcAft>
              <a:buClr>
                <a:schemeClr val="tx2">
                  <a:lumMod val="65000"/>
                  <a:lumOff val="35000"/>
                </a:schemeClr>
              </a:buClr>
              <a:buFont typeface="Arial"/>
              <a:buChar char="•"/>
              <a:defRPr sz="1350">
                <a:solidFill>
                  <a:schemeClr val="tx2">
                    <a:lumMod val="65000"/>
                    <a:lumOff val="35000"/>
                  </a:schemeClr>
                </a:solidFill>
                <a:latin typeface="+mn-lt"/>
              </a:defRPr>
            </a:lvl6pPr>
            <a:lvl7pPr marL="2228850" indent="-171450" algn="l" rtl="0" fontAlgn="base">
              <a:spcBef>
                <a:spcPct val="20000"/>
              </a:spcBef>
              <a:spcAft>
                <a:spcPct val="0"/>
              </a:spcAft>
              <a:buClr>
                <a:srgbClr val="00783C"/>
              </a:buClr>
              <a:buChar char="»"/>
              <a:defRPr sz="1200">
                <a:solidFill>
                  <a:schemeClr val="tx1"/>
                </a:solidFill>
                <a:latin typeface="+mn-lt"/>
              </a:defRPr>
            </a:lvl7pPr>
            <a:lvl8pPr marL="2571750" indent="-171450" algn="l" rtl="0" fontAlgn="base">
              <a:spcBef>
                <a:spcPct val="20000"/>
              </a:spcBef>
              <a:spcAft>
                <a:spcPct val="0"/>
              </a:spcAft>
              <a:buClr>
                <a:srgbClr val="00783C"/>
              </a:buClr>
              <a:buChar char="»"/>
              <a:defRPr sz="1200">
                <a:solidFill>
                  <a:schemeClr val="tx1"/>
                </a:solidFill>
                <a:latin typeface="+mn-lt"/>
              </a:defRPr>
            </a:lvl8pPr>
            <a:lvl9pPr marL="2914650" indent="-171450" algn="l" rtl="0" fontAlgn="base">
              <a:spcBef>
                <a:spcPct val="20000"/>
              </a:spcBef>
              <a:spcAft>
                <a:spcPct val="0"/>
              </a:spcAft>
              <a:buClr>
                <a:srgbClr val="00783C"/>
              </a:buClr>
              <a:buChar char="»"/>
              <a:defRPr sz="1200">
                <a:solidFill>
                  <a:schemeClr val="tx1"/>
                </a:solidFill>
                <a:latin typeface="+mn-lt"/>
              </a:defRPr>
            </a:lvl9pPr>
          </a:lstStyle>
          <a:p>
            <a:pPr marL="342900" lvl="2" indent="-342900" eaLnBrk="1" hangingPunct="1">
              <a:lnSpc>
                <a:spcPct val="150000"/>
              </a:lnSpc>
              <a:spcBef>
                <a:spcPts val="1350"/>
              </a:spcBef>
              <a:buClr>
                <a:srgbClr val="404040"/>
              </a:buClr>
            </a:pPr>
            <a:r>
              <a:rPr lang="en-US" sz="2400" kern="0" dirty="0">
                <a:solidFill>
                  <a:srgbClr val="0070C0"/>
                </a:solidFill>
              </a:rPr>
              <a:t>Diversification in rural areas</a:t>
            </a:r>
          </a:p>
          <a:p>
            <a:pPr marL="342900" lvl="2" indent="-342900" eaLnBrk="1" hangingPunct="1">
              <a:lnSpc>
                <a:spcPct val="150000"/>
              </a:lnSpc>
              <a:spcBef>
                <a:spcPts val="1350"/>
              </a:spcBef>
              <a:buClr>
                <a:srgbClr val="404040"/>
              </a:buClr>
            </a:pPr>
            <a:r>
              <a:rPr lang="en-US" sz="2400" kern="0" dirty="0">
                <a:solidFill>
                  <a:srgbClr val="0070C0"/>
                </a:solidFill>
              </a:rPr>
              <a:t>1/4 – 1/3 of off-farm work is in the </a:t>
            </a:r>
            <a:r>
              <a:rPr lang="en-US" sz="2400" kern="0" dirty="0" err="1">
                <a:solidFill>
                  <a:srgbClr val="0070C0"/>
                </a:solidFill>
              </a:rPr>
              <a:t>agro</a:t>
            </a:r>
            <a:r>
              <a:rPr lang="en-US" sz="2400" kern="0" dirty="0">
                <a:solidFill>
                  <a:srgbClr val="0070C0"/>
                </a:solidFill>
              </a:rPr>
              <a:t>-food system </a:t>
            </a:r>
          </a:p>
          <a:p>
            <a:pPr marL="342900" lvl="2" indent="-342900" eaLnBrk="1" hangingPunct="1">
              <a:lnSpc>
                <a:spcPct val="150000"/>
              </a:lnSpc>
              <a:spcBef>
                <a:spcPts val="1350"/>
              </a:spcBef>
              <a:buClr>
                <a:srgbClr val="404040"/>
              </a:buClr>
            </a:pPr>
            <a:r>
              <a:rPr lang="en-US" sz="2400" kern="0" dirty="0">
                <a:solidFill>
                  <a:srgbClr val="0070C0"/>
                </a:solidFill>
              </a:rPr>
              <a:t>Large dualism and concentration of microenterprises</a:t>
            </a:r>
          </a:p>
          <a:p>
            <a:pPr marL="285750" indent="-285750">
              <a:buFont typeface="Arial" panose="020B0604020202020204" pitchFamily="34" charset="0"/>
              <a:buChar char="•"/>
            </a:pPr>
            <a:endParaRPr lang="en-US" sz="2400" kern="0" dirty="0"/>
          </a:p>
        </p:txBody>
      </p:sp>
      <p:sp>
        <p:nvSpPr>
          <p:cNvPr id="8" name="Rectangle 7">
            <a:extLst>
              <a:ext uri="{FF2B5EF4-FFF2-40B4-BE49-F238E27FC236}">
                <a16:creationId xmlns:a16="http://schemas.microsoft.com/office/drawing/2014/main" id="{29022E2A-6182-4BC9-B266-B9D630DCAA78}"/>
              </a:ext>
            </a:extLst>
          </p:cNvPr>
          <p:cNvSpPr/>
          <p:nvPr/>
        </p:nvSpPr>
        <p:spPr>
          <a:xfrm>
            <a:off x="5631347" y="1288946"/>
            <a:ext cx="3151706" cy="892552"/>
          </a:xfrm>
          <a:prstGeom prst="rect">
            <a:avLst/>
          </a:prstGeom>
        </p:spPr>
        <p:txBody>
          <a:bodyPr wrap="square">
            <a:spAutoFit/>
          </a:bodyPr>
          <a:lstStyle/>
          <a:p>
            <a:pPr algn="ctr"/>
            <a:r>
              <a:rPr lang="en-US" sz="2600" kern="0" dirty="0">
                <a:solidFill>
                  <a:srgbClr val="0070C0"/>
                </a:solidFill>
                <a:ea typeface="MS PGothic" pitchFamily="34" charset="-128"/>
              </a:rPr>
              <a:t>Uganda household enterprises</a:t>
            </a:r>
          </a:p>
        </p:txBody>
      </p:sp>
    </p:spTree>
    <p:extLst>
      <p:ext uri="{BB962C8B-B14F-4D97-AF65-F5344CB8AC3E}">
        <p14:creationId xmlns:p14="http://schemas.microsoft.com/office/powerpoint/2010/main" val="299569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8 Points 7">
            <a:extLst>
              <a:ext uri="{FF2B5EF4-FFF2-40B4-BE49-F238E27FC236}">
                <a16:creationId xmlns:a16="http://schemas.microsoft.com/office/drawing/2014/main" id="{6829E285-0FAF-47D7-AE0D-F26DA5BA5603}"/>
              </a:ext>
            </a:extLst>
          </p:cNvPr>
          <p:cNvSpPr/>
          <p:nvPr/>
        </p:nvSpPr>
        <p:spPr bwMode="auto">
          <a:xfrm>
            <a:off x="152400" y="1214203"/>
            <a:ext cx="3899742" cy="4542019"/>
          </a:xfrm>
          <a:prstGeom prst="irregularSeal1">
            <a:avLst/>
          </a:prstGeom>
          <a:solidFill>
            <a:srgbClr val="E97F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 name="Title 1">
            <a:extLst>
              <a:ext uri="{FF2B5EF4-FFF2-40B4-BE49-F238E27FC236}">
                <a16:creationId xmlns:a16="http://schemas.microsoft.com/office/drawing/2014/main" id="{756D3A7F-3E1B-4254-8928-A4AEF6573C2E}"/>
              </a:ext>
            </a:extLst>
          </p:cNvPr>
          <p:cNvSpPr>
            <a:spLocks noGrp="1"/>
          </p:cNvSpPr>
          <p:nvPr>
            <p:ph type="title"/>
          </p:nvPr>
        </p:nvSpPr>
        <p:spPr>
          <a:xfrm>
            <a:off x="508070" y="241186"/>
            <a:ext cx="8288839" cy="646331"/>
          </a:xfrm>
        </p:spPr>
        <p:txBody>
          <a:bodyPr/>
          <a:lstStyle/>
          <a:p>
            <a:br>
              <a:rPr lang="en-US" sz="3300" dirty="0"/>
            </a:br>
            <a:r>
              <a:rPr lang="en-US" sz="3300" b="1" dirty="0">
                <a:solidFill>
                  <a:srgbClr val="0070C0"/>
                </a:solidFill>
              </a:rPr>
              <a:t>Microenterprise potential?</a:t>
            </a:r>
          </a:p>
        </p:txBody>
      </p:sp>
      <p:sp>
        <p:nvSpPr>
          <p:cNvPr id="4" name="Slide Number Placeholder 3">
            <a:extLst>
              <a:ext uri="{FF2B5EF4-FFF2-40B4-BE49-F238E27FC236}">
                <a16:creationId xmlns:a16="http://schemas.microsoft.com/office/drawing/2014/main" id="{9A2336E8-C97E-4914-9B0F-1AA5EF9B4DB7}"/>
              </a:ext>
            </a:extLst>
          </p:cNvPr>
          <p:cNvSpPr>
            <a:spLocks noGrp="1"/>
          </p:cNvSpPr>
          <p:nvPr>
            <p:ph type="sldNum" sz="quarter" idx="12"/>
          </p:nvPr>
        </p:nvSpPr>
        <p:spPr>
          <a:xfrm>
            <a:off x="349320" y="6323936"/>
            <a:ext cx="317500" cy="365125"/>
          </a:xfrm>
        </p:spPr>
        <p:txBody>
          <a:bodyPr/>
          <a:lstStyle/>
          <a:p>
            <a:fld id="{3A2B680D-EE76-4B7B-AA42-4C2819F121D9}" type="slidenum">
              <a:rPr lang="en-US" smtClean="0"/>
              <a:t>38</a:t>
            </a:fld>
            <a:endParaRPr lang="en-US"/>
          </a:p>
        </p:txBody>
      </p:sp>
      <p:sp>
        <p:nvSpPr>
          <p:cNvPr id="7" name="Speech Bubble: Oval 6">
            <a:extLst>
              <a:ext uri="{FF2B5EF4-FFF2-40B4-BE49-F238E27FC236}">
                <a16:creationId xmlns:a16="http://schemas.microsoft.com/office/drawing/2014/main" id="{9C4A1C24-C04C-48C5-91A5-2A73B3DC67B6}"/>
              </a:ext>
            </a:extLst>
          </p:cNvPr>
          <p:cNvSpPr/>
          <p:nvPr/>
        </p:nvSpPr>
        <p:spPr bwMode="auto">
          <a:xfrm>
            <a:off x="508070" y="1948721"/>
            <a:ext cx="3009127" cy="2857325"/>
          </a:xfrm>
          <a:prstGeom prst="wedgeEllipseCallout">
            <a:avLst>
              <a:gd name="adj1" fmla="val 80801"/>
              <a:gd name="adj2" fmla="val -23428"/>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500" b="1" dirty="0">
                <a:solidFill>
                  <a:schemeClr val="bg1"/>
                </a:solidFill>
              </a:rPr>
              <a:t>Employment generation  through entry, not expansion</a:t>
            </a:r>
          </a:p>
        </p:txBody>
      </p:sp>
      <p:sp>
        <p:nvSpPr>
          <p:cNvPr id="3" name="TextBox 2">
            <a:extLst>
              <a:ext uri="{FF2B5EF4-FFF2-40B4-BE49-F238E27FC236}">
                <a16:creationId xmlns:a16="http://schemas.microsoft.com/office/drawing/2014/main" id="{8B16A070-C099-43EA-AF68-C549BD337EF7}"/>
              </a:ext>
            </a:extLst>
          </p:cNvPr>
          <p:cNvSpPr txBox="1"/>
          <p:nvPr/>
        </p:nvSpPr>
        <p:spPr>
          <a:xfrm>
            <a:off x="4052142" y="1540332"/>
            <a:ext cx="5028088" cy="4708981"/>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70C0"/>
                </a:solidFill>
                <a:ea typeface="MS PGothic" pitchFamily="34" charset="-128"/>
                <a:cs typeface="Arial"/>
              </a:rPr>
              <a:t>Reduces seasonal underemployment; risk coping; finances farm investment.</a:t>
            </a:r>
          </a:p>
          <a:p>
            <a:pPr marL="342900" indent="-342900">
              <a:buFont typeface="Arial" panose="020B0604020202020204" pitchFamily="34" charset="0"/>
              <a:buChar char="•"/>
            </a:pPr>
            <a:endParaRPr lang="en-US" sz="2800" dirty="0">
              <a:solidFill>
                <a:srgbClr val="0070C0"/>
              </a:solidFill>
              <a:ea typeface="MS PGothic" pitchFamily="34" charset="-128"/>
              <a:cs typeface="Arial"/>
            </a:endParaRPr>
          </a:p>
          <a:p>
            <a:pPr marL="342900" indent="-342900">
              <a:buFont typeface="Arial" panose="020B0604020202020204" pitchFamily="34" charset="0"/>
              <a:buChar char="•"/>
            </a:pPr>
            <a:r>
              <a:rPr lang="en-US" sz="2800" dirty="0">
                <a:solidFill>
                  <a:srgbClr val="0070C0"/>
                </a:solidFill>
                <a:ea typeface="MS PGothic" pitchFamily="34" charset="-128"/>
                <a:cs typeface="Arial"/>
              </a:rPr>
              <a:t>Rapid growth in formal wage jobs cannot absorb large number of new labor market entrants.</a:t>
            </a:r>
          </a:p>
          <a:p>
            <a:endParaRPr lang="en-US" sz="2400" b="1" dirty="0"/>
          </a:p>
          <a:p>
            <a:endParaRPr lang="en-US" sz="2400" b="1" dirty="0"/>
          </a:p>
        </p:txBody>
      </p:sp>
    </p:spTree>
    <p:extLst>
      <p:ext uri="{BB962C8B-B14F-4D97-AF65-F5344CB8AC3E}">
        <p14:creationId xmlns:p14="http://schemas.microsoft.com/office/powerpoint/2010/main" val="162785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250" y="304800"/>
            <a:ext cx="8462029" cy="756707"/>
          </a:xfrm>
        </p:spPr>
        <p:txBody>
          <a:bodyPr/>
          <a:lstStyle/>
          <a:p>
            <a:r>
              <a:rPr lang="en-US" sz="3300" b="1" dirty="0">
                <a:solidFill>
                  <a:srgbClr val="0070C0"/>
                </a:solidFill>
              </a:rPr>
              <a:t>“Supply” side</a:t>
            </a:r>
          </a:p>
        </p:txBody>
      </p:sp>
      <p:sp>
        <p:nvSpPr>
          <p:cNvPr id="3" name="Content Placeholder 2"/>
          <p:cNvSpPr>
            <a:spLocks noGrp="1"/>
          </p:cNvSpPr>
          <p:nvPr>
            <p:ph type="body" sz="quarter" idx="13"/>
          </p:nvPr>
        </p:nvSpPr>
        <p:spPr>
          <a:xfrm>
            <a:off x="349250" y="1598613"/>
            <a:ext cx="8477250" cy="5122864"/>
          </a:xfrm>
        </p:spPr>
        <p:txBody>
          <a:bodyPr>
            <a:normAutofit/>
          </a:bodyPr>
          <a:lstStyle/>
          <a:p>
            <a:pPr lvl="2"/>
            <a:r>
              <a:rPr lang="en-US" sz="2800" dirty="0">
                <a:solidFill>
                  <a:srgbClr val="0070C0"/>
                </a:solidFill>
                <a:latin typeface="+mn-lt"/>
              </a:rPr>
              <a:t>“Capital-centric”  and “Skills-centric” approaches, sometimes bundled.</a:t>
            </a:r>
          </a:p>
          <a:p>
            <a:pPr lvl="2"/>
            <a:endParaRPr lang="en-US" sz="2800" dirty="0">
              <a:solidFill>
                <a:srgbClr val="0070C0"/>
              </a:solidFill>
              <a:latin typeface="+mn-lt"/>
            </a:endParaRPr>
          </a:p>
          <a:p>
            <a:pPr lvl="2"/>
            <a:r>
              <a:rPr lang="en-US" sz="2800" dirty="0">
                <a:solidFill>
                  <a:srgbClr val="0070C0"/>
                </a:solidFill>
              </a:rPr>
              <a:t>Mixed evidence of impact, usually better when bundled; graduation programs (cash +).</a:t>
            </a:r>
          </a:p>
          <a:p>
            <a:pPr lvl="2"/>
            <a:endParaRPr lang="en-US" sz="2800" dirty="0">
              <a:solidFill>
                <a:srgbClr val="0070C0"/>
              </a:solidFill>
            </a:endParaRPr>
          </a:p>
          <a:p>
            <a:pPr lvl="2"/>
            <a:r>
              <a:rPr lang="en-US" sz="2800" dirty="0">
                <a:solidFill>
                  <a:srgbClr val="0070C0"/>
                </a:solidFill>
              </a:rPr>
              <a:t> Do not stand in the way (representation).</a:t>
            </a:r>
          </a:p>
          <a:p>
            <a:pPr lvl="2"/>
            <a:endParaRPr lang="en-US" sz="2800" dirty="0">
              <a:solidFill>
                <a:srgbClr val="0070C0"/>
              </a:solidFill>
            </a:endParaRPr>
          </a:p>
          <a:p>
            <a:pPr lvl="2"/>
            <a:r>
              <a:rPr lang="en-US" sz="2800" dirty="0">
                <a:solidFill>
                  <a:srgbClr val="0070C0"/>
                </a:solidFill>
              </a:rPr>
              <a:t> Still a lot to learn, especially about </a:t>
            </a:r>
            <a:r>
              <a:rPr lang="en-US" sz="2800" dirty="0" err="1">
                <a:solidFill>
                  <a:srgbClr val="0070C0"/>
                </a:solidFill>
              </a:rPr>
              <a:t>agro</a:t>
            </a:r>
            <a:r>
              <a:rPr lang="en-US" sz="2800" dirty="0">
                <a:solidFill>
                  <a:srgbClr val="0070C0"/>
                </a:solidFill>
              </a:rPr>
              <a:t>-related microenterprises and rural programs.</a:t>
            </a:r>
          </a:p>
          <a:p>
            <a:pPr lvl="2">
              <a:buFont typeface="Wingdings" panose="05000000000000000000" pitchFamily="2" charset="2"/>
              <a:buChar char="q"/>
            </a:pPr>
            <a:endParaRPr lang="en-US" sz="2800" dirty="0">
              <a:solidFill>
                <a:srgbClr val="0070C0"/>
              </a:solidFill>
            </a:endParaRPr>
          </a:p>
          <a:p>
            <a:pPr lvl="2">
              <a:buFont typeface="Wingdings" panose="05000000000000000000" pitchFamily="2" charset="2"/>
              <a:buChar char="q"/>
            </a:pPr>
            <a:endParaRPr lang="en-US" sz="2800" dirty="0">
              <a:solidFill>
                <a:srgbClr val="0070C0"/>
              </a:solidFill>
            </a:endParaRPr>
          </a:p>
          <a:p>
            <a:pPr lvl="2">
              <a:buFont typeface="Wingdings" panose="05000000000000000000" pitchFamily="2" charset="2"/>
              <a:buChar char="q"/>
            </a:pPr>
            <a:endParaRPr lang="en-US" sz="2800" dirty="0">
              <a:solidFill>
                <a:srgbClr val="0070C0"/>
              </a:solidFill>
            </a:endParaRPr>
          </a:p>
          <a:p>
            <a:pPr lvl="2">
              <a:buFont typeface="Wingdings" panose="05000000000000000000" pitchFamily="2" charset="2"/>
              <a:buChar char="q"/>
            </a:pPr>
            <a:endParaRPr lang="en-US" sz="2800" dirty="0">
              <a:solidFill>
                <a:srgbClr val="0070C0"/>
              </a:solidFill>
              <a:latin typeface="+mn-lt"/>
            </a:endParaRPr>
          </a:p>
          <a:p>
            <a:pPr lvl="2">
              <a:buFont typeface="Wingdings" panose="05000000000000000000" pitchFamily="2" charset="2"/>
              <a:buChar char="q"/>
            </a:pPr>
            <a:endParaRPr lang="en-US" sz="2800" dirty="0">
              <a:solidFill>
                <a:srgbClr val="0070C0"/>
              </a:solidFill>
              <a:latin typeface="+mn-lt"/>
            </a:endParaRPr>
          </a:p>
          <a:p>
            <a:pPr lvl="2">
              <a:buFont typeface="Wingdings" panose="05000000000000000000" pitchFamily="2" charset="2"/>
              <a:buChar char="q"/>
            </a:pPr>
            <a:endParaRPr lang="en-US" sz="2800" dirty="0"/>
          </a:p>
          <a:p>
            <a:pPr lvl="3">
              <a:buFont typeface="Wingdings" panose="05000000000000000000" pitchFamily="2" charset="2"/>
              <a:buChar char="q"/>
            </a:pPr>
            <a:endParaRPr lang="en-US" sz="2800" dirty="0">
              <a:solidFill>
                <a:schemeClr val="bg2">
                  <a:lumMod val="75000"/>
                </a:schemeClr>
              </a:solidFill>
            </a:endParaRPr>
          </a:p>
          <a:p>
            <a:pPr lvl="1">
              <a:buFont typeface="Wingdings" panose="05000000000000000000" pitchFamily="2" charset="2"/>
              <a:buChar char="q"/>
            </a:pPr>
            <a:endParaRPr lang="en-US" sz="2800" dirty="0">
              <a:solidFill>
                <a:schemeClr val="tx1"/>
              </a:solidFill>
            </a:endParaRPr>
          </a:p>
          <a:p>
            <a:pPr lvl="1">
              <a:buFont typeface="Wingdings" panose="05000000000000000000" pitchFamily="2" charset="2"/>
              <a:buChar char="q"/>
            </a:pPr>
            <a:endParaRPr lang="en-US" sz="2100" dirty="0">
              <a:solidFill>
                <a:schemeClr val="tx1"/>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39</a:t>
            </a:fld>
            <a:endParaRPr lang="en-US"/>
          </a:p>
        </p:txBody>
      </p:sp>
    </p:spTree>
    <p:extLst>
      <p:ext uri="{BB962C8B-B14F-4D97-AF65-F5344CB8AC3E}">
        <p14:creationId xmlns:p14="http://schemas.microsoft.com/office/powerpoint/2010/main" val="30552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5" y="301628"/>
            <a:ext cx="8787065" cy="756707"/>
          </a:xfrm>
        </p:spPr>
        <p:txBody>
          <a:bodyPr anchor="ctr">
            <a:normAutofit/>
          </a:bodyPr>
          <a:lstStyle/>
          <a:p>
            <a:r>
              <a:rPr lang="en-US" sz="3300" b="1" dirty="0">
                <a:solidFill>
                  <a:srgbClr val="0070C0"/>
                </a:solidFill>
              </a:rPr>
              <a:t>Outline</a:t>
            </a:r>
          </a:p>
        </p:txBody>
      </p:sp>
      <p:sp>
        <p:nvSpPr>
          <p:cNvPr id="3" name="Content Placeholder 2"/>
          <p:cNvSpPr>
            <a:spLocks noGrp="1"/>
          </p:cNvSpPr>
          <p:nvPr>
            <p:ph type="body" sz="quarter" idx="13"/>
          </p:nvPr>
        </p:nvSpPr>
        <p:spPr>
          <a:xfrm>
            <a:off x="360946" y="1683157"/>
            <a:ext cx="8794750" cy="4613804"/>
          </a:xfrm>
        </p:spPr>
        <p:txBody>
          <a:bodyPr>
            <a:noAutofit/>
          </a:bodyPr>
          <a:lstStyle/>
          <a:p>
            <a:pPr marL="457200" indent="-457200">
              <a:spcBef>
                <a:spcPts val="600"/>
              </a:spcBef>
              <a:spcAft>
                <a:spcPts val="600"/>
              </a:spcAft>
              <a:buFont typeface="Wingdings" panose="05000000000000000000" pitchFamily="2" charset="2"/>
              <a:buChar char="Ø"/>
            </a:pPr>
            <a:r>
              <a:rPr lang="en-US" sz="2800" kern="1200" dirty="0">
                <a:solidFill>
                  <a:srgbClr val="0070C0"/>
                </a:solidFill>
                <a:latin typeface="+mn-lt"/>
              </a:rPr>
              <a:t>A broad profile of poverty in Africa</a:t>
            </a:r>
          </a:p>
          <a:p>
            <a:pPr marL="457200" indent="-457200">
              <a:spcBef>
                <a:spcPts val="600"/>
              </a:spcBef>
              <a:spcAft>
                <a:spcPts val="600"/>
              </a:spcAft>
              <a:buFont typeface="Wingdings" panose="05000000000000000000" pitchFamily="2" charset="2"/>
              <a:buChar char="Ø"/>
            </a:pPr>
            <a:r>
              <a:rPr lang="en-US" sz="2800" kern="1200" dirty="0">
                <a:solidFill>
                  <a:srgbClr val="0070C0"/>
                </a:solidFill>
                <a:latin typeface="+mn-lt"/>
              </a:rPr>
              <a:t>Principles of engagement</a:t>
            </a:r>
          </a:p>
          <a:p>
            <a:pPr marL="457200" indent="-457200">
              <a:spcBef>
                <a:spcPts val="600"/>
              </a:spcBef>
              <a:spcAft>
                <a:spcPts val="600"/>
              </a:spcAft>
              <a:buFont typeface="Wingdings" panose="05000000000000000000" pitchFamily="2" charset="2"/>
              <a:buChar char="Ø"/>
            </a:pPr>
            <a:r>
              <a:rPr lang="en-US" sz="2800" kern="1200" dirty="0">
                <a:solidFill>
                  <a:srgbClr val="0070C0"/>
                </a:solidFill>
                <a:latin typeface="+mn-lt"/>
              </a:rPr>
              <a:t>Four primary areas for policy action</a:t>
            </a:r>
          </a:p>
          <a:p>
            <a:pPr marL="823913" lvl="3" indent="-457200">
              <a:spcBef>
                <a:spcPts val="600"/>
              </a:spcBef>
              <a:spcAft>
                <a:spcPts val="600"/>
              </a:spcAft>
              <a:buFont typeface="Wingdings" panose="05000000000000000000" pitchFamily="2" charset="2"/>
              <a:buChar char="v"/>
            </a:pPr>
            <a:r>
              <a:rPr lang="en-US" sz="2800" kern="1200" dirty="0">
                <a:solidFill>
                  <a:srgbClr val="0070C0"/>
                </a:solidFill>
                <a:latin typeface="+mn-lt"/>
              </a:rPr>
              <a:t>Accelerate the fertility transition</a:t>
            </a:r>
          </a:p>
          <a:p>
            <a:pPr marL="823913" lvl="3" indent="-457200">
              <a:spcBef>
                <a:spcPts val="600"/>
              </a:spcBef>
              <a:spcAft>
                <a:spcPts val="600"/>
              </a:spcAft>
              <a:buFont typeface="Wingdings" panose="05000000000000000000" pitchFamily="2" charset="2"/>
              <a:buChar char="v"/>
            </a:pPr>
            <a:r>
              <a:rPr lang="en-US" sz="2800" kern="1200" dirty="0">
                <a:solidFill>
                  <a:srgbClr val="0070C0"/>
                </a:solidFill>
                <a:latin typeface="+mn-lt"/>
              </a:rPr>
              <a:t>Leverage the food system, on and off the farm</a:t>
            </a:r>
          </a:p>
          <a:p>
            <a:pPr marL="823913" lvl="3" indent="-457200">
              <a:spcBef>
                <a:spcPts val="600"/>
              </a:spcBef>
              <a:spcAft>
                <a:spcPts val="600"/>
              </a:spcAft>
              <a:buFont typeface="Wingdings" panose="05000000000000000000" pitchFamily="2" charset="2"/>
              <a:buChar char="v"/>
            </a:pPr>
            <a:r>
              <a:rPr lang="en-US" sz="2800" kern="1200" dirty="0">
                <a:solidFill>
                  <a:srgbClr val="0070C0"/>
                </a:solidFill>
                <a:latin typeface="+mn-lt"/>
              </a:rPr>
              <a:t>Address risk and conflict</a:t>
            </a:r>
          </a:p>
          <a:p>
            <a:pPr marL="823913" lvl="3" indent="-457200">
              <a:spcBef>
                <a:spcPts val="600"/>
              </a:spcBef>
              <a:spcAft>
                <a:spcPts val="600"/>
              </a:spcAft>
              <a:buFont typeface="Wingdings" panose="05000000000000000000" pitchFamily="2" charset="2"/>
              <a:buChar char="v"/>
            </a:pPr>
            <a:r>
              <a:rPr lang="en-US" sz="2800" kern="1200" dirty="0">
                <a:solidFill>
                  <a:srgbClr val="0070C0"/>
                </a:solidFill>
                <a:latin typeface="+mn-lt"/>
              </a:rPr>
              <a:t>Mobilize public finance for the poverty agenda</a:t>
            </a:r>
          </a:p>
        </p:txBody>
      </p:sp>
      <p:sp>
        <p:nvSpPr>
          <p:cNvPr id="4" name="Slide Number Placeholder 3"/>
          <p:cNvSpPr>
            <a:spLocks noGrp="1"/>
          </p:cNvSpPr>
          <p:nvPr>
            <p:ph type="sldNum" sz="quarter" idx="15"/>
          </p:nvPr>
        </p:nvSpPr>
        <p:spPr/>
        <p:txBody>
          <a:bodyPr/>
          <a:lstStyle/>
          <a:p>
            <a:fld id="{3A2B680D-EE76-4B7B-AA42-4C2819F121D9}" type="slidenum">
              <a:rPr lang="en-US" smtClean="0"/>
              <a:t>4</a:t>
            </a:fld>
            <a:endParaRPr lang="en-US"/>
          </a:p>
        </p:txBody>
      </p:sp>
    </p:spTree>
    <p:extLst>
      <p:ext uri="{BB962C8B-B14F-4D97-AF65-F5344CB8AC3E}">
        <p14:creationId xmlns:p14="http://schemas.microsoft.com/office/powerpoint/2010/main" val="20211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311389" y="1524000"/>
            <a:ext cx="8521221" cy="5197477"/>
          </a:xfrm>
        </p:spPr>
        <p:txBody>
          <a:bodyPr>
            <a:normAutofit fontScale="92500" lnSpcReduction="20000"/>
          </a:bodyPr>
          <a:lstStyle/>
          <a:p>
            <a:pPr marL="457200" indent="-457200">
              <a:buFont typeface="Arial" panose="020B0604020202020204" pitchFamily="34" charset="0"/>
              <a:buChar char="•"/>
            </a:pPr>
            <a:r>
              <a:rPr lang="en-US" sz="2800" dirty="0">
                <a:solidFill>
                  <a:srgbClr val="0070C0"/>
                </a:solidFill>
                <a:latin typeface="+mn-lt"/>
              </a:rPr>
              <a:t>Growing towns more important than growing cities for poverty reduction.</a:t>
            </a:r>
          </a:p>
          <a:p>
            <a:pPr marL="457200" lvl="1" indent="0">
              <a:buNone/>
            </a:pPr>
            <a:r>
              <a:rPr lang="en-US" sz="2800" dirty="0">
                <a:solidFill>
                  <a:srgbClr val="0070C0"/>
                </a:solidFill>
                <a:latin typeface="+mn-lt"/>
              </a:rPr>
              <a:t>-	Global &amp; country evidence.</a:t>
            </a:r>
          </a:p>
          <a:p>
            <a:pPr marL="457200" lvl="1" indent="0">
              <a:buNone/>
            </a:pPr>
            <a:r>
              <a:rPr lang="en-US" sz="2800" dirty="0">
                <a:solidFill>
                  <a:srgbClr val="0070C0"/>
                </a:solidFill>
                <a:latin typeface="+mn-lt"/>
              </a:rPr>
              <a:t>-	Deterrence of distance outweighs attraction of 	wealth.</a:t>
            </a:r>
          </a:p>
          <a:p>
            <a:pPr marL="914400" lvl="1" indent="-457200">
              <a:buFont typeface="Wingdings" panose="05000000000000000000" pitchFamily="2" charset="2"/>
              <a:buChar char="Ø"/>
            </a:pPr>
            <a:endParaRPr lang="en-US" sz="2800" dirty="0">
              <a:solidFill>
                <a:srgbClr val="0070C0"/>
              </a:solidFill>
              <a:latin typeface="+mn-lt"/>
            </a:endParaRPr>
          </a:p>
          <a:p>
            <a:pPr marL="695325" lvl="1" indent="-630238"/>
            <a:r>
              <a:rPr lang="en-US" sz="2800" dirty="0">
                <a:solidFill>
                  <a:srgbClr val="0070C0"/>
                </a:solidFill>
              </a:rPr>
              <a:t>Town development : connectivity; urban infrastructure (electricity) and services (attract firms and talent); fiscal arrangements.</a:t>
            </a:r>
          </a:p>
          <a:p>
            <a:pPr marL="695325" lvl="1" indent="-630238"/>
            <a:endParaRPr lang="en-US" sz="2800" dirty="0">
              <a:solidFill>
                <a:srgbClr val="0070C0"/>
              </a:solidFill>
              <a:latin typeface="+mn-lt"/>
            </a:endParaRPr>
          </a:p>
          <a:p>
            <a:pPr marL="695325" lvl="1" indent="-630238"/>
            <a:r>
              <a:rPr lang="en-US" sz="2800" dirty="0">
                <a:solidFill>
                  <a:srgbClr val="0070C0"/>
                </a:solidFill>
                <a:latin typeface="+mn-lt"/>
              </a:rPr>
              <a:t>Regional integration/border towns (food).</a:t>
            </a:r>
          </a:p>
          <a:p>
            <a:pPr marL="695325" lvl="1" indent="-630238"/>
            <a:endParaRPr lang="en-US" sz="2800" dirty="0">
              <a:solidFill>
                <a:srgbClr val="0070C0"/>
              </a:solidFill>
              <a:latin typeface="+mn-lt"/>
            </a:endParaRPr>
          </a:p>
          <a:p>
            <a:pPr marL="695325" lvl="1" indent="-630238"/>
            <a:r>
              <a:rPr lang="en-US" sz="2800" dirty="0">
                <a:solidFill>
                  <a:srgbClr val="0070C0"/>
                </a:solidFill>
                <a:latin typeface="+mn-lt"/>
              </a:rPr>
              <a:t>Digital technology to increase earnings for self employed (customer connection, mobile money).</a:t>
            </a:r>
            <a:endParaRPr lang="en-US" sz="2800" dirty="0">
              <a:solidFill>
                <a:schemeClr val="tx1"/>
              </a:solidFill>
            </a:endParaRPr>
          </a:p>
          <a:p>
            <a:pPr lvl="1">
              <a:buFont typeface="Wingdings" panose="05000000000000000000" pitchFamily="2" charset="2"/>
              <a:buChar char="q"/>
            </a:pPr>
            <a:endParaRPr lang="en-US" sz="2400" dirty="0">
              <a:solidFill>
                <a:schemeClr val="tx1"/>
              </a:solidFill>
            </a:endParaRPr>
          </a:p>
          <a:p>
            <a:pPr lvl="1">
              <a:buFont typeface="Wingdings" panose="05000000000000000000" pitchFamily="2" charset="2"/>
              <a:buChar char="q"/>
            </a:pPr>
            <a:endParaRPr lang="en-US" sz="2400" dirty="0">
              <a:solidFill>
                <a:schemeClr val="tx1"/>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40</a:t>
            </a:fld>
            <a:endParaRPr lang="en-US"/>
          </a:p>
        </p:txBody>
      </p:sp>
      <p:sp>
        <p:nvSpPr>
          <p:cNvPr id="5" name="Title 4"/>
          <p:cNvSpPr>
            <a:spLocks noGrp="1"/>
          </p:cNvSpPr>
          <p:nvPr>
            <p:ph type="title"/>
          </p:nvPr>
        </p:nvSpPr>
        <p:spPr>
          <a:xfrm>
            <a:off x="349250" y="304800"/>
            <a:ext cx="8462029" cy="756707"/>
          </a:xfrm>
        </p:spPr>
        <p:txBody>
          <a:bodyPr/>
          <a:lstStyle/>
          <a:p>
            <a:r>
              <a:rPr lang="en-US" sz="3300" b="1" dirty="0">
                <a:solidFill>
                  <a:srgbClr val="0070C0"/>
                </a:solidFill>
              </a:rPr>
              <a:t>“Demand” side</a:t>
            </a:r>
            <a:endParaRPr lang="en-US" sz="3300" dirty="0"/>
          </a:p>
        </p:txBody>
      </p:sp>
    </p:spTree>
    <p:extLst>
      <p:ext uri="{BB962C8B-B14F-4D97-AF65-F5344CB8AC3E}">
        <p14:creationId xmlns:p14="http://schemas.microsoft.com/office/powerpoint/2010/main" val="412619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9100" y="1200218"/>
            <a:ext cx="8305800" cy="2533582"/>
          </a:xfrm>
          <a:solidFill>
            <a:schemeClr val="bg1"/>
          </a:solidFill>
          <a:ln>
            <a:noFill/>
          </a:ln>
        </p:spPr>
        <p:txBody>
          <a:bodyPr>
            <a:noAutofit/>
          </a:bodyPr>
          <a:lstStyle/>
          <a:p>
            <a:r>
              <a:rPr lang="en-US" sz="4400" b="1">
                <a:solidFill>
                  <a:srgbClr val="0070C0"/>
                </a:solidFill>
              </a:rPr>
              <a:t>Action area 3. </a:t>
            </a:r>
          </a:p>
          <a:p>
            <a:r>
              <a:rPr lang="en-US" sz="4400" b="1">
                <a:solidFill>
                  <a:srgbClr val="0070C0"/>
                </a:solidFill>
              </a:rPr>
              <a:t>Manage risk and conflict</a:t>
            </a:r>
          </a:p>
        </p:txBody>
      </p:sp>
      <p:sp>
        <p:nvSpPr>
          <p:cNvPr id="2" name="Title 1">
            <a:extLst>
              <a:ext uri="{FF2B5EF4-FFF2-40B4-BE49-F238E27FC236}">
                <a16:creationId xmlns:a16="http://schemas.microsoft.com/office/drawing/2014/main" id="{F1436DFE-5863-491F-955B-796647778CA2}"/>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194560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84" y="426720"/>
            <a:ext cx="8462029" cy="685799"/>
          </a:xfrm>
        </p:spPr>
        <p:txBody>
          <a:bodyPr anchor="ctr">
            <a:normAutofit/>
          </a:bodyPr>
          <a:lstStyle/>
          <a:p>
            <a:r>
              <a:rPr lang="en-US" sz="3300" b="1" dirty="0">
                <a:solidFill>
                  <a:srgbClr val="0070C0"/>
                </a:solidFill>
              </a:rPr>
              <a:t>Risk landscape</a:t>
            </a:r>
          </a:p>
        </p:txBody>
      </p:sp>
      <p:sp>
        <p:nvSpPr>
          <p:cNvPr id="3" name="Content Placeholder 2"/>
          <p:cNvSpPr>
            <a:spLocks noGrp="1"/>
          </p:cNvSpPr>
          <p:nvPr>
            <p:ph type="body" sz="quarter" idx="13"/>
          </p:nvPr>
        </p:nvSpPr>
        <p:spPr>
          <a:xfrm>
            <a:off x="34598" y="1584323"/>
            <a:ext cx="9144000" cy="5273677"/>
          </a:xfrm>
        </p:spPr>
        <p:txBody>
          <a:bodyPr>
            <a:normAutofit/>
          </a:bodyPr>
          <a:lstStyle/>
          <a:p>
            <a:pPr marL="457200" indent="-457200">
              <a:buFont typeface="Arial" panose="020B0604020202020204" pitchFamily="34" charset="0"/>
              <a:buChar char="•"/>
            </a:pPr>
            <a:r>
              <a:rPr lang="en-US" sz="2800" dirty="0">
                <a:solidFill>
                  <a:srgbClr val="0070C0"/>
                </a:solidFill>
                <a:latin typeface="+mn-lt"/>
              </a:rPr>
              <a:t>Risk &amp; conflict increase poverty and keep people poor: </a:t>
            </a:r>
          </a:p>
          <a:p>
            <a:pPr marL="457200" lvl="3" indent="0">
              <a:buNone/>
            </a:pPr>
            <a:r>
              <a:rPr lang="en-US" sz="2800" dirty="0">
                <a:solidFill>
                  <a:srgbClr val="0070C0"/>
                </a:solidFill>
                <a:latin typeface="+mn-lt"/>
              </a:rPr>
              <a:t>-	Large effect not just when bad events occur, but also the costly behavior in anticipation of (uninsured) risk.</a:t>
            </a:r>
          </a:p>
          <a:p>
            <a:pPr marL="514350" indent="-514350">
              <a:buFont typeface="Arial" panose="020B0604020202020204" pitchFamily="34" charset="0"/>
              <a:buChar char="•"/>
            </a:pPr>
            <a:r>
              <a:rPr lang="en-US" sz="2800" dirty="0">
                <a:solidFill>
                  <a:srgbClr val="0070C0"/>
                </a:solidFill>
                <a:latin typeface="+mn-lt"/>
              </a:rPr>
              <a:t>Risks in Africa are higher and more </a:t>
            </a:r>
            <a:r>
              <a:rPr lang="en-US" sz="2800" b="1" dirty="0">
                <a:solidFill>
                  <a:srgbClr val="0070C0"/>
                </a:solidFill>
                <a:latin typeface="+mn-lt"/>
              </a:rPr>
              <a:t>covariate</a:t>
            </a:r>
            <a:endParaRPr lang="en-US" sz="2800" dirty="0">
              <a:solidFill>
                <a:srgbClr val="0070C0"/>
              </a:solidFill>
              <a:latin typeface="+mn-lt"/>
            </a:endParaRPr>
          </a:p>
          <a:p>
            <a:pPr marL="977900" lvl="3" indent="-457200">
              <a:buFontTx/>
              <a:buChar char="-"/>
            </a:pPr>
            <a:r>
              <a:rPr lang="en-US" sz="2800" dirty="0">
                <a:solidFill>
                  <a:srgbClr val="0070C0"/>
                </a:solidFill>
                <a:latin typeface="+mn-lt"/>
              </a:rPr>
              <a:t>Dominant livelihoods are much riskier. </a:t>
            </a:r>
          </a:p>
          <a:p>
            <a:pPr marL="977900" lvl="3" indent="-457200">
              <a:buFontTx/>
              <a:buChar char="-"/>
            </a:pPr>
            <a:r>
              <a:rPr lang="en-US" sz="2800" dirty="0">
                <a:solidFill>
                  <a:srgbClr val="0070C0"/>
                </a:solidFill>
                <a:latin typeface="+mn-lt"/>
              </a:rPr>
              <a:t>Health systems are weaker. </a:t>
            </a:r>
          </a:p>
          <a:p>
            <a:pPr marL="977900" lvl="3" indent="-457200">
              <a:buFontTx/>
              <a:buChar char="-"/>
            </a:pPr>
            <a:r>
              <a:rPr lang="en-US" sz="2800" dirty="0">
                <a:solidFill>
                  <a:srgbClr val="0070C0"/>
                </a:solidFill>
                <a:latin typeface="+mn-lt"/>
              </a:rPr>
              <a:t>Conflict is more prevalent and rising</a:t>
            </a:r>
          </a:p>
          <a:p>
            <a:pPr marL="977900" lvl="3" indent="-457200">
              <a:buFontTx/>
              <a:buChar char="-"/>
            </a:pPr>
            <a:r>
              <a:rPr lang="en-US" sz="2800" dirty="0">
                <a:solidFill>
                  <a:srgbClr val="0070C0"/>
                </a:solidFill>
                <a:latin typeface="+mn-lt"/>
              </a:rPr>
              <a:t>Climate change adds further uncertainty (heat waves, floods, droughts)</a:t>
            </a:r>
          </a:p>
          <a:p>
            <a:pPr lvl="3">
              <a:buFont typeface="Wingdings" panose="05000000000000000000" pitchFamily="2" charset="2"/>
              <a:buChar char="Ø"/>
            </a:pPr>
            <a:endParaRPr lang="en-US" sz="2800" dirty="0">
              <a:solidFill>
                <a:srgbClr val="0070C0"/>
              </a:solidFill>
              <a:latin typeface="+mn-lt"/>
            </a:endParaRPr>
          </a:p>
          <a:p>
            <a:pPr lvl="2">
              <a:buFont typeface="Wingdings" panose="05000000000000000000" pitchFamily="2" charset="2"/>
              <a:buChar char="q"/>
            </a:pPr>
            <a:endParaRPr lang="en-US" sz="2800" dirty="0">
              <a:solidFill>
                <a:schemeClr val="tx1"/>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42</a:t>
            </a:fld>
            <a:endParaRPr lang="en-US"/>
          </a:p>
        </p:txBody>
      </p:sp>
    </p:spTree>
    <p:extLst>
      <p:ext uri="{BB962C8B-B14F-4D97-AF65-F5344CB8AC3E}">
        <p14:creationId xmlns:p14="http://schemas.microsoft.com/office/powerpoint/2010/main" val="370258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03B5-F441-439F-AF5E-C28C9513D636}"/>
              </a:ext>
            </a:extLst>
          </p:cNvPr>
          <p:cNvSpPr>
            <a:spLocks noGrp="1"/>
          </p:cNvSpPr>
          <p:nvPr>
            <p:ph type="title"/>
          </p:nvPr>
        </p:nvSpPr>
        <p:spPr>
          <a:xfrm>
            <a:off x="360363" y="136524"/>
            <a:ext cx="8422690" cy="660112"/>
          </a:xfrm>
        </p:spPr>
        <p:txBody>
          <a:bodyPr/>
          <a:lstStyle/>
          <a:p>
            <a:r>
              <a:rPr lang="en-US" sz="3300" b="1" dirty="0">
                <a:solidFill>
                  <a:srgbClr val="0070C0"/>
                </a:solidFill>
              </a:rPr>
              <a:t>Conflict events on the rise</a:t>
            </a:r>
          </a:p>
        </p:txBody>
      </p:sp>
      <p:sp>
        <p:nvSpPr>
          <p:cNvPr id="4" name="Slide Number Placeholder 3">
            <a:extLst>
              <a:ext uri="{FF2B5EF4-FFF2-40B4-BE49-F238E27FC236}">
                <a16:creationId xmlns:a16="http://schemas.microsoft.com/office/drawing/2014/main" id="{77B095CE-5A51-4C56-9E72-B5C2070810C0}"/>
              </a:ext>
            </a:extLst>
          </p:cNvPr>
          <p:cNvSpPr>
            <a:spLocks noGrp="1"/>
          </p:cNvSpPr>
          <p:nvPr>
            <p:ph type="sldNum" sz="quarter" idx="12"/>
          </p:nvPr>
        </p:nvSpPr>
        <p:spPr/>
        <p:txBody>
          <a:bodyPr/>
          <a:lstStyle/>
          <a:p>
            <a:fld id="{3A2B680D-EE76-4B7B-AA42-4C2819F121D9}" type="slidenum">
              <a:rPr lang="en-US" smtClean="0"/>
              <a:t>43</a:t>
            </a:fld>
            <a:endParaRPr lang="en-US"/>
          </a:p>
        </p:txBody>
      </p:sp>
      <p:pic>
        <p:nvPicPr>
          <p:cNvPr id="5" name="Picture 4">
            <a:extLst>
              <a:ext uri="{FF2B5EF4-FFF2-40B4-BE49-F238E27FC236}">
                <a16:creationId xmlns:a16="http://schemas.microsoft.com/office/drawing/2014/main" id="{275243D8-9DDD-4773-919D-1BBA6D28B557}"/>
              </a:ext>
            </a:extLst>
          </p:cNvPr>
          <p:cNvPicPr>
            <a:picLocks noChangeAspect="1"/>
          </p:cNvPicPr>
          <p:nvPr/>
        </p:nvPicPr>
        <p:blipFill>
          <a:blip r:embed="rId3"/>
          <a:stretch>
            <a:fillRect/>
          </a:stretch>
        </p:blipFill>
        <p:spPr>
          <a:xfrm>
            <a:off x="228600" y="1257300"/>
            <a:ext cx="8686800" cy="4343400"/>
          </a:xfrm>
          <a:prstGeom prst="rect">
            <a:avLst/>
          </a:prstGeom>
        </p:spPr>
      </p:pic>
    </p:spTree>
    <p:extLst>
      <p:ext uri="{BB962C8B-B14F-4D97-AF65-F5344CB8AC3E}">
        <p14:creationId xmlns:p14="http://schemas.microsoft.com/office/powerpoint/2010/main" val="263387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729267-6151-4BC4-A9CD-6B1670E1377B}"/>
              </a:ext>
            </a:extLst>
          </p:cNvPr>
          <p:cNvSpPr>
            <a:spLocks noGrp="1"/>
          </p:cNvSpPr>
          <p:nvPr>
            <p:ph type="sldNum" sz="quarter" idx="19"/>
          </p:nvPr>
        </p:nvSpPr>
        <p:spPr/>
        <p:txBody>
          <a:bodyPr/>
          <a:lstStyle/>
          <a:p>
            <a:fld id="{3A2B680D-EE76-4B7B-AA42-4C2819F121D9}" type="slidenum">
              <a:rPr lang="en-US" smtClean="0"/>
              <a:t>44</a:t>
            </a:fld>
            <a:endParaRPr lang="en-US"/>
          </a:p>
        </p:txBody>
      </p:sp>
      <p:sp>
        <p:nvSpPr>
          <p:cNvPr id="8" name="Title 7">
            <a:extLst>
              <a:ext uri="{FF2B5EF4-FFF2-40B4-BE49-F238E27FC236}">
                <a16:creationId xmlns:a16="http://schemas.microsoft.com/office/drawing/2014/main" id="{7E488052-4D8A-4E92-BB58-BAA9BE99BDD5}"/>
              </a:ext>
            </a:extLst>
          </p:cNvPr>
          <p:cNvSpPr>
            <a:spLocks noGrp="1"/>
          </p:cNvSpPr>
          <p:nvPr>
            <p:ph type="title"/>
          </p:nvPr>
        </p:nvSpPr>
        <p:spPr/>
        <p:txBody>
          <a:bodyPr/>
          <a:lstStyle/>
          <a:p>
            <a:pPr algn="ctr"/>
            <a:r>
              <a:rPr lang="en-US" sz="3300" b="1" dirty="0">
                <a:solidFill>
                  <a:srgbClr val="0070C0"/>
                </a:solidFill>
                <a:latin typeface="+mn-lt"/>
              </a:rPr>
              <a:t>Maternal morality is highest in the world</a:t>
            </a:r>
          </a:p>
        </p:txBody>
      </p:sp>
      <p:pic>
        <p:nvPicPr>
          <p:cNvPr id="2" name="Picture 1">
            <a:extLst>
              <a:ext uri="{FF2B5EF4-FFF2-40B4-BE49-F238E27FC236}">
                <a16:creationId xmlns:a16="http://schemas.microsoft.com/office/drawing/2014/main" id="{DFC7516C-6685-4C0F-848E-FE5BCE3A218C}"/>
              </a:ext>
            </a:extLst>
          </p:cNvPr>
          <p:cNvPicPr>
            <a:picLocks noChangeAspect="1"/>
          </p:cNvPicPr>
          <p:nvPr/>
        </p:nvPicPr>
        <p:blipFill>
          <a:blip r:embed="rId3"/>
          <a:stretch>
            <a:fillRect/>
          </a:stretch>
        </p:blipFill>
        <p:spPr>
          <a:xfrm>
            <a:off x="1470168" y="1016001"/>
            <a:ext cx="6203664" cy="5429964"/>
          </a:xfrm>
          <a:prstGeom prst="rect">
            <a:avLst/>
          </a:prstGeom>
        </p:spPr>
      </p:pic>
    </p:spTree>
    <p:extLst>
      <p:ext uri="{BB962C8B-B14F-4D97-AF65-F5344CB8AC3E}">
        <p14:creationId xmlns:p14="http://schemas.microsoft.com/office/powerpoint/2010/main" val="27279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62029" cy="685799"/>
          </a:xfrm>
        </p:spPr>
        <p:txBody>
          <a:bodyPr anchor="ctr">
            <a:noAutofit/>
          </a:bodyPr>
          <a:lstStyle/>
          <a:p>
            <a:r>
              <a:rPr lang="en-US" sz="3300" b="1" dirty="0">
                <a:solidFill>
                  <a:srgbClr val="0070C0"/>
                </a:solidFill>
              </a:rPr>
              <a:t>Covariate risks challenges coping</a:t>
            </a:r>
          </a:p>
        </p:txBody>
      </p:sp>
      <p:sp>
        <p:nvSpPr>
          <p:cNvPr id="3" name="Content Placeholder 2"/>
          <p:cNvSpPr>
            <a:spLocks noGrp="1"/>
          </p:cNvSpPr>
          <p:nvPr>
            <p:ph type="body" sz="quarter" idx="13"/>
          </p:nvPr>
        </p:nvSpPr>
        <p:spPr>
          <a:xfrm>
            <a:off x="340985" y="1600200"/>
            <a:ext cx="8462029" cy="4557714"/>
          </a:xfrm>
        </p:spPr>
        <p:txBody>
          <a:bodyPr>
            <a:normAutofit/>
          </a:bodyPr>
          <a:lstStyle/>
          <a:p>
            <a:pPr lvl="2"/>
            <a:r>
              <a:rPr lang="en-US" sz="2800" dirty="0">
                <a:solidFill>
                  <a:srgbClr val="0070C0"/>
                </a:solidFill>
                <a:latin typeface="+mn-lt"/>
              </a:rPr>
              <a:t>Covariate shocks make strategies used to manage risk by poor households often ineffective. </a:t>
            </a:r>
          </a:p>
          <a:p>
            <a:pPr lvl="3">
              <a:buFontTx/>
              <a:buChar char="-"/>
            </a:pPr>
            <a:r>
              <a:rPr lang="en-US" sz="2800" dirty="0">
                <a:solidFill>
                  <a:srgbClr val="0070C0"/>
                </a:solidFill>
                <a:latin typeface="+mn-lt"/>
              </a:rPr>
              <a:t>Households rely on savings, family, and friends.</a:t>
            </a:r>
          </a:p>
          <a:p>
            <a:pPr lvl="3">
              <a:buFontTx/>
              <a:buChar char="-"/>
            </a:pPr>
            <a:endParaRPr lang="en-US" sz="2800" dirty="0">
              <a:solidFill>
                <a:srgbClr val="0070C0"/>
              </a:solidFill>
              <a:latin typeface="+mn-lt"/>
            </a:endParaRPr>
          </a:p>
          <a:p>
            <a:pPr lvl="3">
              <a:buFontTx/>
              <a:buChar char="-"/>
            </a:pPr>
            <a:r>
              <a:rPr lang="en-US" sz="2800" dirty="0">
                <a:solidFill>
                  <a:srgbClr val="0070C0"/>
                </a:solidFill>
                <a:latin typeface="+mn-lt"/>
              </a:rPr>
              <a:t>Financial market development is weak so there is a lack of effective insurance. </a:t>
            </a:r>
          </a:p>
          <a:p>
            <a:pPr lvl="3">
              <a:buFontTx/>
              <a:buChar char="-"/>
            </a:pPr>
            <a:endParaRPr lang="en-US" sz="2800" dirty="0">
              <a:solidFill>
                <a:srgbClr val="0070C0"/>
              </a:solidFill>
              <a:latin typeface="+mn-lt"/>
            </a:endParaRPr>
          </a:p>
          <a:p>
            <a:pPr lvl="3">
              <a:buFontTx/>
              <a:buChar char="-"/>
            </a:pPr>
            <a:r>
              <a:rPr lang="en-US" sz="2800" dirty="0">
                <a:solidFill>
                  <a:srgbClr val="0070C0"/>
                </a:solidFill>
                <a:latin typeface="+mn-lt"/>
              </a:rPr>
              <a:t>Slow, poorly targeted humanitarian assistance predominates. </a:t>
            </a:r>
          </a:p>
          <a:p>
            <a:pPr lvl="3">
              <a:buFont typeface="Wingdings" panose="05000000000000000000" pitchFamily="2" charset="2"/>
              <a:buChar char="Ø"/>
            </a:pPr>
            <a:endParaRPr lang="en-US" sz="3000" dirty="0">
              <a:solidFill>
                <a:srgbClr val="0070C0"/>
              </a:solidFill>
              <a:latin typeface="+mn-lt"/>
            </a:endParaRPr>
          </a:p>
          <a:p>
            <a:pPr>
              <a:buFont typeface="Wingdings" panose="05000000000000000000" pitchFamily="2" charset="2"/>
              <a:buChar char="q"/>
            </a:pPr>
            <a:endParaRPr lang="en-US" sz="2100" dirty="0">
              <a:solidFill>
                <a:schemeClr val="tx1"/>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45</a:t>
            </a:fld>
            <a:endParaRPr lang="en-US"/>
          </a:p>
        </p:txBody>
      </p:sp>
    </p:spTree>
    <p:extLst>
      <p:ext uri="{BB962C8B-B14F-4D97-AF65-F5344CB8AC3E}">
        <p14:creationId xmlns:p14="http://schemas.microsoft.com/office/powerpoint/2010/main" val="384730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80998" y="52912"/>
            <a:ext cx="8763001" cy="982135"/>
          </a:xfrm>
        </p:spPr>
        <p:txBody>
          <a:bodyPr anchor="t">
            <a:noAutofit/>
          </a:bodyPr>
          <a:lstStyle/>
          <a:p>
            <a:r>
              <a:rPr lang="en-US" sz="3300" b="1" dirty="0">
                <a:solidFill>
                  <a:srgbClr val="0070C0"/>
                </a:solidFill>
              </a:rPr>
              <a:t>Tools to better manage risk and consequences</a:t>
            </a:r>
          </a:p>
        </p:txBody>
      </p:sp>
      <p:sp>
        <p:nvSpPr>
          <p:cNvPr id="4" name="Content Placeholder 3"/>
          <p:cNvSpPr>
            <a:spLocks noGrp="1"/>
          </p:cNvSpPr>
          <p:nvPr>
            <p:ph type="body" sz="quarter" idx="13"/>
          </p:nvPr>
        </p:nvSpPr>
        <p:spPr>
          <a:xfrm>
            <a:off x="519113" y="1564276"/>
            <a:ext cx="8430940" cy="4262847"/>
          </a:xfrm>
        </p:spPr>
        <p:txBody>
          <a:bodyPr>
            <a:noAutofit/>
          </a:bodyPr>
          <a:lstStyle/>
          <a:p>
            <a:pPr marL="342900" indent="-342900">
              <a:spcBef>
                <a:spcPts val="600"/>
              </a:spcBef>
              <a:buFont typeface="Arial" panose="020B0604020202020204" pitchFamily="34" charset="0"/>
              <a:buChar char="•"/>
            </a:pPr>
            <a:r>
              <a:rPr lang="en-US" sz="2800" dirty="0">
                <a:solidFill>
                  <a:srgbClr val="0070C0"/>
                </a:solidFill>
                <a:latin typeface="+mn-lt"/>
              </a:rPr>
              <a:t>Strategies to reduce exposure not widely used. </a:t>
            </a:r>
          </a:p>
          <a:p>
            <a:pPr marL="342900" indent="-342900">
              <a:spcBef>
                <a:spcPts val="600"/>
              </a:spcBef>
              <a:buFont typeface="Arial" panose="020B0604020202020204" pitchFamily="34" charset="0"/>
              <a:buChar char="•"/>
            </a:pPr>
            <a:r>
              <a:rPr lang="en-US" sz="2800" dirty="0">
                <a:solidFill>
                  <a:srgbClr val="0070C0"/>
                </a:solidFill>
                <a:latin typeface="+mn-lt"/>
              </a:rPr>
              <a:t>Saving, insurance, and safety nets to protect households.</a:t>
            </a:r>
          </a:p>
          <a:p>
            <a:pPr lvl="3">
              <a:lnSpc>
                <a:spcPct val="90000"/>
              </a:lnSpc>
              <a:spcBef>
                <a:spcPts val="600"/>
              </a:spcBef>
            </a:pPr>
            <a:r>
              <a:rPr lang="en-US" sz="2800" dirty="0">
                <a:solidFill>
                  <a:srgbClr val="0070C0"/>
                </a:solidFill>
                <a:latin typeface="+mn-lt"/>
              </a:rPr>
              <a:t>But financial markets remain poorly developed and limited social protection programs (though growing)</a:t>
            </a:r>
          </a:p>
          <a:p>
            <a:pPr lvl="3">
              <a:lnSpc>
                <a:spcPct val="90000"/>
              </a:lnSpc>
              <a:spcBef>
                <a:spcPts val="600"/>
              </a:spcBef>
            </a:pPr>
            <a:r>
              <a:rPr lang="en-US" sz="2800" dirty="0">
                <a:solidFill>
                  <a:srgbClr val="0070C0"/>
                </a:solidFill>
                <a:latin typeface="+mn-lt"/>
              </a:rPr>
              <a:t>Humanitarian support needs to be more timely, predictable, better targeted and more focused on using exiting social protection systems.</a:t>
            </a:r>
          </a:p>
          <a:p>
            <a:pPr marL="342900" indent="-342900">
              <a:spcBef>
                <a:spcPts val="600"/>
              </a:spcBef>
              <a:buFont typeface="Arial" panose="020B0604020202020204" pitchFamily="34" charset="0"/>
              <a:buChar char="•"/>
            </a:pPr>
            <a:r>
              <a:rPr lang="en-US" sz="2800" dirty="0">
                <a:solidFill>
                  <a:srgbClr val="0070C0"/>
                </a:solidFill>
                <a:latin typeface="+mn-lt"/>
              </a:rPr>
              <a:t>Households need a mix of tools to manage shocks. </a:t>
            </a:r>
          </a:p>
          <a:p>
            <a:pPr marL="0" indent="0">
              <a:spcBef>
                <a:spcPts val="600"/>
              </a:spcBef>
            </a:pPr>
            <a:r>
              <a:rPr lang="en-US" sz="2400" dirty="0">
                <a:solidFill>
                  <a:schemeClr val="bg2">
                    <a:lumMod val="75000"/>
                  </a:schemeClr>
                </a:solidFill>
              </a:rPr>
              <a:t> </a:t>
            </a:r>
          </a:p>
          <a:p>
            <a:pPr marL="366713" lvl="3" indent="0">
              <a:spcBef>
                <a:spcPts val="600"/>
              </a:spcBef>
              <a:buNone/>
            </a:pPr>
            <a:endParaRPr lang="en-US" sz="2400" dirty="0">
              <a:solidFill>
                <a:schemeClr val="tx2"/>
              </a:solidFill>
            </a:endParaRPr>
          </a:p>
          <a:p>
            <a:pPr marL="823913" lvl="3" indent="-457200">
              <a:spcBef>
                <a:spcPts val="600"/>
              </a:spcBef>
              <a:buFont typeface="Wingdings" panose="05000000000000000000" pitchFamily="2" charset="2"/>
              <a:buChar char="Ø"/>
            </a:pPr>
            <a:endParaRPr lang="en-US" sz="2400" dirty="0">
              <a:solidFill>
                <a:schemeClr val="tx2"/>
              </a:solidFill>
            </a:endParaRPr>
          </a:p>
          <a:p>
            <a:pPr marL="823913" lvl="3" indent="-457200">
              <a:spcBef>
                <a:spcPts val="600"/>
              </a:spcBef>
              <a:buFont typeface="Wingdings" panose="05000000000000000000" pitchFamily="2" charset="2"/>
              <a:buChar char="Ø"/>
            </a:pPr>
            <a:endParaRPr lang="en-US" sz="2400" dirty="0">
              <a:solidFill>
                <a:schemeClr val="tx2"/>
              </a:solidFill>
            </a:endParaRPr>
          </a:p>
        </p:txBody>
      </p:sp>
      <p:sp>
        <p:nvSpPr>
          <p:cNvPr id="2" name="Slide Number Placeholder 1"/>
          <p:cNvSpPr>
            <a:spLocks noGrp="1"/>
          </p:cNvSpPr>
          <p:nvPr>
            <p:ph type="sldNum" sz="quarter" idx="15"/>
          </p:nvPr>
        </p:nvSpPr>
        <p:spPr/>
        <p:txBody>
          <a:bodyPr/>
          <a:lstStyle/>
          <a:p>
            <a:fld id="{3A2B680D-EE76-4B7B-AA42-4C2819F121D9}" type="slidenum">
              <a:rPr lang="en-US" smtClean="0"/>
              <a:t>46</a:t>
            </a:fld>
            <a:endParaRPr lang="en-US"/>
          </a:p>
        </p:txBody>
      </p:sp>
    </p:spTree>
    <p:extLst>
      <p:ext uri="{BB962C8B-B14F-4D97-AF65-F5344CB8AC3E}">
        <p14:creationId xmlns:p14="http://schemas.microsoft.com/office/powerpoint/2010/main" val="30743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62029" cy="685799"/>
          </a:xfrm>
        </p:spPr>
        <p:txBody>
          <a:bodyPr anchor="ctr">
            <a:noAutofit/>
          </a:bodyPr>
          <a:lstStyle/>
          <a:p>
            <a:r>
              <a:rPr lang="en-US" sz="3300" b="1" dirty="0">
                <a:solidFill>
                  <a:srgbClr val="0070C0"/>
                </a:solidFill>
              </a:rPr>
              <a:t>Insufficient scale of safety nets</a:t>
            </a:r>
            <a:endParaRPr lang="en-US" sz="3300" b="1" dirty="0"/>
          </a:p>
        </p:txBody>
      </p:sp>
      <p:sp>
        <p:nvSpPr>
          <p:cNvPr id="4" name="Slide Number Placeholder 3"/>
          <p:cNvSpPr>
            <a:spLocks noGrp="1"/>
          </p:cNvSpPr>
          <p:nvPr>
            <p:ph type="sldNum" sz="quarter" idx="15"/>
          </p:nvPr>
        </p:nvSpPr>
        <p:spPr/>
        <p:txBody>
          <a:bodyPr/>
          <a:lstStyle/>
          <a:p>
            <a:fld id="{3A2B680D-EE76-4B7B-AA42-4C2819F121D9}" type="slidenum">
              <a:rPr lang="en-US" smtClean="0"/>
              <a:t>47</a:t>
            </a:fld>
            <a:endParaRPr lang="en-US"/>
          </a:p>
        </p:txBody>
      </p:sp>
      <p:pic>
        <p:nvPicPr>
          <p:cNvPr id="3" name="Picture 2">
            <a:extLst>
              <a:ext uri="{FF2B5EF4-FFF2-40B4-BE49-F238E27FC236}">
                <a16:creationId xmlns:a16="http://schemas.microsoft.com/office/drawing/2014/main" id="{FF160DC1-C51E-4D6F-A5D6-28B5E0F442A8}"/>
              </a:ext>
            </a:extLst>
          </p:cNvPr>
          <p:cNvPicPr>
            <a:picLocks noChangeAspect="1"/>
          </p:cNvPicPr>
          <p:nvPr/>
        </p:nvPicPr>
        <p:blipFill>
          <a:blip r:embed="rId3"/>
          <a:stretch>
            <a:fillRect/>
          </a:stretch>
        </p:blipFill>
        <p:spPr>
          <a:xfrm>
            <a:off x="230514" y="1891121"/>
            <a:ext cx="8763000" cy="3676650"/>
          </a:xfrm>
          <a:prstGeom prst="rect">
            <a:avLst/>
          </a:prstGeom>
        </p:spPr>
      </p:pic>
    </p:spTree>
    <p:extLst>
      <p:ext uri="{BB962C8B-B14F-4D97-AF65-F5344CB8AC3E}">
        <p14:creationId xmlns:p14="http://schemas.microsoft.com/office/powerpoint/2010/main" val="7297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9" y="228600"/>
            <a:ext cx="8659167" cy="756707"/>
          </a:xfrm>
        </p:spPr>
        <p:txBody>
          <a:bodyPr anchor="t">
            <a:noAutofit/>
          </a:bodyPr>
          <a:lstStyle/>
          <a:p>
            <a:pPr>
              <a:tabLst>
                <a:tab pos="1371600" algn="l"/>
              </a:tabLst>
            </a:pPr>
            <a:r>
              <a:rPr lang="en-US" sz="3300" b="1" dirty="0">
                <a:solidFill>
                  <a:srgbClr val="0070C0"/>
                </a:solidFill>
              </a:rPr>
              <a:t>Address before shocks occur</a:t>
            </a:r>
          </a:p>
        </p:txBody>
      </p:sp>
      <p:sp>
        <p:nvSpPr>
          <p:cNvPr id="3" name="Content Placeholder 2"/>
          <p:cNvSpPr>
            <a:spLocks noGrp="1"/>
          </p:cNvSpPr>
          <p:nvPr>
            <p:ph type="body" sz="quarter" idx="13"/>
          </p:nvPr>
        </p:nvSpPr>
        <p:spPr>
          <a:xfrm>
            <a:off x="473529" y="1600200"/>
            <a:ext cx="8369300" cy="5029200"/>
          </a:xfrm>
        </p:spPr>
        <p:txBody>
          <a:bodyPr>
            <a:normAutofit/>
          </a:bodyPr>
          <a:lstStyle/>
          <a:p>
            <a:pPr marL="457200" indent="-457200">
              <a:buFont typeface="Arial" panose="020B0604020202020204" pitchFamily="34" charset="0"/>
              <a:buChar char="•"/>
            </a:pPr>
            <a:r>
              <a:rPr lang="en-US" sz="2800" dirty="0">
                <a:solidFill>
                  <a:srgbClr val="0070C0"/>
                </a:solidFill>
              </a:rPr>
              <a:t>Public: Perverse political incentives that constrain ex-ante government action; also lack of fiscal space, capacity, and coordination costs. </a:t>
            </a:r>
          </a:p>
          <a:p>
            <a:pPr marL="457200" indent="-457200">
              <a:buFont typeface="Arial" panose="020B0604020202020204" pitchFamily="34" charset="0"/>
              <a:buChar char="•"/>
            </a:pPr>
            <a:r>
              <a:rPr lang="en-US" sz="2800" dirty="0">
                <a:solidFill>
                  <a:srgbClr val="0070C0"/>
                </a:solidFill>
              </a:rPr>
              <a:t>Private: Behavioral constraints that limit household investment: scarcity-induced focus on present, resignation, ambiguity aversion. Induce households to make this a priority now—e.g. making tools free initially and strong outreach is needed.</a:t>
            </a:r>
          </a:p>
          <a:p>
            <a:pPr>
              <a:buFont typeface="Wingdings" panose="05000000000000000000" pitchFamily="2" charset="2"/>
              <a:buChar char="q"/>
            </a:pPr>
            <a:endParaRPr lang="en-US" sz="2400" dirty="0"/>
          </a:p>
          <a:p>
            <a:pPr lvl="1">
              <a:buFont typeface="Wingdings" panose="05000000000000000000" pitchFamily="2" charset="2"/>
              <a:buChar char="Ø"/>
            </a:pPr>
            <a:endParaRPr lang="en-US" sz="2400" dirty="0"/>
          </a:p>
          <a:p>
            <a:pPr marL="292608" lvl="1" indent="0">
              <a:buNone/>
            </a:pPr>
            <a:endParaRPr lang="en-US" sz="2400" dirty="0"/>
          </a:p>
        </p:txBody>
      </p:sp>
      <p:sp>
        <p:nvSpPr>
          <p:cNvPr id="4" name="Slide Number Placeholder 3"/>
          <p:cNvSpPr>
            <a:spLocks noGrp="1"/>
          </p:cNvSpPr>
          <p:nvPr>
            <p:ph type="sldNum" sz="quarter" idx="15"/>
          </p:nvPr>
        </p:nvSpPr>
        <p:spPr/>
        <p:txBody>
          <a:bodyPr/>
          <a:lstStyle/>
          <a:p>
            <a:fld id="{3A2B680D-EE76-4B7B-AA42-4C2819F121D9}" type="slidenum">
              <a:rPr lang="en-US" smtClean="0"/>
              <a:t>48</a:t>
            </a:fld>
            <a:endParaRPr lang="en-US"/>
          </a:p>
        </p:txBody>
      </p:sp>
    </p:spTree>
    <p:extLst>
      <p:ext uri="{BB962C8B-B14F-4D97-AF65-F5344CB8AC3E}">
        <p14:creationId xmlns:p14="http://schemas.microsoft.com/office/powerpoint/2010/main" val="32810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67" y="0"/>
            <a:ext cx="8915400" cy="909108"/>
          </a:xfrm>
        </p:spPr>
        <p:txBody>
          <a:bodyPr anchor="t">
            <a:noAutofit/>
          </a:bodyPr>
          <a:lstStyle/>
          <a:p>
            <a:pPr>
              <a:tabLst>
                <a:tab pos="1371600" algn="l"/>
              </a:tabLst>
            </a:pPr>
            <a:r>
              <a:rPr lang="en-US" sz="3300" b="1" dirty="0">
                <a:solidFill>
                  <a:srgbClr val="0070C0"/>
                </a:solidFill>
              </a:rPr>
              <a:t>Technological innovation and information systems</a:t>
            </a:r>
          </a:p>
        </p:txBody>
      </p:sp>
      <p:sp>
        <p:nvSpPr>
          <p:cNvPr id="3" name="Content Placeholder 2"/>
          <p:cNvSpPr>
            <a:spLocks noGrp="1"/>
          </p:cNvSpPr>
          <p:nvPr>
            <p:ph type="body" sz="quarter" idx="13"/>
          </p:nvPr>
        </p:nvSpPr>
        <p:spPr>
          <a:xfrm>
            <a:off x="321617" y="1658410"/>
            <a:ext cx="8822383" cy="5029200"/>
          </a:xfrm>
        </p:spPr>
        <p:txBody>
          <a:bodyPr>
            <a:normAutofit/>
          </a:bodyPr>
          <a:lstStyle/>
          <a:p>
            <a:pPr marL="457200" indent="-457200">
              <a:buFont typeface="Arial" panose="020B0604020202020204" pitchFamily="34" charset="0"/>
              <a:buChar char="•"/>
            </a:pPr>
            <a:r>
              <a:rPr lang="en-US" sz="2800" dirty="0">
                <a:solidFill>
                  <a:schemeClr val="bg2">
                    <a:lumMod val="75000"/>
                  </a:schemeClr>
                </a:solidFill>
              </a:rPr>
              <a:t> </a:t>
            </a:r>
            <a:r>
              <a:rPr lang="en-US" sz="2800" dirty="0">
                <a:solidFill>
                  <a:srgbClr val="0070C0"/>
                </a:solidFill>
              </a:rPr>
              <a:t>Foster technological innovation.</a:t>
            </a:r>
          </a:p>
          <a:p>
            <a:pPr marL="1081087" lvl="3" indent="-457200">
              <a:buFontTx/>
              <a:buChar char="-"/>
            </a:pPr>
            <a:r>
              <a:rPr lang="en-US" sz="2800" dirty="0">
                <a:solidFill>
                  <a:srgbClr val="0070C0"/>
                </a:solidFill>
              </a:rPr>
              <a:t>Cheaper technology for water management (solar)</a:t>
            </a:r>
          </a:p>
          <a:p>
            <a:pPr marL="1081087" lvl="3" indent="-457200">
              <a:buFontTx/>
              <a:buChar char="-"/>
            </a:pPr>
            <a:r>
              <a:rPr lang="en-US" sz="2800" dirty="0">
                <a:solidFill>
                  <a:srgbClr val="0070C0"/>
                </a:solidFill>
              </a:rPr>
              <a:t>Financial innovations (mobile money, index insurance).</a:t>
            </a:r>
          </a:p>
          <a:p>
            <a:pPr lvl="2"/>
            <a:endParaRPr lang="en-US" sz="2800" dirty="0">
              <a:solidFill>
                <a:srgbClr val="0070C0"/>
              </a:solidFill>
            </a:endParaRPr>
          </a:p>
          <a:p>
            <a:pPr lvl="2"/>
            <a:r>
              <a:rPr lang="en-US" sz="2800" dirty="0">
                <a:solidFill>
                  <a:srgbClr val="0070C0"/>
                </a:solidFill>
              </a:rPr>
              <a:t> Invest in information systems</a:t>
            </a:r>
          </a:p>
          <a:p>
            <a:pPr marL="965200" lvl="3" indent="-457200">
              <a:buFontTx/>
              <a:buChar char="-"/>
            </a:pPr>
            <a:r>
              <a:rPr lang="en-US" sz="2800" dirty="0">
                <a:solidFill>
                  <a:srgbClr val="0070C0"/>
                </a:solidFill>
              </a:rPr>
              <a:t>Many shocks are slow onset </a:t>
            </a:r>
            <a:r>
              <a:rPr lang="en-US" sz="2800" dirty="0">
                <a:solidFill>
                  <a:srgbClr val="0070C0"/>
                </a:solidFill>
                <a:sym typeface="Wingdings" panose="05000000000000000000" pitchFamily="2" charset="2"/>
              </a:rPr>
              <a:t>&amp; e</a:t>
            </a:r>
            <a:r>
              <a:rPr lang="en-US" sz="2800" dirty="0">
                <a:solidFill>
                  <a:srgbClr val="0070C0"/>
                </a:solidFill>
              </a:rPr>
              <a:t>arly warning systems can pay off.</a:t>
            </a:r>
          </a:p>
          <a:p>
            <a:pPr marL="965200" lvl="3" indent="-457200">
              <a:buFontTx/>
              <a:buChar char="-"/>
            </a:pPr>
            <a:r>
              <a:rPr lang="en-US" sz="2800" dirty="0">
                <a:solidFill>
                  <a:srgbClr val="0070C0"/>
                </a:solidFill>
              </a:rPr>
              <a:t>Better information basis for risk modeling.</a:t>
            </a:r>
          </a:p>
          <a:p>
            <a:pPr>
              <a:buFont typeface="Wingdings" panose="05000000000000000000" pitchFamily="2" charset="2"/>
              <a:buChar char="q"/>
            </a:pPr>
            <a:endParaRPr lang="en-US" sz="2800" dirty="0"/>
          </a:p>
          <a:p>
            <a:pPr lvl="1">
              <a:buFont typeface="Wingdings" panose="05000000000000000000" pitchFamily="2" charset="2"/>
              <a:buChar char="Ø"/>
            </a:pPr>
            <a:endParaRPr lang="en-US" sz="2800" dirty="0"/>
          </a:p>
          <a:p>
            <a:pPr marL="292608" lvl="1" indent="0">
              <a:buNone/>
            </a:pPr>
            <a:endParaRPr lang="en-US" sz="2800" dirty="0"/>
          </a:p>
        </p:txBody>
      </p:sp>
      <p:sp>
        <p:nvSpPr>
          <p:cNvPr id="4" name="Slide Number Placeholder 3"/>
          <p:cNvSpPr>
            <a:spLocks noGrp="1"/>
          </p:cNvSpPr>
          <p:nvPr>
            <p:ph type="sldNum" sz="quarter" idx="15"/>
          </p:nvPr>
        </p:nvSpPr>
        <p:spPr/>
        <p:txBody>
          <a:bodyPr/>
          <a:lstStyle/>
          <a:p>
            <a:fld id="{3A2B680D-EE76-4B7B-AA42-4C2819F121D9}" type="slidenum">
              <a:rPr lang="en-US" smtClean="0"/>
              <a:t>49</a:t>
            </a:fld>
            <a:endParaRPr lang="en-US"/>
          </a:p>
        </p:txBody>
      </p:sp>
    </p:spTree>
    <p:extLst>
      <p:ext uri="{BB962C8B-B14F-4D97-AF65-F5344CB8AC3E}">
        <p14:creationId xmlns:p14="http://schemas.microsoft.com/office/powerpoint/2010/main" val="3536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4026" y="2043663"/>
            <a:ext cx="4578895" cy="2031055"/>
          </a:xfrm>
        </p:spPr>
        <p:txBody>
          <a:bodyPr>
            <a:normAutofit/>
          </a:bodyPr>
          <a:lstStyle/>
          <a:p>
            <a:r>
              <a:rPr lang="en-US">
                <a:solidFill>
                  <a:srgbClr val="FFFFFF"/>
                </a:solidFill>
              </a:rPr>
              <a:t>Insights from a case study in </a:t>
            </a:r>
            <a:r>
              <a:rPr lang="en-US" err="1">
                <a:solidFill>
                  <a:srgbClr val="FFFFFF"/>
                </a:solidFill>
              </a:rPr>
              <a:t>Kagera</a:t>
            </a:r>
            <a:r>
              <a:rPr lang="en-US">
                <a:solidFill>
                  <a:srgbClr val="FFFFFF"/>
                </a:solidFill>
              </a:rPr>
              <a:t>, Tanzania</a:t>
            </a:r>
          </a:p>
        </p:txBody>
      </p:sp>
      <p:sp>
        <p:nvSpPr>
          <p:cNvPr id="5" name="Subtitle 4"/>
          <p:cNvSpPr>
            <a:spLocks noGrp="1"/>
          </p:cNvSpPr>
          <p:nvPr>
            <p:ph type="subTitle" idx="1"/>
          </p:nvPr>
        </p:nvSpPr>
        <p:spPr>
          <a:xfrm>
            <a:off x="1981200" y="2387829"/>
            <a:ext cx="5181600" cy="1686889"/>
          </a:xfrm>
          <a:solidFill>
            <a:schemeClr val="bg1"/>
          </a:solidFill>
          <a:ln>
            <a:noFill/>
          </a:ln>
        </p:spPr>
        <p:txBody>
          <a:bodyPr>
            <a:noAutofit/>
          </a:bodyPr>
          <a:lstStyle/>
          <a:p>
            <a:r>
              <a:rPr lang="en-US" sz="4400" b="1" dirty="0">
                <a:solidFill>
                  <a:srgbClr val="0070C0"/>
                </a:solidFill>
              </a:rPr>
              <a:t>I. A broad profile of poverty in Africa</a:t>
            </a:r>
          </a:p>
        </p:txBody>
      </p:sp>
    </p:spTree>
    <p:extLst>
      <p:ext uri="{BB962C8B-B14F-4D97-AF65-F5344CB8AC3E}">
        <p14:creationId xmlns:p14="http://schemas.microsoft.com/office/powerpoint/2010/main" val="284054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4026" y="2043663"/>
            <a:ext cx="4578895" cy="2031055"/>
          </a:xfrm>
        </p:spPr>
        <p:txBody>
          <a:bodyPr>
            <a:normAutofit/>
          </a:bodyPr>
          <a:lstStyle/>
          <a:p>
            <a:r>
              <a:rPr lang="en-US">
                <a:solidFill>
                  <a:srgbClr val="FFFFFF"/>
                </a:solidFill>
              </a:rPr>
              <a:t>Insights from a case study in </a:t>
            </a:r>
            <a:r>
              <a:rPr lang="en-US" err="1">
                <a:solidFill>
                  <a:srgbClr val="FFFFFF"/>
                </a:solidFill>
              </a:rPr>
              <a:t>Kagera</a:t>
            </a:r>
            <a:r>
              <a:rPr lang="en-US">
                <a:solidFill>
                  <a:srgbClr val="FFFFFF"/>
                </a:solidFill>
              </a:rPr>
              <a:t>, Tanzania</a:t>
            </a:r>
          </a:p>
        </p:txBody>
      </p:sp>
      <p:sp>
        <p:nvSpPr>
          <p:cNvPr id="5" name="Subtitle 4"/>
          <p:cNvSpPr>
            <a:spLocks noGrp="1"/>
          </p:cNvSpPr>
          <p:nvPr>
            <p:ph type="subTitle" idx="1"/>
          </p:nvPr>
        </p:nvSpPr>
        <p:spPr>
          <a:xfrm>
            <a:off x="304800" y="1905000"/>
            <a:ext cx="8534400" cy="3657599"/>
          </a:xfrm>
          <a:solidFill>
            <a:schemeClr val="bg1"/>
          </a:solidFill>
          <a:ln>
            <a:noFill/>
          </a:ln>
        </p:spPr>
        <p:txBody>
          <a:bodyPr>
            <a:noAutofit/>
          </a:bodyPr>
          <a:lstStyle/>
          <a:p>
            <a:r>
              <a:rPr lang="en-US" sz="4400" b="1">
                <a:solidFill>
                  <a:srgbClr val="0070C0"/>
                </a:solidFill>
              </a:rPr>
              <a:t>Action area 4. </a:t>
            </a:r>
          </a:p>
          <a:p>
            <a:r>
              <a:rPr lang="en-US" sz="4400" b="1">
                <a:solidFill>
                  <a:srgbClr val="0070C0"/>
                </a:solidFill>
              </a:rPr>
              <a:t>Mobilize resources for the poor</a:t>
            </a:r>
          </a:p>
        </p:txBody>
      </p:sp>
    </p:spTree>
    <p:extLst>
      <p:ext uri="{BB962C8B-B14F-4D97-AF65-F5344CB8AC3E}">
        <p14:creationId xmlns:p14="http://schemas.microsoft.com/office/powerpoint/2010/main" val="779956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307E-9F2F-40C3-93AA-4BB19A80BC5C}"/>
              </a:ext>
            </a:extLst>
          </p:cNvPr>
          <p:cNvSpPr>
            <a:spLocks noGrp="1"/>
          </p:cNvSpPr>
          <p:nvPr>
            <p:ph type="title"/>
          </p:nvPr>
        </p:nvSpPr>
        <p:spPr>
          <a:xfrm>
            <a:off x="343400" y="301627"/>
            <a:ext cx="8800599" cy="1755773"/>
          </a:xfrm>
        </p:spPr>
        <p:txBody>
          <a:bodyPr/>
          <a:lstStyle/>
          <a:p>
            <a:r>
              <a:rPr lang="en-US" sz="3300" b="1" dirty="0">
                <a:solidFill>
                  <a:srgbClr val="0070C0"/>
                </a:solidFill>
              </a:rPr>
              <a:t>High levels of poverty implies high tax rates to cover needs</a:t>
            </a:r>
            <a:br>
              <a:rPr lang="en-US" sz="3300" b="1" dirty="0">
                <a:solidFill>
                  <a:srgbClr val="0070C0"/>
                </a:solidFill>
              </a:rPr>
            </a:br>
            <a:endParaRPr lang="en-US" sz="3300" b="1" dirty="0">
              <a:solidFill>
                <a:srgbClr val="0070C0"/>
              </a:solidFill>
            </a:endParaRPr>
          </a:p>
        </p:txBody>
      </p:sp>
      <p:sp>
        <p:nvSpPr>
          <p:cNvPr id="4" name="Slide Number Placeholder 3">
            <a:extLst>
              <a:ext uri="{FF2B5EF4-FFF2-40B4-BE49-F238E27FC236}">
                <a16:creationId xmlns:a16="http://schemas.microsoft.com/office/drawing/2014/main" id="{353017C7-E906-41C8-B753-441FE90B9AC0}"/>
              </a:ext>
            </a:extLst>
          </p:cNvPr>
          <p:cNvSpPr>
            <a:spLocks noGrp="1"/>
          </p:cNvSpPr>
          <p:nvPr>
            <p:ph type="sldNum" sz="quarter" idx="12"/>
          </p:nvPr>
        </p:nvSpPr>
        <p:spPr>
          <a:xfrm>
            <a:off x="343400" y="6356352"/>
            <a:ext cx="317500" cy="365125"/>
          </a:xfrm>
        </p:spPr>
        <p:txBody>
          <a:bodyPr/>
          <a:lstStyle/>
          <a:p>
            <a:fld id="{3A2B680D-EE76-4B7B-AA42-4C2819F121D9}" type="slidenum">
              <a:rPr lang="en-US" smtClean="0"/>
              <a:t>51</a:t>
            </a:fld>
            <a:endParaRPr lang="en-US"/>
          </a:p>
        </p:txBody>
      </p:sp>
      <p:pic>
        <p:nvPicPr>
          <p:cNvPr id="3" name="Picture 2">
            <a:extLst>
              <a:ext uri="{FF2B5EF4-FFF2-40B4-BE49-F238E27FC236}">
                <a16:creationId xmlns:a16="http://schemas.microsoft.com/office/drawing/2014/main" id="{D5405E63-90DB-4771-9F1C-02B309F941E1}"/>
              </a:ext>
            </a:extLst>
          </p:cNvPr>
          <p:cNvPicPr>
            <a:picLocks noChangeAspect="1"/>
          </p:cNvPicPr>
          <p:nvPr/>
        </p:nvPicPr>
        <p:blipFill>
          <a:blip r:embed="rId3"/>
          <a:stretch>
            <a:fillRect/>
          </a:stretch>
        </p:blipFill>
        <p:spPr>
          <a:xfrm>
            <a:off x="195262" y="1517652"/>
            <a:ext cx="8753475" cy="4838700"/>
          </a:xfrm>
          <a:prstGeom prst="rect">
            <a:avLst/>
          </a:prstGeom>
        </p:spPr>
      </p:pic>
    </p:spTree>
    <p:extLst>
      <p:ext uri="{BB962C8B-B14F-4D97-AF65-F5344CB8AC3E}">
        <p14:creationId xmlns:p14="http://schemas.microsoft.com/office/powerpoint/2010/main" val="59021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B82C-E8DD-4BEE-8718-B2E85D979671}"/>
              </a:ext>
            </a:extLst>
          </p:cNvPr>
          <p:cNvSpPr>
            <a:spLocks noGrp="1"/>
          </p:cNvSpPr>
          <p:nvPr>
            <p:ph type="title"/>
          </p:nvPr>
        </p:nvSpPr>
        <p:spPr>
          <a:xfrm>
            <a:off x="394230" y="0"/>
            <a:ext cx="8439652" cy="1031875"/>
          </a:xfrm>
        </p:spPr>
        <p:txBody>
          <a:bodyPr/>
          <a:lstStyle/>
          <a:p>
            <a:r>
              <a:rPr lang="en-US" sz="3300" b="1" dirty="0">
                <a:solidFill>
                  <a:srgbClr val="0070C0"/>
                </a:solidFill>
              </a:rPr>
              <a:t>Resource revenue won’t be sufficient</a:t>
            </a:r>
          </a:p>
        </p:txBody>
      </p:sp>
      <p:sp>
        <p:nvSpPr>
          <p:cNvPr id="4" name="Slide Number Placeholder 3">
            <a:extLst>
              <a:ext uri="{FF2B5EF4-FFF2-40B4-BE49-F238E27FC236}">
                <a16:creationId xmlns:a16="http://schemas.microsoft.com/office/drawing/2014/main" id="{54FDC282-3EED-41F2-94D6-C1DC43A70544}"/>
              </a:ext>
            </a:extLst>
          </p:cNvPr>
          <p:cNvSpPr>
            <a:spLocks noGrp="1"/>
          </p:cNvSpPr>
          <p:nvPr>
            <p:ph type="sldNum" sz="quarter" idx="12"/>
          </p:nvPr>
        </p:nvSpPr>
        <p:spPr/>
        <p:txBody>
          <a:bodyPr/>
          <a:lstStyle/>
          <a:p>
            <a:fld id="{3A2B680D-EE76-4B7B-AA42-4C2819F121D9}" type="slidenum">
              <a:rPr lang="en-US" smtClean="0"/>
              <a:t>52</a:t>
            </a:fld>
            <a:endParaRPr lang="en-US"/>
          </a:p>
        </p:txBody>
      </p:sp>
      <p:pic>
        <p:nvPicPr>
          <p:cNvPr id="3" name="Picture 2">
            <a:extLst>
              <a:ext uri="{FF2B5EF4-FFF2-40B4-BE49-F238E27FC236}">
                <a16:creationId xmlns:a16="http://schemas.microsoft.com/office/drawing/2014/main" id="{3762AD4F-60BC-4925-8FB9-96E49B7E5B70}"/>
              </a:ext>
            </a:extLst>
          </p:cNvPr>
          <p:cNvPicPr>
            <a:picLocks noChangeAspect="1"/>
          </p:cNvPicPr>
          <p:nvPr/>
        </p:nvPicPr>
        <p:blipFill>
          <a:blip r:embed="rId3"/>
          <a:stretch>
            <a:fillRect/>
          </a:stretch>
        </p:blipFill>
        <p:spPr>
          <a:xfrm>
            <a:off x="1295400" y="1138239"/>
            <a:ext cx="5591175" cy="5400675"/>
          </a:xfrm>
          <a:prstGeom prst="rect">
            <a:avLst/>
          </a:prstGeom>
        </p:spPr>
      </p:pic>
    </p:spTree>
    <p:extLst>
      <p:ext uri="{BB962C8B-B14F-4D97-AF65-F5344CB8AC3E}">
        <p14:creationId xmlns:p14="http://schemas.microsoft.com/office/powerpoint/2010/main" val="12069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sz="3300" b="1" dirty="0">
                <a:solidFill>
                  <a:srgbClr val="0070C0"/>
                </a:solidFill>
              </a:rPr>
              <a:t>Severely constrained fiscal space</a:t>
            </a:r>
          </a:p>
        </p:txBody>
      </p:sp>
      <p:sp>
        <p:nvSpPr>
          <p:cNvPr id="4" name="Content Placeholder 3"/>
          <p:cNvSpPr>
            <a:spLocks noGrp="1"/>
          </p:cNvSpPr>
          <p:nvPr>
            <p:ph type="body" sz="quarter" idx="13"/>
          </p:nvPr>
        </p:nvSpPr>
        <p:spPr>
          <a:xfrm>
            <a:off x="457200" y="1219201"/>
            <a:ext cx="8610600" cy="5410200"/>
          </a:xfrm>
        </p:spPr>
        <p:txBody>
          <a:bodyPr>
            <a:normAutofit/>
          </a:bodyPr>
          <a:lstStyle/>
          <a:p>
            <a:pPr marL="571500" indent="-571500">
              <a:buFont typeface="Wingdings" panose="05000000000000000000" pitchFamily="2" charset="2"/>
              <a:buChar char="ü"/>
            </a:pPr>
            <a:endParaRPr lang="en-US" sz="3600" b="1" dirty="0">
              <a:solidFill>
                <a:srgbClr val="0070C0"/>
              </a:solidFill>
              <a:latin typeface="+mn-lt"/>
            </a:endParaRPr>
          </a:p>
          <a:p>
            <a:pPr lvl="2"/>
            <a:r>
              <a:rPr lang="en-US" sz="2800" dirty="0">
                <a:solidFill>
                  <a:srgbClr val="0070C0"/>
                </a:solidFill>
                <a:latin typeface="+mn-lt"/>
              </a:rPr>
              <a:t>Low domestic revenue-to-GDP ratios.</a:t>
            </a:r>
          </a:p>
          <a:p>
            <a:pPr lvl="2"/>
            <a:endParaRPr lang="en-US" sz="2800" dirty="0">
              <a:solidFill>
                <a:srgbClr val="0070C0"/>
              </a:solidFill>
              <a:latin typeface="+mn-lt"/>
            </a:endParaRPr>
          </a:p>
          <a:p>
            <a:pPr lvl="2"/>
            <a:r>
              <a:rPr lang="en-US" sz="2800" dirty="0">
                <a:solidFill>
                  <a:srgbClr val="0070C0"/>
                </a:solidFill>
                <a:latin typeface="+mn-lt"/>
              </a:rPr>
              <a:t>VAT and indirect taxes dominate, but tend to hurt the poor.</a:t>
            </a:r>
          </a:p>
          <a:p>
            <a:pPr lvl="2"/>
            <a:endParaRPr lang="en-US" sz="2800" dirty="0">
              <a:solidFill>
                <a:srgbClr val="0070C0"/>
              </a:solidFill>
              <a:latin typeface="+mn-lt"/>
            </a:endParaRPr>
          </a:p>
          <a:p>
            <a:pPr lvl="2"/>
            <a:r>
              <a:rPr lang="en-US" sz="2800" dirty="0">
                <a:solidFill>
                  <a:srgbClr val="0070C0"/>
                </a:solidFill>
                <a:latin typeface="+mn-lt"/>
              </a:rPr>
              <a:t>ODA still critical in poorest countries: more than 8% of GDP for half of low-income countries. But declining.</a:t>
            </a:r>
          </a:p>
          <a:p>
            <a:pPr lvl="2"/>
            <a:endParaRPr lang="en-US" sz="2800" dirty="0">
              <a:solidFill>
                <a:srgbClr val="0070C0"/>
              </a:solidFill>
              <a:latin typeface="+mn-lt"/>
            </a:endParaRPr>
          </a:p>
          <a:p>
            <a:pPr lvl="2"/>
            <a:r>
              <a:rPr lang="en-US" sz="2800" dirty="0">
                <a:solidFill>
                  <a:srgbClr val="0070C0"/>
                </a:solidFill>
                <a:latin typeface="+mn-lt"/>
              </a:rPr>
              <a:t>Debt concerns are back.</a:t>
            </a:r>
          </a:p>
          <a:p>
            <a:pPr marL="823913" lvl="3" indent="-457200">
              <a:buFont typeface="Wingdings" panose="05000000000000000000" pitchFamily="2" charset="2"/>
              <a:buChar char="Ø"/>
            </a:pPr>
            <a:endParaRPr lang="en-US" sz="4800" dirty="0">
              <a:solidFill>
                <a:schemeClr val="tx1"/>
              </a:solidFill>
            </a:endParaRPr>
          </a:p>
          <a:p>
            <a:pPr marL="642938" lvl="2" indent="-685800">
              <a:buFont typeface="Wingdings" panose="05000000000000000000" pitchFamily="2" charset="2"/>
              <a:buChar char="q"/>
            </a:pPr>
            <a:endParaRPr lang="en-US" sz="4800" dirty="0">
              <a:solidFill>
                <a:schemeClr val="tx1"/>
              </a:solidFill>
            </a:endParaRPr>
          </a:p>
        </p:txBody>
      </p:sp>
      <p:sp>
        <p:nvSpPr>
          <p:cNvPr id="2" name="Slide Number Placeholder 1"/>
          <p:cNvSpPr>
            <a:spLocks noGrp="1"/>
          </p:cNvSpPr>
          <p:nvPr>
            <p:ph type="sldNum" sz="quarter" idx="15"/>
          </p:nvPr>
        </p:nvSpPr>
        <p:spPr/>
        <p:txBody>
          <a:bodyPr/>
          <a:lstStyle/>
          <a:p>
            <a:fld id="{3A2B680D-EE76-4B7B-AA42-4C2819F121D9}" type="slidenum">
              <a:rPr lang="en-US" smtClean="0"/>
              <a:t>53</a:t>
            </a:fld>
            <a:endParaRPr lang="en-US"/>
          </a:p>
        </p:txBody>
      </p:sp>
    </p:spTree>
    <p:extLst>
      <p:ext uri="{BB962C8B-B14F-4D97-AF65-F5344CB8AC3E}">
        <p14:creationId xmlns:p14="http://schemas.microsoft.com/office/powerpoint/2010/main" val="354111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sz="3300" b="1" dirty="0">
                <a:solidFill>
                  <a:srgbClr val="0070C0"/>
                </a:solidFill>
              </a:rPr>
              <a:t>On the spending side</a:t>
            </a:r>
          </a:p>
        </p:txBody>
      </p:sp>
      <p:sp>
        <p:nvSpPr>
          <p:cNvPr id="4" name="Content Placeholder 3"/>
          <p:cNvSpPr>
            <a:spLocks noGrp="1"/>
          </p:cNvSpPr>
          <p:nvPr>
            <p:ph type="body" sz="quarter" idx="13"/>
          </p:nvPr>
        </p:nvSpPr>
        <p:spPr>
          <a:xfrm>
            <a:off x="356934" y="1539876"/>
            <a:ext cx="8787066" cy="5181601"/>
          </a:xfrm>
        </p:spPr>
        <p:txBody>
          <a:bodyPr>
            <a:normAutofit/>
          </a:bodyPr>
          <a:lstStyle/>
          <a:p>
            <a:pPr marL="457200" indent="-457200">
              <a:buFont typeface="Arial" panose="020B0604020202020204" pitchFamily="34" charset="0"/>
              <a:buChar char="•"/>
            </a:pPr>
            <a:r>
              <a:rPr lang="en-US" sz="2800" dirty="0">
                <a:solidFill>
                  <a:srgbClr val="0070C0"/>
                </a:solidFill>
                <a:latin typeface="+mn-lt"/>
              </a:rPr>
              <a:t>Spending in “pro-poor’ sectors has a mixed track record: education improving but health, WASH, and agriculture below targets, and scale of social protection falls short.</a:t>
            </a:r>
          </a:p>
          <a:p>
            <a:pPr marL="457200" indent="-457200">
              <a:buFont typeface="Arial" panose="020B0604020202020204" pitchFamily="34" charset="0"/>
              <a:buChar char="•"/>
            </a:pPr>
            <a:r>
              <a:rPr lang="en-US" sz="2800" dirty="0">
                <a:solidFill>
                  <a:srgbClr val="0070C0"/>
                </a:solidFill>
              </a:rPr>
              <a:t>Low spending efficiency.</a:t>
            </a:r>
          </a:p>
          <a:p>
            <a:pPr marL="457200" indent="-457200">
              <a:buFont typeface="Arial" panose="020B0604020202020204" pitchFamily="34" charset="0"/>
              <a:buChar char="•"/>
            </a:pPr>
            <a:r>
              <a:rPr lang="en-US" sz="2800" dirty="0">
                <a:solidFill>
                  <a:srgbClr val="0070C0"/>
                </a:solidFill>
              </a:rPr>
              <a:t>Systematically lower spending &amp; spending efficiency on education and health in resource rich countries</a:t>
            </a:r>
          </a:p>
          <a:p>
            <a:pPr marL="457200" indent="-457200">
              <a:buFont typeface="Arial" panose="020B0604020202020204" pitchFamily="34" charset="0"/>
              <a:buChar char="•"/>
            </a:pPr>
            <a:r>
              <a:rPr lang="en-US" sz="2800" dirty="0">
                <a:solidFill>
                  <a:srgbClr val="0070C0"/>
                </a:solidFill>
                <a:latin typeface="+mn-lt"/>
              </a:rPr>
              <a:t>High fertility further suppresses impact of spending.</a:t>
            </a:r>
          </a:p>
          <a:p>
            <a:pPr marL="823913" lvl="3" indent="-457200">
              <a:buFont typeface="Wingdings" panose="05000000000000000000" pitchFamily="2" charset="2"/>
              <a:buChar char="Ø"/>
            </a:pPr>
            <a:endParaRPr lang="en-US" sz="2800" dirty="0">
              <a:solidFill>
                <a:schemeClr val="bg2">
                  <a:lumMod val="75000"/>
                </a:schemeClr>
              </a:solidFill>
            </a:endParaRPr>
          </a:p>
          <a:p>
            <a:pPr marL="642938" lvl="2" indent="-685800">
              <a:buFont typeface="Wingdings" panose="05000000000000000000" pitchFamily="2" charset="2"/>
              <a:buChar char="q"/>
            </a:pPr>
            <a:endParaRPr lang="en-US" sz="2800" dirty="0">
              <a:solidFill>
                <a:schemeClr val="tx1"/>
              </a:solidFill>
            </a:endParaRPr>
          </a:p>
        </p:txBody>
      </p:sp>
      <p:sp>
        <p:nvSpPr>
          <p:cNvPr id="2" name="Slide Number Placeholder 1"/>
          <p:cNvSpPr>
            <a:spLocks noGrp="1"/>
          </p:cNvSpPr>
          <p:nvPr>
            <p:ph type="sldNum" sz="quarter" idx="15"/>
          </p:nvPr>
        </p:nvSpPr>
        <p:spPr/>
        <p:txBody>
          <a:bodyPr/>
          <a:lstStyle/>
          <a:p>
            <a:fld id="{3A2B680D-EE76-4B7B-AA42-4C2819F121D9}" type="slidenum">
              <a:rPr lang="en-US" smtClean="0"/>
              <a:t>54</a:t>
            </a:fld>
            <a:endParaRPr lang="en-US"/>
          </a:p>
        </p:txBody>
      </p:sp>
    </p:spTree>
    <p:extLst>
      <p:ext uri="{BB962C8B-B14F-4D97-AF65-F5344CB8AC3E}">
        <p14:creationId xmlns:p14="http://schemas.microsoft.com/office/powerpoint/2010/main" val="43424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sz="3300" b="1" dirty="0">
                <a:solidFill>
                  <a:srgbClr val="0070C0"/>
                </a:solidFill>
              </a:rPr>
              <a:t>Collect more - Increase revenues </a:t>
            </a:r>
          </a:p>
        </p:txBody>
      </p:sp>
      <p:sp>
        <p:nvSpPr>
          <p:cNvPr id="4" name="Content Placeholder 3"/>
          <p:cNvSpPr>
            <a:spLocks noGrp="1"/>
          </p:cNvSpPr>
          <p:nvPr>
            <p:ph type="body" sz="quarter" idx="13"/>
          </p:nvPr>
        </p:nvSpPr>
        <p:spPr>
          <a:xfrm>
            <a:off x="356935" y="1399309"/>
            <a:ext cx="8477250" cy="5181601"/>
          </a:xfrm>
        </p:spPr>
        <p:txBody>
          <a:bodyPr>
            <a:normAutofit lnSpcReduction="10000"/>
          </a:bodyPr>
          <a:lstStyle/>
          <a:p>
            <a:pPr marL="457200" indent="-457200">
              <a:buFont typeface="Arial" panose="020B0604020202020204" pitchFamily="34" charset="0"/>
              <a:buChar char="•"/>
            </a:pPr>
            <a:r>
              <a:rPr lang="en-US" sz="3200" dirty="0">
                <a:solidFill>
                  <a:srgbClr val="0070C0"/>
                </a:solidFill>
              </a:rPr>
              <a:t>Low domestic revenue-to-GDP ratios.</a:t>
            </a:r>
          </a:p>
          <a:p>
            <a:pPr marL="457200" indent="-457200">
              <a:buFont typeface="Arial" panose="020B0604020202020204" pitchFamily="34" charset="0"/>
              <a:buChar char="•"/>
            </a:pPr>
            <a:r>
              <a:rPr lang="en-US" sz="3000" dirty="0">
                <a:solidFill>
                  <a:srgbClr val="0070C0"/>
                </a:solidFill>
                <a:latin typeface="+mn-lt"/>
              </a:rPr>
              <a:t>Heavy reliance on VAT, often hurts the poor</a:t>
            </a:r>
          </a:p>
          <a:p>
            <a:pPr marL="457200" indent="-457200">
              <a:buFont typeface="Arial" panose="020B0604020202020204" pitchFamily="34" charset="0"/>
              <a:buChar char="•"/>
            </a:pPr>
            <a:r>
              <a:rPr lang="en-US" sz="3000" dirty="0">
                <a:solidFill>
                  <a:srgbClr val="0070C0"/>
                </a:solidFill>
                <a:latin typeface="+mn-lt"/>
              </a:rPr>
              <a:t>Continue to invest in improved compliance.</a:t>
            </a:r>
          </a:p>
          <a:p>
            <a:pPr marL="457200" indent="-457200">
              <a:buFont typeface="Arial" panose="020B0604020202020204" pitchFamily="34" charset="0"/>
              <a:buChar char="•"/>
            </a:pPr>
            <a:r>
              <a:rPr lang="en-US" sz="3000" dirty="0">
                <a:solidFill>
                  <a:srgbClr val="0070C0"/>
                </a:solidFill>
                <a:latin typeface="+mn-lt"/>
              </a:rPr>
              <a:t>Focus on corporate taxes and global agenda.</a:t>
            </a:r>
          </a:p>
          <a:p>
            <a:pPr marL="457200" indent="-457200">
              <a:buFont typeface="Arial" panose="020B0604020202020204" pitchFamily="34" charset="0"/>
              <a:buChar char="•"/>
            </a:pPr>
            <a:r>
              <a:rPr lang="en-US" sz="3000" dirty="0">
                <a:solidFill>
                  <a:srgbClr val="0070C0"/>
                </a:solidFill>
                <a:latin typeface="+mn-lt"/>
              </a:rPr>
              <a:t>Transfer (mis)pricing is the primary way through which illicit financial flows (the largest source of missed revenue for African countries) leave countries.</a:t>
            </a:r>
          </a:p>
          <a:p>
            <a:pPr marL="457200" indent="-457200">
              <a:buFont typeface="Arial" panose="020B0604020202020204" pitchFamily="34" charset="0"/>
              <a:buChar char="•"/>
            </a:pPr>
            <a:r>
              <a:rPr lang="en-US" sz="3000" dirty="0">
                <a:solidFill>
                  <a:srgbClr val="0070C0"/>
                </a:solidFill>
                <a:latin typeface="+mn-lt"/>
              </a:rPr>
              <a:t>Focus on more property tax collection.</a:t>
            </a:r>
          </a:p>
          <a:p>
            <a:pPr marL="257175" lvl="3" indent="-257175">
              <a:lnSpc>
                <a:spcPct val="100000"/>
              </a:lnSpc>
              <a:spcBef>
                <a:spcPts val="1800"/>
              </a:spcBef>
              <a:buClr>
                <a:srgbClr val="404040"/>
              </a:buClr>
              <a:buFont typeface="Wingdings" panose="05000000000000000000" pitchFamily="2" charset="2"/>
              <a:buChar char="q"/>
              <a:tabLst>
                <a:tab pos="6301979" algn="r"/>
              </a:tabLst>
            </a:pPr>
            <a:endParaRPr lang="en-US" sz="3000" dirty="0">
              <a:solidFill>
                <a:srgbClr val="0070C0"/>
              </a:solidFill>
              <a:latin typeface="+mn-lt"/>
            </a:endParaRPr>
          </a:p>
          <a:p>
            <a:pPr marL="257175" lvl="3" indent="-257175">
              <a:lnSpc>
                <a:spcPct val="100000"/>
              </a:lnSpc>
              <a:spcBef>
                <a:spcPts val="1800"/>
              </a:spcBef>
              <a:buClr>
                <a:srgbClr val="404040"/>
              </a:buClr>
              <a:buFont typeface="Wingdings" panose="05000000000000000000" pitchFamily="2" charset="2"/>
              <a:buChar char="q"/>
              <a:tabLst>
                <a:tab pos="6301979" algn="r"/>
              </a:tabLst>
            </a:pPr>
            <a:endParaRPr lang="en-US" sz="3000" dirty="0">
              <a:solidFill>
                <a:srgbClr val="0070C0"/>
              </a:solidFill>
              <a:latin typeface="+mn-lt"/>
            </a:endParaRPr>
          </a:p>
          <a:p>
            <a:pPr marL="642938" lvl="2" indent="-685800">
              <a:buFont typeface="Wingdings" panose="05000000000000000000" pitchFamily="2" charset="2"/>
              <a:buChar char="q"/>
            </a:pPr>
            <a:endParaRPr lang="en-US" sz="4800" dirty="0">
              <a:solidFill>
                <a:schemeClr val="tx1"/>
              </a:solidFill>
            </a:endParaRPr>
          </a:p>
        </p:txBody>
      </p:sp>
      <p:sp>
        <p:nvSpPr>
          <p:cNvPr id="2" name="Slide Number Placeholder 1"/>
          <p:cNvSpPr>
            <a:spLocks noGrp="1"/>
          </p:cNvSpPr>
          <p:nvPr>
            <p:ph type="sldNum" sz="quarter" idx="15"/>
          </p:nvPr>
        </p:nvSpPr>
        <p:spPr/>
        <p:txBody>
          <a:bodyPr/>
          <a:lstStyle/>
          <a:p>
            <a:fld id="{3A2B680D-EE76-4B7B-AA42-4C2819F121D9}" type="slidenum">
              <a:rPr lang="en-US" smtClean="0"/>
              <a:t>55</a:t>
            </a:fld>
            <a:endParaRPr lang="en-US"/>
          </a:p>
        </p:txBody>
      </p:sp>
    </p:spTree>
    <p:extLst>
      <p:ext uri="{BB962C8B-B14F-4D97-AF65-F5344CB8AC3E}">
        <p14:creationId xmlns:p14="http://schemas.microsoft.com/office/powerpoint/2010/main" val="18528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7780"/>
            <a:ext cx="8915400" cy="756707"/>
          </a:xfrm>
        </p:spPr>
        <p:txBody>
          <a:bodyPr anchor="t">
            <a:noAutofit/>
          </a:bodyPr>
          <a:lstStyle/>
          <a:p>
            <a:pPr marL="1654175" indent="-1654175"/>
            <a:r>
              <a:rPr lang="en-US" sz="3300" b="1" dirty="0">
                <a:solidFill>
                  <a:srgbClr val="0070C0"/>
                </a:solidFill>
              </a:rPr>
              <a:t> Spend better -  revisit subsidies (again) </a:t>
            </a:r>
          </a:p>
        </p:txBody>
      </p:sp>
      <p:sp>
        <p:nvSpPr>
          <p:cNvPr id="3" name="Content Placeholder 2"/>
          <p:cNvSpPr>
            <a:spLocks noGrp="1"/>
          </p:cNvSpPr>
          <p:nvPr>
            <p:ph type="body" sz="quarter" idx="13"/>
          </p:nvPr>
        </p:nvSpPr>
        <p:spPr>
          <a:xfrm>
            <a:off x="349250" y="1366308"/>
            <a:ext cx="8477250" cy="5355169"/>
          </a:xfrm>
        </p:spPr>
        <p:txBody>
          <a:bodyPr>
            <a:normAutofit fontScale="77500" lnSpcReduction="20000"/>
          </a:bodyPr>
          <a:lstStyle/>
          <a:p>
            <a:pPr lvl="2">
              <a:lnSpc>
                <a:spcPct val="120000"/>
              </a:lnSpc>
              <a:spcBef>
                <a:spcPts val="1800"/>
              </a:spcBef>
              <a:buClr>
                <a:srgbClr val="404040"/>
              </a:buClr>
              <a:tabLst>
                <a:tab pos="6301979" algn="r"/>
              </a:tabLst>
            </a:pPr>
            <a:r>
              <a:rPr lang="en-US" sz="3600" dirty="0">
                <a:solidFill>
                  <a:srgbClr val="0070C0"/>
                </a:solidFill>
                <a:latin typeface="+mn-lt"/>
              </a:rPr>
              <a:t>High subsidies expenditures, yet regressive or have little impact on poverty.</a:t>
            </a:r>
          </a:p>
          <a:p>
            <a:pPr lvl="2">
              <a:lnSpc>
                <a:spcPct val="120000"/>
              </a:lnSpc>
              <a:spcBef>
                <a:spcPts val="1800"/>
              </a:spcBef>
              <a:buClr>
                <a:srgbClr val="404040"/>
              </a:buClr>
              <a:tabLst>
                <a:tab pos="6301979" algn="r"/>
              </a:tabLst>
            </a:pPr>
            <a:r>
              <a:rPr lang="en-US" sz="3600" dirty="0">
                <a:solidFill>
                  <a:srgbClr val="0070C0"/>
                </a:solidFill>
                <a:latin typeface="+mn-lt"/>
              </a:rPr>
              <a:t>The lack of impact from </a:t>
            </a:r>
            <a:r>
              <a:rPr lang="en-US" sz="3600" dirty="0" err="1">
                <a:solidFill>
                  <a:srgbClr val="0070C0"/>
                </a:solidFill>
                <a:latin typeface="+mn-lt"/>
              </a:rPr>
              <a:t>agric</a:t>
            </a:r>
            <a:r>
              <a:rPr lang="en-US" sz="3600" dirty="0">
                <a:solidFill>
                  <a:srgbClr val="0070C0"/>
                </a:solidFill>
                <a:latin typeface="+mn-lt"/>
              </a:rPr>
              <a:t> subsidies gets magnified because they crowd out other investments that could raise productivity.</a:t>
            </a:r>
          </a:p>
          <a:p>
            <a:pPr lvl="2">
              <a:lnSpc>
                <a:spcPct val="120000"/>
              </a:lnSpc>
              <a:spcBef>
                <a:spcPts val="1800"/>
              </a:spcBef>
              <a:buClr>
                <a:srgbClr val="404040"/>
              </a:buClr>
              <a:tabLst>
                <a:tab pos="6301979" algn="r"/>
              </a:tabLst>
            </a:pPr>
            <a:r>
              <a:rPr lang="en-US" sz="3600" dirty="0">
                <a:solidFill>
                  <a:srgbClr val="0070C0"/>
                </a:solidFill>
                <a:latin typeface="+mn-lt"/>
              </a:rPr>
              <a:t>Compensate affected groups to preempt opposition, develop strong communication on the need for reforms and trust in the ability of government to handle competing interests.</a:t>
            </a:r>
          </a:p>
          <a:p>
            <a:pPr lvl="2">
              <a:lnSpc>
                <a:spcPct val="120000"/>
              </a:lnSpc>
              <a:spcBef>
                <a:spcPts val="1800"/>
              </a:spcBef>
              <a:buClr>
                <a:srgbClr val="404040"/>
              </a:buClr>
              <a:tabLst>
                <a:tab pos="6301979" algn="r"/>
              </a:tabLst>
            </a:pPr>
            <a:r>
              <a:rPr lang="en-US" sz="3600" dirty="0">
                <a:solidFill>
                  <a:srgbClr val="0070C0"/>
                </a:solidFill>
                <a:latin typeface="+mn-lt"/>
              </a:rPr>
              <a:t>Address fertilizer cartels issue.</a:t>
            </a:r>
          </a:p>
          <a:p>
            <a:pPr marL="292608" lvl="1" indent="0">
              <a:buNone/>
            </a:pPr>
            <a:endParaRPr lang="en-US" sz="2600" dirty="0"/>
          </a:p>
          <a:p>
            <a:pPr lvl="1">
              <a:buFont typeface="Wingdings" panose="05000000000000000000" pitchFamily="2" charset="2"/>
              <a:buChar char="Ø"/>
            </a:pPr>
            <a:endParaRPr lang="en-US" sz="2600" dirty="0"/>
          </a:p>
          <a:p>
            <a:pPr marL="292608" lvl="1" indent="0">
              <a:buNone/>
            </a:pPr>
            <a:endParaRPr lang="en-US" dirty="0"/>
          </a:p>
        </p:txBody>
      </p:sp>
      <p:sp>
        <p:nvSpPr>
          <p:cNvPr id="4" name="Slide Number Placeholder 3"/>
          <p:cNvSpPr>
            <a:spLocks noGrp="1"/>
          </p:cNvSpPr>
          <p:nvPr>
            <p:ph type="sldNum" sz="quarter" idx="15"/>
          </p:nvPr>
        </p:nvSpPr>
        <p:spPr/>
        <p:txBody>
          <a:bodyPr/>
          <a:lstStyle/>
          <a:p>
            <a:fld id="{3A2B680D-EE76-4B7B-AA42-4C2819F121D9}" type="slidenum">
              <a:rPr lang="en-US" smtClean="0"/>
              <a:t>56</a:t>
            </a:fld>
            <a:endParaRPr lang="en-US"/>
          </a:p>
        </p:txBody>
      </p:sp>
    </p:spTree>
    <p:extLst>
      <p:ext uri="{BB962C8B-B14F-4D97-AF65-F5344CB8AC3E}">
        <p14:creationId xmlns:p14="http://schemas.microsoft.com/office/powerpoint/2010/main" val="362323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3" y="304800"/>
            <a:ext cx="8915400" cy="756707"/>
          </a:xfrm>
        </p:spPr>
        <p:txBody>
          <a:bodyPr anchor="t">
            <a:noAutofit/>
          </a:bodyPr>
          <a:lstStyle/>
          <a:p>
            <a:pPr marL="1654175" indent="-1654175"/>
            <a:r>
              <a:rPr lang="en-US" sz="3300" b="1" dirty="0">
                <a:solidFill>
                  <a:srgbClr val="0070C0"/>
                </a:solidFill>
              </a:rPr>
              <a:t>Spend better – sector efficiency and equity</a:t>
            </a:r>
          </a:p>
        </p:txBody>
      </p:sp>
      <p:sp>
        <p:nvSpPr>
          <p:cNvPr id="3" name="Content Placeholder 2"/>
          <p:cNvSpPr>
            <a:spLocks noGrp="1"/>
          </p:cNvSpPr>
          <p:nvPr>
            <p:ph type="body" sz="quarter" idx="13"/>
          </p:nvPr>
        </p:nvSpPr>
        <p:spPr>
          <a:xfrm>
            <a:off x="221674" y="1281160"/>
            <a:ext cx="8922326" cy="5355168"/>
          </a:xfrm>
        </p:spPr>
        <p:txBody>
          <a:bodyPr>
            <a:normAutofit/>
          </a:bodyPr>
          <a:lstStyle/>
          <a:p>
            <a:pPr marL="457200" indent="-457200">
              <a:buFont typeface="Arial" panose="020B0604020202020204" pitchFamily="34" charset="0"/>
              <a:buChar char="•"/>
            </a:pPr>
            <a:r>
              <a:rPr lang="en-US" sz="2800" dirty="0">
                <a:solidFill>
                  <a:srgbClr val="0070C0"/>
                </a:solidFill>
                <a:latin typeface="+mn-lt"/>
              </a:rPr>
              <a:t>Spend on public, not private goods - revisit subsidies (fuel and fertilizer)</a:t>
            </a:r>
          </a:p>
          <a:p>
            <a:pPr marL="457200" indent="-457200">
              <a:buFont typeface="Arial" panose="020B0604020202020204" pitchFamily="34" charset="0"/>
              <a:buChar char="•"/>
            </a:pPr>
            <a:r>
              <a:rPr lang="en-US" sz="2800" dirty="0">
                <a:solidFill>
                  <a:srgbClr val="0070C0"/>
                </a:solidFill>
                <a:latin typeface="+mn-lt"/>
              </a:rPr>
              <a:t>Address poor efficiency of spending in health and education (i.e. low quality).</a:t>
            </a:r>
          </a:p>
          <a:p>
            <a:pPr marL="863600" lvl="3" indent="-457200">
              <a:buFontTx/>
              <a:buChar char="-"/>
            </a:pPr>
            <a:r>
              <a:rPr lang="en-US" sz="2800" dirty="0">
                <a:solidFill>
                  <a:srgbClr val="0070C0"/>
                </a:solidFill>
                <a:latin typeface="+mn-lt"/>
              </a:rPr>
              <a:t>Improve access to information </a:t>
            </a:r>
          </a:p>
          <a:p>
            <a:pPr marL="863600" lvl="3" indent="-457200">
              <a:buFontTx/>
              <a:buChar char="-"/>
            </a:pPr>
            <a:r>
              <a:rPr lang="en-US" sz="2800" dirty="0">
                <a:solidFill>
                  <a:srgbClr val="0070C0"/>
                </a:solidFill>
                <a:latin typeface="+mn-lt"/>
              </a:rPr>
              <a:t>But also right conditions to work will help teachers and health staff deliver</a:t>
            </a:r>
          </a:p>
          <a:p>
            <a:pPr lvl="2"/>
            <a:r>
              <a:rPr lang="en-US" sz="2800" dirty="0">
                <a:solidFill>
                  <a:srgbClr val="0070C0"/>
                </a:solidFill>
                <a:latin typeface="+mn-lt"/>
              </a:rPr>
              <a:t>As well as inequity within sector</a:t>
            </a:r>
          </a:p>
          <a:p>
            <a:pPr lvl="3">
              <a:buFontTx/>
              <a:buChar char="-"/>
            </a:pPr>
            <a:r>
              <a:rPr lang="en-US" sz="2800" dirty="0">
                <a:solidFill>
                  <a:srgbClr val="0070C0"/>
                </a:solidFill>
                <a:latin typeface="+mn-lt"/>
              </a:rPr>
              <a:t>More geographically targeted spending</a:t>
            </a:r>
          </a:p>
          <a:p>
            <a:pPr lvl="2"/>
            <a:r>
              <a:rPr lang="en-US" sz="2800" dirty="0">
                <a:solidFill>
                  <a:srgbClr val="0070C0"/>
                </a:solidFill>
              </a:rPr>
              <a:t>Systematically lower spending &amp; spending efficiency on education and health in resource rich countries</a:t>
            </a:r>
          </a:p>
          <a:p>
            <a:pPr lvl="3">
              <a:buFontTx/>
              <a:buChar char="-"/>
            </a:pPr>
            <a:endParaRPr lang="en-US" sz="2800" dirty="0">
              <a:solidFill>
                <a:srgbClr val="0070C0"/>
              </a:solidFill>
              <a:latin typeface="+mn-lt"/>
            </a:endParaRPr>
          </a:p>
          <a:p>
            <a:pPr marL="366713" lvl="3" indent="0">
              <a:buNone/>
            </a:pPr>
            <a:endParaRPr lang="en-US" sz="2800" dirty="0">
              <a:solidFill>
                <a:schemeClr val="tx1"/>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57</a:t>
            </a:fld>
            <a:endParaRPr lang="en-US"/>
          </a:p>
        </p:txBody>
      </p:sp>
    </p:spTree>
    <p:extLst>
      <p:ext uri="{BB962C8B-B14F-4D97-AF65-F5344CB8AC3E}">
        <p14:creationId xmlns:p14="http://schemas.microsoft.com/office/powerpoint/2010/main" val="171076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8B2C-02B8-412F-B22E-8CBB362833ED}"/>
              </a:ext>
            </a:extLst>
          </p:cNvPr>
          <p:cNvSpPr>
            <a:spLocks noGrp="1"/>
          </p:cNvSpPr>
          <p:nvPr>
            <p:ph type="title"/>
          </p:nvPr>
        </p:nvSpPr>
        <p:spPr>
          <a:xfrm>
            <a:off x="360363" y="-60695"/>
            <a:ext cx="8639150" cy="1031875"/>
          </a:xfrm>
        </p:spPr>
        <p:txBody>
          <a:bodyPr/>
          <a:lstStyle/>
          <a:p>
            <a:r>
              <a:rPr lang="en-US" sz="3300" b="1" dirty="0">
                <a:solidFill>
                  <a:srgbClr val="0070C0"/>
                </a:solidFill>
              </a:rPr>
              <a:t>Gap in local and world urea prices</a:t>
            </a:r>
          </a:p>
        </p:txBody>
      </p:sp>
      <p:sp>
        <p:nvSpPr>
          <p:cNvPr id="4" name="Slide Number Placeholder 3">
            <a:extLst>
              <a:ext uri="{FF2B5EF4-FFF2-40B4-BE49-F238E27FC236}">
                <a16:creationId xmlns:a16="http://schemas.microsoft.com/office/drawing/2014/main" id="{FFBB64A9-6891-4C41-AF41-13ABB6E58593}"/>
              </a:ext>
            </a:extLst>
          </p:cNvPr>
          <p:cNvSpPr>
            <a:spLocks noGrp="1"/>
          </p:cNvSpPr>
          <p:nvPr>
            <p:ph type="sldNum" sz="quarter" idx="12"/>
          </p:nvPr>
        </p:nvSpPr>
        <p:spPr/>
        <p:txBody>
          <a:bodyPr/>
          <a:lstStyle/>
          <a:p>
            <a:fld id="{3A2B680D-EE76-4B7B-AA42-4C2819F121D9}" type="slidenum">
              <a:rPr lang="en-US" smtClean="0"/>
              <a:t>58</a:t>
            </a:fld>
            <a:endParaRPr lang="en-US"/>
          </a:p>
        </p:txBody>
      </p:sp>
      <p:pic>
        <p:nvPicPr>
          <p:cNvPr id="5" name="Picture 4">
            <a:extLst>
              <a:ext uri="{FF2B5EF4-FFF2-40B4-BE49-F238E27FC236}">
                <a16:creationId xmlns:a16="http://schemas.microsoft.com/office/drawing/2014/main" id="{21C4579C-A42B-4DE0-83FE-02DF259519E2}"/>
              </a:ext>
            </a:extLst>
          </p:cNvPr>
          <p:cNvPicPr>
            <a:picLocks noChangeAspect="1"/>
          </p:cNvPicPr>
          <p:nvPr/>
        </p:nvPicPr>
        <p:blipFill>
          <a:blip r:embed="rId3"/>
          <a:stretch>
            <a:fillRect/>
          </a:stretch>
        </p:blipFill>
        <p:spPr>
          <a:xfrm>
            <a:off x="96857" y="1165864"/>
            <a:ext cx="8950285" cy="4526272"/>
          </a:xfrm>
          <a:prstGeom prst="rect">
            <a:avLst/>
          </a:prstGeom>
        </p:spPr>
      </p:pic>
    </p:spTree>
    <p:extLst>
      <p:ext uri="{BB962C8B-B14F-4D97-AF65-F5344CB8AC3E}">
        <p14:creationId xmlns:p14="http://schemas.microsoft.com/office/powerpoint/2010/main" val="84939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991C-AD1C-40B9-AF2C-C74834B5AB48}"/>
              </a:ext>
            </a:extLst>
          </p:cNvPr>
          <p:cNvSpPr>
            <a:spLocks noGrp="1"/>
          </p:cNvSpPr>
          <p:nvPr>
            <p:ph type="title"/>
          </p:nvPr>
        </p:nvSpPr>
        <p:spPr>
          <a:xfrm>
            <a:off x="343401" y="136523"/>
            <a:ext cx="8439652" cy="1196979"/>
          </a:xfrm>
        </p:spPr>
        <p:txBody>
          <a:bodyPr/>
          <a:lstStyle/>
          <a:p>
            <a:r>
              <a:rPr lang="en-US" sz="3300" b="1" dirty="0">
                <a:solidFill>
                  <a:srgbClr val="0070C0"/>
                </a:solidFill>
              </a:rPr>
              <a:t>Absent service providers at schools and health clinics</a:t>
            </a:r>
          </a:p>
        </p:txBody>
      </p:sp>
      <p:sp>
        <p:nvSpPr>
          <p:cNvPr id="4" name="Slide Number Placeholder 3">
            <a:extLst>
              <a:ext uri="{FF2B5EF4-FFF2-40B4-BE49-F238E27FC236}">
                <a16:creationId xmlns:a16="http://schemas.microsoft.com/office/drawing/2014/main" id="{4221E484-AD92-47FC-A40E-D5FDA165190A}"/>
              </a:ext>
            </a:extLst>
          </p:cNvPr>
          <p:cNvSpPr>
            <a:spLocks noGrp="1"/>
          </p:cNvSpPr>
          <p:nvPr>
            <p:ph type="sldNum" sz="quarter" idx="12"/>
          </p:nvPr>
        </p:nvSpPr>
        <p:spPr/>
        <p:txBody>
          <a:bodyPr/>
          <a:lstStyle/>
          <a:p>
            <a:fld id="{3A2B680D-EE76-4B7B-AA42-4C2819F121D9}" type="slidenum">
              <a:rPr lang="en-US" smtClean="0"/>
              <a:t>59</a:t>
            </a:fld>
            <a:endParaRPr lang="en-US"/>
          </a:p>
        </p:txBody>
      </p:sp>
      <p:pic>
        <p:nvPicPr>
          <p:cNvPr id="3" name="Picture 2">
            <a:extLst>
              <a:ext uri="{FF2B5EF4-FFF2-40B4-BE49-F238E27FC236}">
                <a16:creationId xmlns:a16="http://schemas.microsoft.com/office/drawing/2014/main" id="{887F0D67-E855-426C-842B-B056F5779C2A}"/>
              </a:ext>
            </a:extLst>
          </p:cNvPr>
          <p:cNvPicPr>
            <a:picLocks noChangeAspect="1"/>
          </p:cNvPicPr>
          <p:nvPr/>
        </p:nvPicPr>
        <p:blipFill>
          <a:blip r:embed="rId3"/>
          <a:stretch>
            <a:fillRect/>
          </a:stretch>
        </p:blipFill>
        <p:spPr>
          <a:xfrm>
            <a:off x="1143001" y="1322354"/>
            <a:ext cx="7162800" cy="5216560"/>
          </a:xfrm>
          <a:prstGeom prst="rect">
            <a:avLst/>
          </a:prstGeom>
        </p:spPr>
      </p:pic>
    </p:spTree>
    <p:extLst>
      <p:ext uri="{BB962C8B-B14F-4D97-AF65-F5344CB8AC3E}">
        <p14:creationId xmlns:p14="http://schemas.microsoft.com/office/powerpoint/2010/main" val="22740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32023"/>
            <a:ext cx="9269715" cy="840588"/>
          </a:xfrm>
        </p:spPr>
        <p:txBody>
          <a:bodyPr anchor="ctr">
            <a:noAutofit/>
          </a:bodyPr>
          <a:lstStyle/>
          <a:p>
            <a:r>
              <a:rPr lang="en-US" sz="3300" b="1" dirty="0">
                <a:solidFill>
                  <a:srgbClr val="0070C0"/>
                </a:solidFill>
              </a:rPr>
              <a:t>Poverty rate in Africa has gone </a:t>
            </a:r>
            <a:r>
              <a:rPr lang="en-US" sz="3300" b="1" i="1" dirty="0">
                <a:solidFill>
                  <a:srgbClr val="0070C0"/>
                </a:solidFill>
              </a:rPr>
              <a:t>down</a:t>
            </a:r>
            <a:r>
              <a:rPr lang="en-US" sz="3300" b="1" dirty="0">
                <a:solidFill>
                  <a:srgbClr val="0070C0"/>
                </a:solidFill>
              </a:rPr>
              <a:t>, </a:t>
            </a:r>
            <a:br>
              <a:rPr lang="en-US" sz="3300" b="1" dirty="0">
                <a:solidFill>
                  <a:srgbClr val="0070C0"/>
                </a:solidFill>
              </a:rPr>
            </a:br>
            <a:r>
              <a:rPr lang="en-US" sz="3300" b="1" dirty="0">
                <a:solidFill>
                  <a:srgbClr val="0070C0"/>
                </a:solidFill>
              </a:rPr>
              <a:t>but the number of poor has </a:t>
            </a:r>
            <a:r>
              <a:rPr lang="en-US" sz="3300" b="1" i="1" dirty="0">
                <a:solidFill>
                  <a:srgbClr val="0070C0"/>
                </a:solidFill>
              </a:rPr>
              <a:t>increased</a:t>
            </a:r>
            <a:br>
              <a:rPr lang="en-US" sz="3200" dirty="0"/>
            </a:br>
            <a:endParaRPr lang="en-US" sz="3200" b="1" dirty="0">
              <a:solidFill>
                <a:srgbClr val="0070C0"/>
              </a:solidFill>
            </a:endParaRPr>
          </a:p>
        </p:txBody>
      </p:sp>
      <p:sp>
        <p:nvSpPr>
          <p:cNvPr id="4" name="Slide Number Placeholder 3"/>
          <p:cNvSpPr>
            <a:spLocks noGrp="1"/>
          </p:cNvSpPr>
          <p:nvPr>
            <p:ph type="sldNum" sz="quarter" idx="15"/>
          </p:nvPr>
        </p:nvSpPr>
        <p:spPr/>
        <p:txBody>
          <a:bodyPr/>
          <a:lstStyle/>
          <a:p>
            <a:fld id="{3A2B680D-EE76-4B7B-AA42-4C2819F121D9}" type="slidenum">
              <a:rPr lang="en-US" smtClean="0"/>
              <a:t>6</a:t>
            </a:fld>
            <a:endParaRPr lang="en-US"/>
          </a:p>
        </p:txBody>
      </p:sp>
      <p:grpSp>
        <p:nvGrpSpPr>
          <p:cNvPr id="7" name="Group 6">
            <a:extLst>
              <a:ext uri="{FF2B5EF4-FFF2-40B4-BE49-F238E27FC236}">
                <a16:creationId xmlns:a16="http://schemas.microsoft.com/office/drawing/2014/main" id="{11152672-2F69-4A97-9DE3-2EA0AE8E5646}"/>
              </a:ext>
            </a:extLst>
          </p:cNvPr>
          <p:cNvGrpSpPr/>
          <p:nvPr/>
        </p:nvGrpSpPr>
        <p:grpSpPr>
          <a:xfrm>
            <a:off x="-655228" y="1382237"/>
            <a:ext cx="9441363" cy="4974115"/>
            <a:chOff x="-133034" y="60959"/>
            <a:chExt cx="11219045" cy="7015915"/>
          </a:xfrm>
        </p:grpSpPr>
        <p:graphicFrame>
          <p:nvGraphicFramePr>
            <p:cNvPr id="8" name="Chart 7">
              <a:extLst>
                <a:ext uri="{FF2B5EF4-FFF2-40B4-BE49-F238E27FC236}">
                  <a16:creationId xmlns:a16="http://schemas.microsoft.com/office/drawing/2014/main" id="{AC2A7E77-B435-4E8A-A828-267A796FC4F2}"/>
                </a:ext>
              </a:extLst>
            </p:cNvPr>
            <p:cNvGraphicFramePr>
              <a:graphicFrameLocks/>
            </p:cNvGraphicFramePr>
            <p:nvPr/>
          </p:nvGraphicFramePr>
          <p:xfrm>
            <a:off x="2386151" y="60959"/>
            <a:ext cx="7428410" cy="5177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387C52C-808E-4FAB-A2D5-550ADB6780AF}"/>
                </a:ext>
              </a:extLst>
            </p:cNvPr>
            <p:cNvGraphicFramePr>
              <a:graphicFrameLocks/>
            </p:cNvGraphicFramePr>
            <p:nvPr>
              <p:extLst>
                <p:ext uri="{D42A27DB-BD31-4B8C-83A1-F6EECF244321}">
                  <p14:modId xmlns:p14="http://schemas.microsoft.com/office/powerpoint/2010/main" val="3582557233"/>
                </p:ext>
              </p:extLst>
            </p:nvPr>
          </p:nvGraphicFramePr>
          <p:xfrm>
            <a:off x="8060920" y="5238153"/>
            <a:ext cx="2828260" cy="16154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C0CD1C5-F5CE-430F-AEC2-6CC2B31C5268}"/>
                </a:ext>
              </a:extLst>
            </p:cNvPr>
            <p:cNvSpPr txBox="1"/>
            <p:nvPr/>
          </p:nvSpPr>
          <p:spPr>
            <a:xfrm>
              <a:off x="4232366" y="3793419"/>
              <a:ext cx="4711337" cy="474255"/>
            </a:xfrm>
            <a:prstGeom prst="rect">
              <a:avLst/>
            </a:prstGeom>
            <a:noFill/>
          </p:spPr>
          <p:txBody>
            <a:bodyPr wrap="square" rtlCol="0">
              <a:spAutoFit/>
            </a:bodyPr>
            <a:lstStyle/>
            <a:p>
              <a:r>
                <a:rPr lang="en-US">
                  <a:solidFill>
                    <a:schemeClr val="bg1"/>
                  </a:solidFill>
                </a:rPr>
                <a:t>Population living on $1.9 a day or less</a:t>
              </a:r>
            </a:p>
          </p:txBody>
        </p:sp>
        <p:sp>
          <p:nvSpPr>
            <p:cNvPr id="11" name="TextBox 10">
              <a:extLst>
                <a:ext uri="{FF2B5EF4-FFF2-40B4-BE49-F238E27FC236}">
                  <a16:creationId xmlns:a16="http://schemas.microsoft.com/office/drawing/2014/main" id="{787B5292-A78B-4F88-83A1-E2BFD2F8CEF4}"/>
                </a:ext>
              </a:extLst>
            </p:cNvPr>
            <p:cNvSpPr txBox="1"/>
            <p:nvPr/>
          </p:nvSpPr>
          <p:spPr>
            <a:xfrm>
              <a:off x="783771" y="1950721"/>
              <a:ext cx="1733006" cy="1541328"/>
            </a:xfrm>
            <a:prstGeom prst="rect">
              <a:avLst/>
            </a:prstGeom>
            <a:noFill/>
          </p:spPr>
          <p:txBody>
            <a:bodyPr wrap="square" rtlCol="0">
              <a:spAutoFit/>
            </a:bodyPr>
            <a:lstStyle/>
            <a:p>
              <a:pPr algn="r"/>
              <a:r>
                <a:rPr lang="en-US" dirty="0"/>
                <a:t>African population:</a:t>
              </a:r>
            </a:p>
            <a:p>
              <a:pPr algn="r"/>
              <a:r>
                <a:rPr lang="en-US" dirty="0"/>
                <a:t>512 million</a:t>
              </a:r>
              <a:br>
                <a:rPr lang="en-US" dirty="0"/>
              </a:br>
              <a:r>
                <a:rPr lang="en-US" dirty="0"/>
                <a:t>in 1990</a:t>
              </a:r>
            </a:p>
          </p:txBody>
        </p:sp>
        <p:sp>
          <p:nvSpPr>
            <p:cNvPr id="12" name="TextBox 11">
              <a:extLst>
                <a:ext uri="{FF2B5EF4-FFF2-40B4-BE49-F238E27FC236}">
                  <a16:creationId xmlns:a16="http://schemas.microsoft.com/office/drawing/2014/main" id="{2425799D-77DD-402E-86DF-36ED106410A7}"/>
                </a:ext>
              </a:extLst>
            </p:cNvPr>
            <p:cNvSpPr txBox="1"/>
            <p:nvPr/>
          </p:nvSpPr>
          <p:spPr>
            <a:xfrm>
              <a:off x="765088" y="3657488"/>
              <a:ext cx="1733006" cy="1185637"/>
            </a:xfrm>
            <a:prstGeom prst="rect">
              <a:avLst/>
            </a:prstGeom>
            <a:noFill/>
          </p:spPr>
          <p:txBody>
            <a:bodyPr wrap="square" rtlCol="0">
              <a:spAutoFit/>
            </a:bodyPr>
            <a:lstStyle/>
            <a:p>
              <a:pPr algn="r"/>
              <a:r>
                <a:rPr lang="en-US"/>
                <a:t>Number of poor</a:t>
              </a:r>
            </a:p>
            <a:p>
              <a:pPr algn="r"/>
              <a:r>
                <a:rPr lang="en-US"/>
                <a:t>278 million</a:t>
              </a:r>
            </a:p>
          </p:txBody>
        </p:sp>
        <p:sp>
          <p:nvSpPr>
            <p:cNvPr id="13" name="TextBox 12">
              <a:extLst>
                <a:ext uri="{FF2B5EF4-FFF2-40B4-BE49-F238E27FC236}">
                  <a16:creationId xmlns:a16="http://schemas.microsoft.com/office/drawing/2014/main" id="{7BE75866-E7D3-4421-ACA3-3B717AE3899A}"/>
                </a:ext>
              </a:extLst>
            </p:cNvPr>
            <p:cNvSpPr txBox="1"/>
            <p:nvPr/>
          </p:nvSpPr>
          <p:spPr>
            <a:xfrm>
              <a:off x="9590672" y="735763"/>
              <a:ext cx="1495339" cy="1185637"/>
            </a:xfrm>
            <a:prstGeom prst="rect">
              <a:avLst/>
            </a:prstGeom>
            <a:noFill/>
          </p:spPr>
          <p:txBody>
            <a:bodyPr wrap="square" rtlCol="0">
              <a:spAutoFit/>
            </a:bodyPr>
            <a:lstStyle/>
            <a:p>
              <a:r>
                <a:rPr lang="en-US"/>
                <a:t>1,006 million</a:t>
              </a:r>
            </a:p>
            <a:p>
              <a:r>
                <a:rPr lang="en-US"/>
                <a:t>In 2015</a:t>
              </a:r>
            </a:p>
          </p:txBody>
        </p:sp>
        <p:sp>
          <p:nvSpPr>
            <p:cNvPr id="14" name="TextBox 13">
              <a:extLst>
                <a:ext uri="{FF2B5EF4-FFF2-40B4-BE49-F238E27FC236}">
                  <a16:creationId xmlns:a16="http://schemas.microsoft.com/office/drawing/2014/main" id="{20C97D40-9243-4E45-8434-26B21E6E4D37}"/>
                </a:ext>
              </a:extLst>
            </p:cNvPr>
            <p:cNvSpPr txBox="1"/>
            <p:nvPr/>
          </p:nvSpPr>
          <p:spPr>
            <a:xfrm>
              <a:off x="9580886" y="3798556"/>
              <a:ext cx="1216665" cy="829946"/>
            </a:xfrm>
            <a:prstGeom prst="rect">
              <a:avLst/>
            </a:prstGeom>
            <a:noFill/>
          </p:spPr>
          <p:txBody>
            <a:bodyPr wrap="square" rtlCol="0">
              <a:spAutoFit/>
            </a:bodyPr>
            <a:lstStyle/>
            <a:p>
              <a:r>
                <a:rPr lang="en-US"/>
                <a:t>413 million</a:t>
              </a:r>
            </a:p>
          </p:txBody>
        </p:sp>
        <p:graphicFrame>
          <p:nvGraphicFramePr>
            <p:cNvPr id="15" name="Chart 14">
              <a:extLst>
                <a:ext uri="{FF2B5EF4-FFF2-40B4-BE49-F238E27FC236}">
                  <a16:creationId xmlns:a16="http://schemas.microsoft.com/office/drawing/2014/main" id="{CA6D9A76-F8E3-4616-8EF7-81D033C6110C}"/>
                </a:ext>
              </a:extLst>
            </p:cNvPr>
            <p:cNvGraphicFramePr>
              <a:graphicFrameLocks/>
            </p:cNvGraphicFramePr>
            <p:nvPr>
              <p:extLst>
                <p:ext uri="{D42A27DB-BD31-4B8C-83A1-F6EECF244321}">
                  <p14:modId xmlns:p14="http://schemas.microsoft.com/office/powerpoint/2010/main" val="544412465"/>
                </p:ext>
              </p:extLst>
            </p:nvPr>
          </p:nvGraphicFramePr>
          <p:xfrm>
            <a:off x="-133034" y="5018681"/>
            <a:ext cx="5913915" cy="2058193"/>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76664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5246"/>
            <a:ext cx="9029700" cy="756707"/>
          </a:xfrm>
        </p:spPr>
        <p:txBody>
          <a:bodyPr anchor="t">
            <a:noAutofit/>
          </a:bodyPr>
          <a:lstStyle/>
          <a:p>
            <a:pPr marL="1654175" indent="-1654175"/>
            <a:r>
              <a:rPr lang="en-US" sz="3300" b="1" dirty="0">
                <a:solidFill>
                  <a:srgbClr val="0070C0"/>
                </a:solidFill>
              </a:rPr>
              <a:t>ODA remains imperative for many to fill the poverty financing gap</a:t>
            </a:r>
          </a:p>
        </p:txBody>
      </p:sp>
      <p:sp>
        <p:nvSpPr>
          <p:cNvPr id="4" name="Slide Number Placeholder 3"/>
          <p:cNvSpPr>
            <a:spLocks noGrp="1"/>
          </p:cNvSpPr>
          <p:nvPr>
            <p:ph type="sldNum" sz="quarter" idx="15"/>
          </p:nvPr>
        </p:nvSpPr>
        <p:spPr/>
        <p:txBody>
          <a:bodyPr/>
          <a:lstStyle/>
          <a:p>
            <a:fld id="{3A2B680D-EE76-4B7B-AA42-4C2819F121D9}" type="slidenum">
              <a:rPr lang="en-US" smtClean="0"/>
              <a:t>60</a:t>
            </a:fld>
            <a:endParaRPr lang="en-US"/>
          </a:p>
        </p:txBody>
      </p:sp>
      <p:sp>
        <p:nvSpPr>
          <p:cNvPr id="8" name="TextBox 7">
            <a:extLst>
              <a:ext uri="{FF2B5EF4-FFF2-40B4-BE49-F238E27FC236}">
                <a16:creationId xmlns:a16="http://schemas.microsoft.com/office/drawing/2014/main" id="{1DB65028-5477-4CBA-996E-742E7DC82763}"/>
              </a:ext>
            </a:extLst>
          </p:cNvPr>
          <p:cNvSpPr txBox="1"/>
          <p:nvPr/>
        </p:nvSpPr>
        <p:spPr>
          <a:xfrm>
            <a:off x="677863" y="1447800"/>
            <a:ext cx="8152628" cy="492443"/>
          </a:xfrm>
          <a:prstGeom prst="rect">
            <a:avLst/>
          </a:prstGeom>
          <a:noFill/>
        </p:spPr>
        <p:txBody>
          <a:bodyPr wrap="square" rtlCol="0">
            <a:spAutoFit/>
          </a:bodyPr>
          <a:lstStyle/>
          <a:p>
            <a:r>
              <a:rPr lang="en-US" sz="2600" kern="0" dirty="0">
                <a:solidFill>
                  <a:srgbClr val="0070C0"/>
                </a:solidFill>
                <a:ea typeface="MS PGothic" pitchFamily="34" charset="-128"/>
              </a:rPr>
              <a:t>ODA as </a:t>
            </a:r>
            <a:r>
              <a:rPr lang="en-US" sz="2600" kern="0">
                <a:solidFill>
                  <a:srgbClr val="0070C0"/>
                </a:solidFill>
                <a:ea typeface="MS PGothic" pitchFamily="34" charset="-128"/>
              </a:rPr>
              <a:t>a share of countries’ gross national </a:t>
            </a:r>
            <a:r>
              <a:rPr lang="en-US" sz="2600" kern="0" dirty="0">
                <a:solidFill>
                  <a:srgbClr val="0070C0"/>
                </a:solidFill>
                <a:ea typeface="MS PGothic" pitchFamily="34" charset="-128"/>
              </a:rPr>
              <a:t>i</a:t>
            </a:r>
            <a:r>
              <a:rPr lang="en-US" sz="2600" kern="0">
                <a:solidFill>
                  <a:srgbClr val="0070C0"/>
                </a:solidFill>
                <a:ea typeface="MS PGothic" pitchFamily="34" charset="-128"/>
              </a:rPr>
              <a:t>ncome</a:t>
            </a:r>
            <a:endParaRPr lang="en-US" sz="2600" kern="0" dirty="0">
              <a:solidFill>
                <a:srgbClr val="0070C0"/>
              </a:solidFill>
              <a:ea typeface="MS PGothic" pitchFamily="34" charset="-128"/>
            </a:endParaRPr>
          </a:p>
        </p:txBody>
      </p:sp>
      <p:pic>
        <p:nvPicPr>
          <p:cNvPr id="3" name="Picture 2">
            <a:extLst>
              <a:ext uri="{FF2B5EF4-FFF2-40B4-BE49-F238E27FC236}">
                <a16:creationId xmlns:a16="http://schemas.microsoft.com/office/drawing/2014/main" id="{8534DB5C-EE62-4B40-8ECC-4F6FD64F351B}"/>
              </a:ext>
            </a:extLst>
          </p:cNvPr>
          <p:cNvPicPr>
            <a:picLocks noChangeAspect="1"/>
          </p:cNvPicPr>
          <p:nvPr/>
        </p:nvPicPr>
        <p:blipFill>
          <a:blip r:embed="rId3"/>
          <a:stretch>
            <a:fillRect/>
          </a:stretch>
        </p:blipFill>
        <p:spPr>
          <a:xfrm>
            <a:off x="914400" y="2009704"/>
            <a:ext cx="7315200" cy="4283243"/>
          </a:xfrm>
          <a:prstGeom prst="rect">
            <a:avLst/>
          </a:prstGeom>
        </p:spPr>
      </p:pic>
    </p:spTree>
    <p:extLst>
      <p:ext uri="{BB962C8B-B14F-4D97-AF65-F5344CB8AC3E}">
        <p14:creationId xmlns:p14="http://schemas.microsoft.com/office/powerpoint/2010/main" val="20651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7F219-7638-4B5D-A3F0-E31D20DD9405}"/>
              </a:ext>
            </a:extLst>
          </p:cNvPr>
          <p:cNvSpPr>
            <a:spLocks noGrp="1"/>
          </p:cNvSpPr>
          <p:nvPr>
            <p:ph type="title"/>
          </p:nvPr>
        </p:nvSpPr>
        <p:spPr>
          <a:xfrm>
            <a:off x="494675" y="69790"/>
            <a:ext cx="8097378" cy="841373"/>
          </a:xfrm>
        </p:spPr>
        <p:txBody>
          <a:bodyPr/>
          <a:lstStyle/>
          <a:p>
            <a:r>
              <a:rPr lang="en-US" sz="3600" b="1" dirty="0">
                <a:solidFill>
                  <a:srgbClr val="0070C0"/>
                </a:solidFill>
              </a:rPr>
              <a:t>Four primary action areas</a:t>
            </a:r>
          </a:p>
        </p:txBody>
      </p:sp>
      <p:sp>
        <p:nvSpPr>
          <p:cNvPr id="4" name="Slide Number Placeholder 3"/>
          <p:cNvSpPr>
            <a:spLocks noGrp="1"/>
          </p:cNvSpPr>
          <p:nvPr>
            <p:ph type="sldNum" sz="quarter" idx="15"/>
          </p:nvPr>
        </p:nvSpPr>
        <p:spPr/>
        <p:txBody>
          <a:bodyPr/>
          <a:lstStyle/>
          <a:p>
            <a:fld id="{3A2B680D-EE76-4B7B-AA42-4C2819F121D9}" type="slidenum">
              <a:rPr lang="en-US" smtClean="0"/>
              <a:t>61</a:t>
            </a:fld>
            <a:endParaRPr lang="en-US"/>
          </a:p>
        </p:txBody>
      </p:sp>
      <p:sp>
        <p:nvSpPr>
          <p:cNvPr id="5" name="TextBox 4"/>
          <p:cNvSpPr txBox="1"/>
          <p:nvPr/>
        </p:nvSpPr>
        <p:spPr>
          <a:xfrm>
            <a:off x="239843" y="1752600"/>
            <a:ext cx="8352210" cy="5078313"/>
          </a:xfrm>
          <a:prstGeom prst="rect">
            <a:avLst/>
          </a:prstGeom>
          <a:noFill/>
        </p:spPr>
        <p:txBody>
          <a:bodyPr wrap="square" rtlCol="0">
            <a:spAutoFit/>
          </a:bodyPr>
          <a:lstStyle/>
          <a:p>
            <a:pPr fontAlgn="base">
              <a:spcBef>
                <a:spcPct val="0"/>
              </a:spcBef>
              <a:spcAft>
                <a:spcPct val="0"/>
              </a:spcAft>
              <a:buFont typeface="Arial" panose="020B0604020202020204" pitchFamily="34" charset="0"/>
            </a:pPr>
            <a:r>
              <a:rPr lang="en-US" sz="3600" dirty="0">
                <a:solidFill>
                  <a:srgbClr val="0070C0"/>
                </a:solidFill>
                <a:ea typeface="MS PGothic" pitchFamily="34" charset="-128"/>
              </a:rPr>
              <a:t>1) Address High </a:t>
            </a:r>
            <a:r>
              <a:rPr lang="en-US" sz="3600" b="1" dirty="0">
                <a:solidFill>
                  <a:srgbClr val="0070C0"/>
                </a:solidFill>
                <a:ea typeface="MS PGothic" pitchFamily="34" charset="-128"/>
              </a:rPr>
              <a:t>Fertility</a:t>
            </a:r>
          </a:p>
          <a:p>
            <a:pPr fontAlgn="base">
              <a:spcBef>
                <a:spcPct val="0"/>
              </a:spcBef>
              <a:spcAft>
                <a:spcPct val="0"/>
              </a:spcAft>
              <a:buFont typeface="Arial" panose="020B0604020202020204" pitchFamily="34" charset="0"/>
            </a:pPr>
            <a:r>
              <a:rPr lang="en-US" sz="3600" dirty="0">
                <a:solidFill>
                  <a:srgbClr val="0070C0"/>
                </a:solidFill>
                <a:ea typeface="MS PGothic" pitchFamily="34" charset="-128"/>
              </a:rPr>
              <a:t>	</a:t>
            </a:r>
          </a:p>
          <a:p>
            <a:pPr fontAlgn="base">
              <a:spcBef>
                <a:spcPct val="0"/>
              </a:spcBef>
              <a:spcAft>
                <a:spcPct val="0"/>
              </a:spcAft>
              <a:buFont typeface="Arial" panose="020B0604020202020204" pitchFamily="34" charset="0"/>
            </a:pPr>
            <a:r>
              <a:rPr lang="en-US" sz="3600" dirty="0">
                <a:solidFill>
                  <a:srgbClr val="0070C0"/>
                </a:solidFill>
                <a:ea typeface="MS PGothic" pitchFamily="34" charset="-128"/>
              </a:rPr>
              <a:t>2) Leverage the </a:t>
            </a:r>
            <a:r>
              <a:rPr lang="en-US" sz="3600" b="1" dirty="0">
                <a:solidFill>
                  <a:srgbClr val="0070C0"/>
                </a:solidFill>
                <a:ea typeface="MS PGothic" pitchFamily="34" charset="-128"/>
              </a:rPr>
              <a:t>Food</a:t>
            </a:r>
            <a:r>
              <a:rPr lang="en-US" sz="3600" dirty="0">
                <a:solidFill>
                  <a:srgbClr val="0070C0"/>
                </a:solidFill>
                <a:ea typeface="MS PGothic" pitchFamily="34" charset="-128"/>
              </a:rPr>
              <a:t> system, on and off the farm</a:t>
            </a:r>
          </a:p>
          <a:p>
            <a:pPr fontAlgn="base">
              <a:spcBef>
                <a:spcPct val="0"/>
              </a:spcBef>
              <a:spcAft>
                <a:spcPct val="0"/>
              </a:spcAft>
              <a:buFont typeface="Arial" panose="020B0604020202020204" pitchFamily="34" charset="0"/>
            </a:pPr>
            <a:endParaRPr lang="en-US" sz="3600" dirty="0">
              <a:solidFill>
                <a:srgbClr val="0070C0"/>
              </a:solidFill>
              <a:ea typeface="MS PGothic" pitchFamily="34" charset="-128"/>
            </a:endParaRPr>
          </a:p>
          <a:p>
            <a:pPr fontAlgn="base">
              <a:spcBef>
                <a:spcPct val="0"/>
              </a:spcBef>
              <a:spcAft>
                <a:spcPct val="0"/>
              </a:spcAft>
              <a:buFont typeface="Arial" panose="020B0604020202020204" pitchFamily="34" charset="0"/>
            </a:pPr>
            <a:r>
              <a:rPr lang="en-US" sz="3600" dirty="0">
                <a:solidFill>
                  <a:srgbClr val="0070C0"/>
                </a:solidFill>
                <a:ea typeface="MS PGothic" pitchFamily="34" charset="-128"/>
              </a:rPr>
              <a:t>3) Address </a:t>
            </a:r>
            <a:r>
              <a:rPr lang="en-US" sz="3600" b="1" dirty="0">
                <a:solidFill>
                  <a:srgbClr val="0070C0"/>
                </a:solidFill>
                <a:ea typeface="MS PGothic" pitchFamily="34" charset="-128"/>
              </a:rPr>
              <a:t>Fragility</a:t>
            </a:r>
          </a:p>
          <a:p>
            <a:pPr fontAlgn="base">
              <a:spcBef>
                <a:spcPct val="0"/>
              </a:spcBef>
              <a:spcAft>
                <a:spcPct val="0"/>
              </a:spcAft>
              <a:buFont typeface="Arial" panose="020B0604020202020204" pitchFamily="34" charset="0"/>
            </a:pPr>
            <a:endParaRPr lang="en-US" sz="3600" dirty="0">
              <a:solidFill>
                <a:srgbClr val="0070C0"/>
              </a:solidFill>
              <a:ea typeface="MS PGothic" pitchFamily="34" charset="-128"/>
            </a:endParaRPr>
          </a:p>
          <a:p>
            <a:pPr fontAlgn="base">
              <a:spcBef>
                <a:spcPct val="0"/>
              </a:spcBef>
              <a:spcAft>
                <a:spcPct val="0"/>
              </a:spcAft>
              <a:buFont typeface="Arial" panose="020B0604020202020204" pitchFamily="34" charset="0"/>
            </a:pPr>
            <a:r>
              <a:rPr lang="en-US" sz="3600" dirty="0">
                <a:solidFill>
                  <a:srgbClr val="0070C0"/>
                </a:solidFill>
                <a:ea typeface="MS PGothic" pitchFamily="34" charset="-128"/>
              </a:rPr>
              <a:t>4) Focus on </a:t>
            </a:r>
            <a:r>
              <a:rPr lang="en-US" sz="3600" b="1" dirty="0">
                <a:solidFill>
                  <a:srgbClr val="0070C0"/>
                </a:solidFill>
                <a:ea typeface="MS PGothic" pitchFamily="34" charset="-128"/>
              </a:rPr>
              <a:t>Fiscal </a:t>
            </a:r>
            <a:r>
              <a:rPr lang="en-US" sz="3600" dirty="0">
                <a:solidFill>
                  <a:srgbClr val="0070C0"/>
                </a:solidFill>
                <a:ea typeface="MS PGothic" pitchFamily="34" charset="-128"/>
              </a:rPr>
              <a:t>side</a:t>
            </a:r>
          </a:p>
          <a:p>
            <a:pPr>
              <a:spcBef>
                <a:spcPts val="0"/>
              </a:spcBef>
            </a:pPr>
            <a:endParaRPr lang="en-US" sz="3600" dirty="0"/>
          </a:p>
        </p:txBody>
      </p:sp>
    </p:spTree>
    <p:extLst>
      <p:ext uri="{BB962C8B-B14F-4D97-AF65-F5344CB8AC3E}">
        <p14:creationId xmlns:p14="http://schemas.microsoft.com/office/powerpoint/2010/main" val="403559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D4B77-9C3F-4D5E-ABC4-4CAB3D3DFF1E}"/>
              </a:ext>
            </a:extLst>
          </p:cNvPr>
          <p:cNvSpPr>
            <a:spLocks noGrp="1"/>
          </p:cNvSpPr>
          <p:nvPr>
            <p:ph sz="quarter" idx="10"/>
          </p:nvPr>
        </p:nvSpPr>
        <p:spPr>
          <a:xfrm>
            <a:off x="369888" y="1524000"/>
            <a:ext cx="8440305" cy="3318165"/>
          </a:xfrm>
        </p:spPr>
        <p:txBody>
          <a:bodyPr>
            <a:normAutofit fontScale="92500" lnSpcReduction="20000"/>
          </a:bodyPr>
          <a:lstStyle/>
          <a:p>
            <a:pPr algn="ctr"/>
            <a:r>
              <a:rPr lang="en-US" sz="4600" i="1" dirty="0">
                <a:solidFill>
                  <a:srgbClr val="FF0000"/>
                </a:solidFill>
              </a:rPr>
              <a:t>THANK YOU!</a:t>
            </a:r>
          </a:p>
          <a:p>
            <a:pPr algn="ctr"/>
            <a:endParaRPr lang="en-US" sz="4600" i="1" dirty="0">
              <a:solidFill>
                <a:srgbClr val="FF0000"/>
              </a:solidFill>
            </a:endParaRPr>
          </a:p>
          <a:p>
            <a:pPr algn="ctr"/>
            <a:endParaRPr lang="en-US" sz="4600" i="1" dirty="0">
              <a:solidFill>
                <a:srgbClr val="FF0000"/>
              </a:solidFill>
            </a:endParaRPr>
          </a:p>
          <a:p>
            <a:pPr algn="ctr"/>
            <a:r>
              <a:rPr lang="en-US" sz="2200" dirty="0">
                <a:hlinkClick r:id="rId2"/>
              </a:rPr>
              <a:t>Read more at :</a:t>
            </a:r>
          </a:p>
          <a:p>
            <a:pPr algn="ctr"/>
            <a:r>
              <a:rPr lang="en-US" sz="2200" u="sng" dirty="0">
                <a:hlinkClick r:id="rId2"/>
              </a:rPr>
              <a:t>https://openknowledge.worldbank.org/handle/10986/32354</a:t>
            </a:r>
            <a:r>
              <a:rPr lang="en-US" sz="2200" dirty="0"/>
              <a:t> </a:t>
            </a:r>
            <a:endParaRPr lang="en-US" sz="2200" i="1" dirty="0">
              <a:solidFill>
                <a:srgbClr val="FF0000"/>
              </a:solidFill>
            </a:endParaRPr>
          </a:p>
        </p:txBody>
      </p:sp>
      <p:sp>
        <p:nvSpPr>
          <p:cNvPr id="4" name="Slide Number Placeholder 3">
            <a:extLst>
              <a:ext uri="{FF2B5EF4-FFF2-40B4-BE49-F238E27FC236}">
                <a16:creationId xmlns:a16="http://schemas.microsoft.com/office/drawing/2014/main" id="{6F06ACDD-2904-488D-A8A9-6011CB1BC992}"/>
              </a:ext>
            </a:extLst>
          </p:cNvPr>
          <p:cNvSpPr>
            <a:spLocks noGrp="1"/>
          </p:cNvSpPr>
          <p:nvPr>
            <p:ph type="sldNum" sz="quarter" idx="12"/>
          </p:nvPr>
        </p:nvSpPr>
        <p:spPr/>
        <p:txBody>
          <a:bodyPr/>
          <a:lstStyle/>
          <a:p>
            <a:fld id="{3A2B680D-EE76-4B7B-AA42-4C2819F121D9}" type="slidenum">
              <a:rPr lang="en-US" smtClean="0"/>
              <a:t>62</a:t>
            </a:fld>
            <a:endParaRPr lang="en-US"/>
          </a:p>
        </p:txBody>
      </p:sp>
    </p:spTree>
    <p:extLst>
      <p:ext uri="{BB962C8B-B14F-4D97-AF65-F5344CB8AC3E}">
        <p14:creationId xmlns:p14="http://schemas.microsoft.com/office/powerpoint/2010/main" val="161508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134501"/>
            <a:ext cx="8975568" cy="756707"/>
          </a:xfrm>
        </p:spPr>
        <p:txBody>
          <a:bodyPr anchor="ctr">
            <a:noAutofit/>
          </a:bodyPr>
          <a:lstStyle/>
          <a:p>
            <a:pPr marL="111125" indent="-111125"/>
            <a:r>
              <a:rPr lang="en-US" sz="3300" b="1" dirty="0">
                <a:solidFill>
                  <a:srgbClr val="0070C0"/>
                </a:solidFill>
              </a:rPr>
              <a:t>Africa cannot eradicate</a:t>
            </a:r>
            <a:r>
              <a:rPr lang="en-US" sz="3300" b="1" i="1" dirty="0">
                <a:solidFill>
                  <a:srgbClr val="0070C0"/>
                </a:solidFill>
              </a:rPr>
              <a:t> </a:t>
            </a:r>
            <a:r>
              <a:rPr lang="en-US" sz="3300" b="1" dirty="0">
                <a:solidFill>
                  <a:srgbClr val="0070C0"/>
                </a:solidFill>
              </a:rPr>
              <a:t>poverty by 2030, but can accelerate poverty reduction</a:t>
            </a:r>
          </a:p>
        </p:txBody>
      </p:sp>
      <p:sp>
        <p:nvSpPr>
          <p:cNvPr id="4" name="Slide Number Placeholder 3"/>
          <p:cNvSpPr>
            <a:spLocks noGrp="1"/>
          </p:cNvSpPr>
          <p:nvPr>
            <p:ph type="sldNum" sz="quarter" idx="15"/>
          </p:nvPr>
        </p:nvSpPr>
        <p:spPr/>
        <p:txBody>
          <a:bodyPr/>
          <a:lstStyle/>
          <a:p>
            <a:fld id="{3A2B680D-EE76-4B7B-AA42-4C2819F121D9}" type="slidenum">
              <a:rPr lang="en-US" smtClean="0"/>
              <a:t>7</a:t>
            </a:fld>
            <a:endParaRPr lang="en-US"/>
          </a:p>
        </p:txBody>
      </p:sp>
      <p:sp>
        <p:nvSpPr>
          <p:cNvPr id="9" name="Rectangle 8">
            <a:extLst>
              <a:ext uri="{FF2B5EF4-FFF2-40B4-BE49-F238E27FC236}">
                <a16:creationId xmlns:a16="http://schemas.microsoft.com/office/drawing/2014/main" id="{FE122813-9A34-4EF5-8C71-27FF677DA46E}"/>
              </a:ext>
            </a:extLst>
          </p:cNvPr>
          <p:cNvSpPr/>
          <p:nvPr/>
        </p:nvSpPr>
        <p:spPr>
          <a:xfrm>
            <a:off x="134353" y="1395477"/>
            <a:ext cx="8875294" cy="5262979"/>
          </a:xfrm>
          <a:prstGeom prst="rect">
            <a:avLst/>
          </a:prstGeom>
        </p:spPr>
        <p:txBody>
          <a:bodyPr wrap="square">
            <a:spAutoFit/>
          </a:bodyPr>
          <a:lstStyle/>
          <a:p>
            <a:pPr lvl="1" indent="-457200">
              <a:buFont typeface="Arial" panose="020B0604020202020204" pitchFamily="34" charset="0"/>
              <a:buChar char="•"/>
            </a:pPr>
            <a:r>
              <a:rPr lang="en-US" sz="2400" dirty="0">
                <a:solidFill>
                  <a:srgbClr val="0070C0"/>
                </a:solidFill>
              </a:rPr>
              <a:t>Business as usual: poverty declines to 22.8%.</a:t>
            </a: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marL="0" lvl="1"/>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endParaRPr lang="en-US" sz="2400" dirty="0">
              <a:solidFill>
                <a:srgbClr val="0070C0"/>
              </a:solidFill>
            </a:endParaRPr>
          </a:p>
          <a:p>
            <a:pPr lvl="1" indent="-457200">
              <a:buFont typeface="Arial" panose="020B0604020202020204" pitchFamily="34" charset="0"/>
              <a:buChar char="•"/>
            </a:pPr>
            <a:r>
              <a:rPr lang="en-US" sz="2400" dirty="0">
                <a:solidFill>
                  <a:srgbClr val="0070C0"/>
                </a:solidFill>
              </a:rPr>
              <a:t>More inclusive growth can accelerate poverty reduction.</a:t>
            </a:r>
          </a:p>
          <a:p>
            <a:pPr lvl="1" indent="-457200">
              <a:buFont typeface="Wingdings" panose="05000000000000000000" pitchFamily="2" charset="2"/>
              <a:buChar char="ü"/>
            </a:pPr>
            <a:endParaRPr lang="en-US" sz="2400" dirty="0">
              <a:solidFill>
                <a:srgbClr val="0070C0"/>
              </a:solidFill>
            </a:endParaRPr>
          </a:p>
        </p:txBody>
      </p:sp>
      <p:pic>
        <p:nvPicPr>
          <p:cNvPr id="7" name="Picture 6">
            <a:extLst>
              <a:ext uri="{FF2B5EF4-FFF2-40B4-BE49-F238E27FC236}">
                <a16:creationId xmlns:a16="http://schemas.microsoft.com/office/drawing/2014/main" id="{DEE42BBF-00DE-4B83-844F-D27ECB15E17E}"/>
              </a:ext>
            </a:extLst>
          </p:cNvPr>
          <p:cNvPicPr>
            <a:picLocks noChangeAspect="1"/>
          </p:cNvPicPr>
          <p:nvPr/>
        </p:nvPicPr>
        <p:blipFill>
          <a:blip r:embed="rId3"/>
          <a:stretch>
            <a:fillRect/>
          </a:stretch>
        </p:blipFill>
        <p:spPr>
          <a:xfrm>
            <a:off x="2916839" y="1930304"/>
            <a:ext cx="6295109" cy="3823992"/>
          </a:xfrm>
          <a:prstGeom prst="rect">
            <a:avLst/>
          </a:prstGeom>
        </p:spPr>
      </p:pic>
      <p:sp>
        <p:nvSpPr>
          <p:cNvPr id="10" name="Rectangle 9">
            <a:extLst>
              <a:ext uri="{FF2B5EF4-FFF2-40B4-BE49-F238E27FC236}">
                <a16:creationId xmlns:a16="http://schemas.microsoft.com/office/drawing/2014/main" id="{A7720D81-422B-40B4-A5D4-569727AB440F}"/>
              </a:ext>
            </a:extLst>
          </p:cNvPr>
          <p:cNvSpPr/>
          <p:nvPr/>
        </p:nvSpPr>
        <p:spPr>
          <a:xfrm>
            <a:off x="134353" y="2352421"/>
            <a:ext cx="2782486" cy="3046988"/>
          </a:xfrm>
          <a:prstGeom prst="rect">
            <a:avLst/>
          </a:prstGeom>
        </p:spPr>
        <p:txBody>
          <a:bodyPr wrap="square">
            <a:spAutoFit/>
          </a:bodyPr>
          <a:lstStyle/>
          <a:p>
            <a:pPr lvl="1" indent="-457200">
              <a:buFont typeface="Arial" panose="020B0604020202020204" pitchFamily="34" charset="0"/>
              <a:buChar char="•"/>
            </a:pPr>
            <a:r>
              <a:rPr lang="en-US" sz="2400" dirty="0">
                <a:solidFill>
                  <a:srgbClr val="0070C0"/>
                </a:solidFill>
              </a:rPr>
              <a:t>Since 2014-15, poverty reduction likely already off track following </a:t>
            </a:r>
            <a:br>
              <a:rPr lang="en-US" sz="2400" dirty="0">
                <a:solidFill>
                  <a:srgbClr val="0070C0"/>
                </a:solidFill>
              </a:rPr>
            </a:br>
            <a:r>
              <a:rPr lang="en-US" sz="2400" dirty="0">
                <a:solidFill>
                  <a:srgbClr val="0070C0"/>
                </a:solidFill>
              </a:rPr>
              <a:t>slow down in  Africa’s growth.</a:t>
            </a:r>
          </a:p>
          <a:p>
            <a:pPr lvl="1" indent="-457200">
              <a:buFont typeface="Wingdings" panose="05000000000000000000" pitchFamily="2" charset="2"/>
              <a:buChar char="ü"/>
            </a:pPr>
            <a:endParaRPr lang="en-US" sz="2400" dirty="0">
              <a:solidFill>
                <a:srgbClr val="0070C0"/>
              </a:solidFill>
            </a:endParaRPr>
          </a:p>
        </p:txBody>
      </p:sp>
    </p:spTree>
    <p:extLst>
      <p:ext uri="{BB962C8B-B14F-4D97-AF65-F5344CB8AC3E}">
        <p14:creationId xmlns:p14="http://schemas.microsoft.com/office/powerpoint/2010/main" val="31038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134501"/>
            <a:ext cx="8869386" cy="756707"/>
          </a:xfrm>
        </p:spPr>
        <p:txBody>
          <a:bodyPr anchor="ctr">
            <a:noAutofit/>
          </a:bodyPr>
          <a:lstStyle/>
          <a:p>
            <a:pPr marL="111125" indent="-111125"/>
            <a:r>
              <a:rPr lang="en-US" sz="3300" b="1" dirty="0">
                <a:solidFill>
                  <a:srgbClr val="0070C0"/>
                </a:solidFill>
              </a:rPr>
              <a:t>Poverty reduction in Africa –</a:t>
            </a:r>
            <a:br>
              <a:rPr lang="en-US" sz="3300" b="1" dirty="0">
                <a:solidFill>
                  <a:srgbClr val="0070C0"/>
                </a:solidFill>
              </a:rPr>
            </a:br>
            <a:r>
              <a:rPr lang="en-US" sz="3300" b="1" dirty="0">
                <a:solidFill>
                  <a:srgbClr val="0070C0"/>
                </a:solidFill>
              </a:rPr>
              <a:t>Increasingly a global agenda</a:t>
            </a:r>
          </a:p>
        </p:txBody>
      </p:sp>
      <p:sp>
        <p:nvSpPr>
          <p:cNvPr id="4" name="Slide Number Placeholder 3"/>
          <p:cNvSpPr>
            <a:spLocks noGrp="1"/>
          </p:cNvSpPr>
          <p:nvPr>
            <p:ph type="sldNum" sz="quarter" idx="15"/>
          </p:nvPr>
        </p:nvSpPr>
        <p:spPr/>
        <p:txBody>
          <a:bodyPr/>
          <a:lstStyle/>
          <a:p>
            <a:fld id="{3A2B680D-EE76-4B7B-AA42-4C2819F121D9}" type="slidenum">
              <a:rPr lang="en-US" smtClean="0"/>
              <a:t>8</a:t>
            </a:fld>
            <a:endParaRPr lang="en-US"/>
          </a:p>
        </p:txBody>
      </p:sp>
      <p:sp>
        <p:nvSpPr>
          <p:cNvPr id="16" name="Explosion: 8 Points 15">
            <a:extLst>
              <a:ext uri="{FF2B5EF4-FFF2-40B4-BE49-F238E27FC236}">
                <a16:creationId xmlns:a16="http://schemas.microsoft.com/office/drawing/2014/main" id="{0052B4B3-F14F-445F-9E40-5321B4FB6AE9}"/>
              </a:ext>
            </a:extLst>
          </p:cNvPr>
          <p:cNvSpPr/>
          <p:nvPr/>
        </p:nvSpPr>
        <p:spPr bwMode="auto">
          <a:xfrm>
            <a:off x="7438646" y="2590801"/>
            <a:ext cx="1621941" cy="217562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7" name="Explosion: 8 Points 16">
            <a:extLst>
              <a:ext uri="{FF2B5EF4-FFF2-40B4-BE49-F238E27FC236}">
                <a16:creationId xmlns:a16="http://schemas.microsoft.com/office/drawing/2014/main" id="{5AE4B156-9C4D-4871-A3EE-FB4B1A5B1F6B}"/>
              </a:ext>
            </a:extLst>
          </p:cNvPr>
          <p:cNvSpPr/>
          <p:nvPr/>
        </p:nvSpPr>
        <p:spPr bwMode="auto">
          <a:xfrm>
            <a:off x="7438646" y="2736036"/>
            <a:ext cx="667507" cy="1097273"/>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9" name="Explosion: 8 Points 18">
            <a:extLst>
              <a:ext uri="{FF2B5EF4-FFF2-40B4-BE49-F238E27FC236}">
                <a16:creationId xmlns:a16="http://schemas.microsoft.com/office/drawing/2014/main" id="{5EFF9668-BA67-43B9-8385-62185CE6AEEE}"/>
              </a:ext>
            </a:extLst>
          </p:cNvPr>
          <p:cNvSpPr/>
          <p:nvPr/>
        </p:nvSpPr>
        <p:spPr bwMode="auto">
          <a:xfrm>
            <a:off x="8011396" y="3650436"/>
            <a:ext cx="914400" cy="91440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3" name="Picture 2">
            <a:extLst>
              <a:ext uri="{FF2B5EF4-FFF2-40B4-BE49-F238E27FC236}">
                <a16:creationId xmlns:a16="http://schemas.microsoft.com/office/drawing/2014/main" id="{1A1735F7-8CAA-489C-9749-D42A4D5A6DEA}"/>
              </a:ext>
            </a:extLst>
          </p:cNvPr>
          <p:cNvPicPr>
            <a:picLocks noChangeAspect="1"/>
          </p:cNvPicPr>
          <p:nvPr/>
        </p:nvPicPr>
        <p:blipFill>
          <a:blip r:embed="rId3"/>
          <a:stretch>
            <a:fillRect/>
          </a:stretch>
        </p:blipFill>
        <p:spPr>
          <a:xfrm>
            <a:off x="341313" y="1358870"/>
            <a:ext cx="8461374" cy="4948878"/>
          </a:xfrm>
          <a:prstGeom prst="rect">
            <a:avLst/>
          </a:prstGeom>
        </p:spPr>
      </p:pic>
      <p:sp>
        <p:nvSpPr>
          <p:cNvPr id="5" name="Oval 4">
            <a:extLst>
              <a:ext uri="{FF2B5EF4-FFF2-40B4-BE49-F238E27FC236}">
                <a16:creationId xmlns:a16="http://schemas.microsoft.com/office/drawing/2014/main" id="{E00F8069-8AFA-49DF-928D-B66F5F54D587}"/>
              </a:ext>
            </a:extLst>
          </p:cNvPr>
          <p:cNvSpPr/>
          <p:nvPr/>
        </p:nvSpPr>
        <p:spPr bwMode="auto">
          <a:xfrm>
            <a:off x="1447800" y="2286001"/>
            <a:ext cx="533400" cy="762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 name="Oval 5">
            <a:extLst>
              <a:ext uri="{FF2B5EF4-FFF2-40B4-BE49-F238E27FC236}">
                <a16:creationId xmlns:a16="http://schemas.microsoft.com/office/drawing/2014/main" id="{0A9E882D-2E48-4A87-B449-4D422793BCCF}"/>
              </a:ext>
            </a:extLst>
          </p:cNvPr>
          <p:cNvSpPr/>
          <p:nvPr/>
        </p:nvSpPr>
        <p:spPr bwMode="auto">
          <a:xfrm flipH="1" flipV="1">
            <a:off x="1447800" y="2362200"/>
            <a:ext cx="914400" cy="762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9" name="Oval 8">
            <a:extLst>
              <a:ext uri="{FF2B5EF4-FFF2-40B4-BE49-F238E27FC236}">
                <a16:creationId xmlns:a16="http://schemas.microsoft.com/office/drawing/2014/main" id="{E867B5E5-0D1B-468E-B838-F46F03752A87}"/>
              </a:ext>
            </a:extLst>
          </p:cNvPr>
          <p:cNvSpPr/>
          <p:nvPr/>
        </p:nvSpPr>
        <p:spPr bwMode="auto">
          <a:xfrm>
            <a:off x="1600200" y="2590801"/>
            <a:ext cx="228600" cy="22859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8" name="Oval 17">
            <a:extLst>
              <a:ext uri="{FF2B5EF4-FFF2-40B4-BE49-F238E27FC236}">
                <a16:creationId xmlns:a16="http://schemas.microsoft.com/office/drawing/2014/main" id="{03591932-86B7-41F6-9510-325BEC539586}"/>
              </a:ext>
            </a:extLst>
          </p:cNvPr>
          <p:cNvSpPr/>
          <p:nvPr/>
        </p:nvSpPr>
        <p:spPr bwMode="auto">
          <a:xfrm>
            <a:off x="1343741" y="2362200"/>
            <a:ext cx="789859" cy="762000"/>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0" name="Oval 19">
            <a:extLst>
              <a:ext uri="{FF2B5EF4-FFF2-40B4-BE49-F238E27FC236}">
                <a16:creationId xmlns:a16="http://schemas.microsoft.com/office/drawing/2014/main" id="{9E932247-2DE5-46C6-8532-B4F4EF8AD858}"/>
              </a:ext>
            </a:extLst>
          </p:cNvPr>
          <p:cNvSpPr/>
          <p:nvPr/>
        </p:nvSpPr>
        <p:spPr bwMode="auto">
          <a:xfrm>
            <a:off x="5791200" y="3391525"/>
            <a:ext cx="789859" cy="838200"/>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cxnSp>
        <p:nvCxnSpPr>
          <p:cNvPr id="22" name="Straight Arrow Connector 21">
            <a:extLst>
              <a:ext uri="{FF2B5EF4-FFF2-40B4-BE49-F238E27FC236}">
                <a16:creationId xmlns:a16="http://schemas.microsoft.com/office/drawing/2014/main" id="{430E5162-1A81-40C1-A00D-638273D027DF}"/>
              </a:ext>
            </a:extLst>
          </p:cNvPr>
          <p:cNvCxnSpPr/>
          <p:nvPr/>
        </p:nvCxnSpPr>
        <p:spPr bwMode="auto">
          <a:xfrm>
            <a:off x="2239091" y="2902765"/>
            <a:ext cx="3429000" cy="831036"/>
          </a:xfrm>
          <a:prstGeom prst="straightConnector1">
            <a:avLst/>
          </a:prstGeom>
          <a:noFill/>
          <a:ln w="539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0479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34501"/>
            <a:ext cx="8850336" cy="756707"/>
          </a:xfrm>
        </p:spPr>
        <p:txBody>
          <a:bodyPr anchor="ctr">
            <a:noAutofit/>
          </a:bodyPr>
          <a:lstStyle/>
          <a:p>
            <a:pPr marL="111125" indent="-111125"/>
            <a:r>
              <a:rPr lang="en-US" sz="3300" b="1" dirty="0">
                <a:solidFill>
                  <a:srgbClr val="0070C0"/>
                </a:solidFill>
              </a:rPr>
              <a:t>Poverty reduction in Africa –</a:t>
            </a:r>
            <a:br>
              <a:rPr lang="en-US" sz="3300" b="1" dirty="0">
                <a:solidFill>
                  <a:srgbClr val="0070C0"/>
                </a:solidFill>
              </a:rPr>
            </a:br>
            <a:r>
              <a:rPr lang="en-US" sz="3300" b="1" dirty="0">
                <a:solidFill>
                  <a:srgbClr val="0070C0"/>
                </a:solidFill>
              </a:rPr>
              <a:t>Increasingly a global agenda</a:t>
            </a:r>
          </a:p>
        </p:txBody>
      </p:sp>
      <p:sp>
        <p:nvSpPr>
          <p:cNvPr id="4" name="Slide Number Placeholder 3"/>
          <p:cNvSpPr>
            <a:spLocks noGrp="1"/>
          </p:cNvSpPr>
          <p:nvPr>
            <p:ph type="sldNum" sz="quarter" idx="15"/>
          </p:nvPr>
        </p:nvSpPr>
        <p:spPr/>
        <p:txBody>
          <a:bodyPr/>
          <a:lstStyle/>
          <a:p>
            <a:fld id="{3A2B680D-EE76-4B7B-AA42-4C2819F121D9}" type="slidenum">
              <a:rPr lang="en-US" smtClean="0"/>
              <a:t>9</a:t>
            </a:fld>
            <a:endParaRPr lang="en-US"/>
          </a:p>
        </p:txBody>
      </p:sp>
      <p:sp>
        <p:nvSpPr>
          <p:cNvPr id="16" name="Explosion: 8 Points 15">
            <a:extLst>
              <a:ext uri="{FF2B5EF4-FFF2-40B4-BE49-F238E27FC236}">
                <a16:creationId xmlns:a16="http://schemas.microsoft.com/office/drawing/2014/main" id="{0052B4B3-F14F-445F-9E40-5321B4FB6AE9}"/>
              </a:ext>
            </a:extLst>
          </p:cNvPr>
          <p:cNvSpPr/>
          <p:nvPr/>
        </p:nvSpPr>
        <p:spPr bwMode="auto">
          <a:xfrm>
            <a:off x="7438646" y="2590801"/>
            <a:ext cx="1621941" cy="217562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7" name="Explosion: 8 Points 16">
            <a:extLst>
              <a:ext uri="{FF2B5EF4-FFF2-40B4-BE49-F238E27FC236}">
                <a16:creationId xmlns:a16="http://schemas.microsoft.com/office/drawing/2014/main" id="{5AE4B156-9C4D-4871-A3EE-FB4B1A5B1F6B}"/>
              </a:ext>
            </a:extLst>
          </p:cNvPr>
          <p:cNvSpPr/>
          <p:nvPr/>
        </p:nvSpPr>
        <p:spPr bwMode="auto">
          <a:xfrm>
            <a:off x="7438646" y="2736036"/>
            <a:ext cx="667507" cy="1097273"/>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9" name="Explosion: 8 Points 18">
            <a:extLst>
              <a:ext uri="{FF2B5EF4-FFF2-40B4-BE49-F238E27FC236}">
                <a16:creationId xmlns:a16="http://schemas.microsoft.com/office/drawing/2014/main" id="{5EFF9668-BA67-43B9-8385-62185CE6AEEE}"/>
              </a:ext>
            </a:extLst>
          </p:cNvPr>
          <p:cNvSpPr/>
          <p:nvPr/>
        </p:nvSpPr>
        <p:spPr bwMode="auto">
          <a:xfrm>
            <a:off x="8011396" y="3650436"/>
            <a:ext cx="914400" cy="91440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0" name="Explosion: 8 Points 19">
            <a:extLst>
              <a:ext uri="{FF2B5EF4-FFF2-40B4-BE49-F238E27FC236}">
                <a16:creationId xmlns:a16="http://schemas.microsoft.com/office/drawing/2014/main" id="{D44E3B4F-16FB-4149-8BAF-87299D95A567}"/>
              </a:ext>
            </a:extLst>
          </p:cNvPr>
          <p:cNvSpPr/>
          <p:nvPr/>
        </p:nvSpPr>
        <p:spPr bwMode="auto">
          <a:xfrm>
            <a:off x="677864" y="1295400"/>
            <a:ext cx="7932736" cy="5562600"/>
          </a:xfrm>
          <a:prstGeom prst="irregularSeal1">
            <a:avLst/>
          </a:prstGeom>
          <a:solidFill>
            <a:srgbClr val="FF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en-US" sz="3600" b="1" i="0" u="none" strike="noStrike" cap="none" normalizeH="0" baseline="0">
                <a:ln>
                  <a:noFill/>
                </a:ln>
                <a:solidFill>
                  <a:schemeClr val="bg1"/>
                </a:solidFill>
                <a:effectLst/>
                <a:latin typeface="Trebuchet MS" pitchFamily="34" charset="0"/>
                <a:cs typeface="Times New Roman" pitchFamily="18" charset="0"/>
              </a:rPr>
              <a:t>2030: Africa’s world  poverty share will rise to 90% (BAU)</a:t>
            </a:r>
          </a:p>
        </p:txBody>
      </p:sp>
    </p:spTree>
    <p:extLst>
      <p:ext uri="{BB962C8B-B14F-4D97-AF65-F5344CB8AC3E}">
        <p14:creationId xmlns:p14="http://schemas.microsoft.com/office/powerpoint/2010/main" val="340447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1A6BB31C-9D64-4B6A-B27A-E07CC8C6F3C1}" vid="{9A759DB6-E3DA-4CD2-BAE0-EF7A32F7A2C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1A6BB31C-9D64-4B6A-B27A-E07CC8C6F3C1}" vid="{9A759DB6-E3DA-4CD2-BAE0-EF7A32F7A2C5}"/>
    </a:ext>
  </a:extLst>
</a:theme>
</file>

<file path=ppt/theme/theme3.xml><?xml version="1.0" encoding="utf-8"?>
<a:theme xmlns:a="http://schemas.openxmlformats.org/drawingml/2006/main" name="6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1A6BB31C-9D64-4B6A-B27A-E07CC8C6F3C1}" vid="{9A759DB6-E3DA-4CD2-BAE0-EF7A32F7A2C5}"/>
    </a:ext>
  </a:extLst>
</a:theme>
</file>

<file path=ppt/theme/theme4.xml><?xml version="1.0" encoding="utf-8"?>
<a:theme xmlns:a="http://schemas.openxmlformats.org/drawingml/2006/main" name="7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1A6BB31C-9D64-4B6A-B27A-E07CC8C6F3C1}" vid="{9A759DB6-E3DA-4CD2-BAE0-EF7A32F7A2C5}"/>
    </a:ext>
  </a:extLst>
</a:theme>
</file>

<file path=ppt/theme/theme5.xml><?xml version="1.0" encoding="utf-8"?>
<a:theme xmlns:a="http://schemas.openxmlformats.org/drawingml/2006/main" name="ThemeWB">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WB" id="{B2FC0338-AA58-404C-BEC9-49A49F854AB8}" vid="{F1028B12-A111-4D57-8B93-70247CE891ED}"/>
    </a:ext>
  </a:extLst>
</a:theme>
</file>

<file path=ppt/theme/theme6.xml><?xml version="1.0" encoding="utf-8"?>
<a:theme xmlns:a="http://schemas.openxmlformats.org/drawingml/2006/main" name="8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1A6BB31C-9D64-4B6A-B27A-E07CC8C6F3C1}" vid="{9A759DB6-E3DA-4CD2-BAE0-EF7A32F7A2C5}"/>
    </a:ext>
  </a:extLst>
</a:theme>
</file>

<file path=ppt/theme/theme7.xml><?xml version="1.0" encoding="utf-8"?>
<a:theme xmlns:a="http://schemas.openxmlformats.org/drawingml/2006/main" name="1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1A6BB31C-9D64-4B6A-B27A-E07CC8C6F3C1}" vid="{9A759DB6-E3DA-4CD2-BAE0-EF7A32F7A2C5}"/>
    </a:ext>
  </a:extLst>
</a:theme>
</file>

<file path=ppt/theme/theme8.xml><?xml version="1.0" encoding="utf-8"?>
<a:theme xmlns:a="http://schemas.openxmlformats.org/drawingml/2006/main" name="1_ThemeWB">
  <a:themeElements>
    <a:clrScheme name="Custom 2">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00B05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WB" id="{B2FC0338-AA58-404C-BEC9-49A49F854AB8}" vid="{F1028B12-A111-4D57-8B93-70247CE891E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87EA3DE823DC489E44BF4CD2C2AF9F" ma:contentTypeVersion="12" ma:contentTypeDescription="Create a new document." ma:contentTypeScope="" ma:versionID="273bc1fca8739ce90b5bb6d172401557">
  <xsd:schema xmlns:xsd="http://www.w3.org/2001/XMLSchema" xmlns:xs="http://www.w3.org/2001/XMLSchema" xmlns:p="http://schemas.microsoft.com/office/2006/metadata/properties" xmlns:ns3="543abfbf-1b39-4535-8b1b-c72a4cdaa484" xmlns:ns4="2834bc84-a818-4cb9-8b4d-5179cfe104eb" targetNamespace="http://schemas.microsoft.com/office/2006/metadata/properties" ma:root="true" ma:fieldsID="8beae934c9c61f734782878e37dc33ca" ns3:_="" ns4:_="">
    <xsd:import namespace="543abfbf-1b39-4535-8b1b-c72a4cdaa484"/>
    <xsd:import namespace="2834bc84-a818-4cb9-8b4d-5179cfe104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abfbf-1b39-4535-8b1b-c72a4cdaa4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4bc84-a818-4cb9-8b4d-5179cfe104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B4A80-3370-4278-838C-1D3AF21D56AC}">
  <ds:schemaRefs>
    <ds:schemaRef ds:uri="http://schemas.microsoft.com/sharepoint/v3/contenttype/forms"/>
  </ds:schemaRefs>
</ds:datastoreItem>
</file>

<file path=customXml/itemProps2.xml><?xml version="1.0" encoding="utf-8"?>
<ds:datastoreItem xmlns:ds="http://schemas.openxmlformats.org/officeDocument/2006/customXml" ds:itemID="{AC3ACCA9-6D2C-468B-9B72-60426048199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34DFEC-F611-4EDC-8BB8-C3D04A234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abfbf-1b39-4535-8b1b-c72a4cdaa484"/>
    <ds:schemaRef ds:uri="2834bc84-a818-4cb9-8b4d-5179cfe10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244</TotalTime>
  <Words>5528</Words>
  <Application>Microsoft Office PowerPoint</Application>
  <PresentationFormat>On-screen Show (4:3)</PresentationFormat>
  <Paragraphs>644</Paragraphs>
  <Slides>62</Slides>
  <Notes>50</Notes>
  <HiddenSlides>10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62</vt:i4>
      </vt:variant>
    </vt:vector>
  </HeadingPairs>
  <TitlesOfParts>
    <vt:vector size="77" baseType="lpstr">
      <vt:lpstr>Andes ExtraLight</vt:lpstr>
      <vt:lpstr>Arial</vt:lpstr>
      <vt:lpstr>Arial Bold</vt:lpstr>
      <vt:lpstr>Calibri</vt:lpstr>
      <vt:lpstr>Calibri Light</vt:lpstr>
      <vt:lpstr>Trebuchet MS</vt:lpstr>
      <vt:lpstr>Wingdings</vt:lpstr>
      <vt:lpstr>3_Full Page Interior</vt:lpstr>
      <vt:lpstr>5_Full Page Interior</vt:lpstr>
      <vt:lpstr>6_Full Page Interior</vt:lpstr>
      <vt:lpstr>7_Full Page Interior</vt:lpstr>
      <vt:lpstr>ThemeWB</vt:lpstr>
      <vt:lpstr>8_Full Page Interior</vt:lpstr>
      <vt:lpstr>11_Full Page Interior</vt:lpstr>
      <vt:lpstr>1_ThemeWB</vt:lpstr>
      <vt:lpstr>PowerPoint Presentation</vt:lpstr>
      <vt:lpstr>PowerPoint Presentation</vt:lpstr>
      <vt:lpstr>https://openknowledge.worldbank.org/handle/10986/22575</vt:lpstr>
      <vt:lpstr>Outline</vt:lpstr>
      <vt:lpstr>Insights from a case study in Kagera, Tanzania</vt:lpstr>
      <vt:lpstr>Poverty rate in Africa has gone down,  but the number of poor has increased </vt:lpstr>
      <vt:lpstr>Africa cannot eradicate poverty by 2030, but can accelerate poverty reduction</vt:lpstr>
      <vt:lpstr>Poverty reduction in Africa – Increasingly a global agenda</vt:lpstr>
      <vt:lpstr>Poverty reduction in Africa – Increasingly a global agenda</vt:lpstr>
      <vt:lpstr>Insights from a case study in Kagera, Tanzania</vt:lpstr>
      <vt:lpstr>   1. Africa’s poor concentrated in few countries, with high poverty in fragile states</vt:lpstr>
      <vt:lpstr>2. Poverty remains predominantly rural, with earnings mainly coming from agriculture</vt:lpstr>
      <vt:lpstr>3. Poverty is a mix of chronic and transitory</vt:lpstr>
      <vt:lpstr>4. Natural resource dependence has risen, and with it the governance challenge</vt:lpstr>
      <vt:lpstr>5. Fiscal space is tightening, again</vt:lpstr>
      <vt:lpstr>Five key features - remarks</vt:lpstr>
      <vt:lpstr>Insights from a case study in Kagera, Tanzania</vt:lpstr>
      <vt:lpstr>1. Put the poor in the driver seat of poverty reduction</vt:lpstr>
      <vt:lpstr>2. Strive for integration</vt:lpstr>
      <vt:lpstr>3. Leverage and leapfrog with technology</vt:lpstr>
      <vt:lpstr>4. Address gender inequalities</vt:lpstr>
      <vt:lpstr>Insights from a case study in Kagera, Tanzania</vt:lpstr>
      <vt:lpstr>Insights from a case study in Kagera, Tanzania</vt:lpstr>
      <vt:lpstr> Still high fertility and slow decline in many countries</vt:lpstr>
      <vt:lpstr>High fertility undermines growth  &amp; poverty reduction</vt:lpstr>
      <vt:lpstr>The “Africa Effect”</vt:lpstr>
      <vt:lpstr>Accelerate the fertility transition</vt:lpstr>
      <vt:lpstr>Not an automatic effect</vt:lpstr>
      <vt:lpstr>Insights from a case study in Kagera, Tanzania</vt:lpstr>
      <vt:lpstr>PowerPoint Presentation</vt:lpstr>
      <vt:lpstr> Advantage of agriculture in reducing poverty declines with development</vt:lpstr>
      <vt:lpstr>Agriculture in Africa is well-positioned</vt:lpstr>
      <vt:lpstr>Much labor tied up in staples</vt:lpstr>
      <vt:lpstr>Inclusive ag value chain development (VCD)</vt:lpstr>
      <vt:lpstr>Public support to smallholder staple crop productivity</vt:lpstr>
      <vt:lpstr>PowerPoint Presentation</vt:lpstr>
      <vt:lpstr>Off the farm work</vt:lpstr>
      <vt:lpstr> Microenterprise potential?</vt:lpstr>
      <vt:lpstr>“Supply” side</vt:lpstr>
      <vt:lpstr>“Demand” side</vt:lpstr>
      <vt:lpstr>PowerPoint Presentation</vt:lpstr>
      <vt:lpstr>Risk landscape</vt:lpstr>
      <vt:lpstr>Conflict events on the rise</vt:lpstr>
      <vt:lpstr>Maternal morality is highest in the world</vt:lpstr>
      <vt:lpstr>Covariate risks challenges coping</vt:lpstr>
      <vt:lpstr>Tools to better manage risk and consequences</vt:lpstr>
      <vt:lpstr>Insufficient scale of safety nets</vt:lpstr>
      <vt:lpstr>Address before shocks occur</vt:lpstr>
      <vt:lpstr>Technological innovation and information systems</vt:lpstr>
      <vt:lpstr>Insights from a case study in Kagera, Tanzania</vt:lpstr>
      <vt:lpstr>High levels of poverty implies high tax rates to cover needs </vt:lpstr>
      <vt:lpstr>Resource revenue won’t be sufficient</vt:lpstr>
      <vt:lpstr>Severely constrained fiscal space</vt:lpstr>
      <vt:lpstr>On the spending side</vt:lpstr>
      <vt:lpstr>Collect more - Increase revenues </vt:lpstr>
      <vt:lpstr> Spend better -  revisit subsidies (again) </vt:lpstr>
      <vt:lpstr>Spend better – sector efficiency and equity</vt:lpstr>
      <vt:lpstr>Gap in local and world urea prices</vt:lpstr>
      <vt:lpstr>Absent service providers at schools and health clinics</vt:lpstr>
      <vt:lpstr>ODA remains imperative for many to fill the poverty financing gap</vt:lpstr>
      <vt:lpstr>Four primary action areas</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poverty in Malawi</dc:title>
  <dc:creator>Nga Thi Viet Nguyen</dc:creator>
  <cp:lastModifiedBy>Kathleen G. Beegle</cp:lastModifiedBy>
  <cp:revision>12</cp:revision>
  <cp:lastPrinted>2018-02-27T10:32:13Z</cp:lastPrinted>
  <dcterms:created xsi:type="dcterms:W3CDTF">2015-07-22T16:53:22Z</dcterms:created>
  <dcterms:modified xsi:type="dcterms:W3CDTF">2019-11-25T19:42:04Z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0x0101007787EA3DE823DC489E44BF4CD2C2AF9F</vt:lpwstr>
  </property>
</Properties>
</file>