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F96"/>
    <a:srgbClr val="1E7AA8"/>
    <a:srgbClr val="2A6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8CB34-AA4B-4581-8863-4E7F400B240F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9160-4BA7-460A-A6AE-9B5AE6B43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75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241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18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63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11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bu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093884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6096000" y="0"/>
            <a:ext cx="6096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2400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4" name="Picture 17" descr="RO_BZ_Logo_Powerpoint_diap_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2192000" cy="20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07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8539" y="1606644"/>
            <a:ext cx="10790933" cy="189436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77625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81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7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03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88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9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3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4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6F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956DD-0B5E-43AE-91B7-514FD78D9553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D89B-1DE0-4632-A5EA-A52B981397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70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16080" y="2852936"/>
            <a:ext cx="47525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The </a:t>
            </a:r>
            <a:r>
              <a:rPr lang="nl-NL" sz="4000" b="1" dirty="0" err="1" smtClean="0"/>
              <a:t>simple</a:t>
            </a:r>
            <a:r>
              <a:rPr lang="nl-NL" sz="4000" b="1" dirty="0" smtClean="0"/>
              <a:t> mind</a:t>
            </a:r>
          </a:p>
          <a:p>
            <a:r>
              <a:rPr lang="nl-NL" sz="4000" b="1" dirty="0" smtClean="0"/>
              <a:t>of a</a:t>
            </a:r>
          </a:p>
          <a:p>
            <a:r>
              <a:rPr lang="nl-NL" sz="4000" b="1" dirty="0" smtClean="0"/>
              <a:t>policymaker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Robert-Jan Scheer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6653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13965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6000" b="1" dirty="0" err="1" smtClean="0"/>
              <a:t>Overview</a:t>
            </a:r>
            <a:endParaRPr lang="nl-NL" sz="6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667000" y="2121460"/>
            <a:ext cx="10515600" cy="4351338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Simple minds, simple messages</a:t>
            </a:r>
          </a:p>
          <a:p>
            <a:r>
              <a:rPr lang="en-GB" sz="4400" dirty="0" smtClean="0">
                <a:solidFill>
                  <a:schemeClr val="bg1"/>
                </a:solidFill>
              </a:rPr>
              <a:t>Key characteristics</a:t>
            </a:r>
          </a:p>
          <a:p>
            <a:r>
              <a:rPr lang="en-GB" sz="4400" dirty="0" smtClean="0">
                <a:solidFill>
                  <a:schemeClr val="bg1"/>
                </a:solidFill>
              </a:rPr>
              <a:t>Further advice</a:t>
            </a:r>
          </a:p>
          <a:p>
            <a:endParaRPr lang="nl-NL" sz="4400" dirty="0" smtClean="0">
              <a:solidFill>
                <a:schemeClr val="bg1"/>
              </a:solidFill>
            </a:endParaRPr>
          </a:p>
          <a:p>
            <a:endParaRPr lang="nl-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9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 smtClean="0"/>
              <a:t>Simple </a:t>
            </a:r>
            <a:r>
              <a:rPr lang="nl-NL" sz="4800" b="1" dirty="0" err="1" smtClean="0"/>
              <a:t>minds</a:t>
            </a:r>
            <a:endParaRPr lang="nl-NL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903" y="2145221"/>
            <a:ext cx="10515600" cy="4351338"/>
          </a:xfrm>
        </p:spPr>
        <p:txBody>
          <a:bodyPr>
            <a:normAutofit/>
          </a:bodyPr>
          <a:lstStyle/>
          <a:p>
            <a:r>
              <a:rPr lang="nl-NL" sz="3600" dirty="0" err="1" smtClean="0">
                <a:solidFill>
                  <a:schemeClr val="bg1"/>
                </a:solidFill>
              </a:rPr>
              <a:t>Political</a:t>
            </a:r>
            <a:r>
              <a:rPr lang="nl-NL" sz="3600" dirty="0" smtClean="0">
                <a:solidFill>
                  <a:schemeClr val="bg1"/>
                </a:solidFill>
              </a:rPr>
              <a:t> context</a:t>
            </a:r>
          </a:p>
          <a:p>
            <a:pPr lvl="1"/>
            <a:r>
              <a:rPr lang="nl-NL" sz="3200" dirty="0" err="1" smtClean="0">
                <a:solidFill>
                  <a:schemeClr val="bg1"/>
                </a:solidFill>
              </a:rPr>
              <a:t>Fuzzy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chaotic</a:t>
            </a:r>
            <a:endParaRPr lang="nl-NL" sz="3200" dirty="0" smtClean="0">
              <a:solidFill>
                <a:schemeClr val="bg1"/>
              </a:solidFill>
            </a:endParaRPr>
          </a:p>
          <a:p>
            <a:pPr lvl="1"/>
            <a:r>
              <a:rPr lang="nl-NL" sz="3200" dirty="0" err="1" smtClean="0">
                <a:solidFill>
                  <a:schemeClr val="bg1"/>
                </a:solidFill>
              </a:rPr>
              <a:t>Clarity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conviction</a:t>
            </a:r>
            <a:r>
              <a:rPr lang="nl-NL" sz="3200" dirty="0" smtClean="0">
                <a:solidFill>
                  <a:schemeClr val="bg1"/>
                </a:solidFill>
              </a:rPr>
              <a:t/>
            </a:r>
            <a:br>
              <a:rPr lang="nl-NL" sz="3200" dirty="0" smtClean="0">
                <a:solidFill>
                  <a:schemeClr val="bg1"/>
                </a:solidFill>
              </a:rPr>
            </a:br>
            <a:endParaRPr lang="nl-NL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9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1326"/>
            <a:ext cx="10972800" cy="190821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nl-NL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Three preconditions for sustained growth</a:t>
            </a:r>
            <a:br>
              <a:rPr lang="en-US" altLang="nl-NL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altLang="nl-NL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with mass poverty reduction</a:t>
            </a:r>
            <a:r>
              <a:rPr lang="en-US" altLang="nl-NL" b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altLang="nl-NL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altLang="nl-NL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altLang="nl-NL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altLang="nl-NL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in Thailand since 1955, Malaysia since 1958, Indonesia since 1967, and Vietnam since 1986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2345381"/>
            <a:ext cx="10972800" cy="3810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altLang="en-US" sz="2400" b="1" dirty="0" smtClean="0">
              <a:cs typeface="Arial" charset="0"/>
            </a:endParaRPr>
          </a:p>
          <a:p>
            <a:pPr marL="609600" indent="-609600" algn="l"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Macroeconomic stability</a:t>
            </a:r>
            <a:r>
              <a:rPr lang="en-U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low inflation, little currency overvaluation</a:t>
            </a:r>
          </a:p>
          <a:p>
            <a:pPr marL="609600" indent="-609600" algn="l" eaLnBrk="1" hangingPunct="1">
              <a:lnSpc>
                <a:spcPct val="100000"/>
              </a:lnSpc>
              <a:buFontTx/>
              <a:buAutoNum type="arabicParenR"/>
            </a:pPr>
            <a:endParaRPr lang="en-US" altLang="en-US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609600" indent="-609600" algn="l"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Economic freedom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farmers and entrepreneurs</a:t>
            </a:r>
          </a:p>
          <a:p>
            <a:pPr marL="609600" indent="-609600" algn="l" eaLnBrk="1" hangingPunct="1">
              <a:lnSpc>
                <a:spcPct val="100000"/>
              </a:lnSpc>
              <a:buFontTx/>
              <a:buAutoNum type="arabicParenR"/>
            </a:pPr>
            <a:endParaRPr lang="en-US" altLang="en-US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609600" indent="-609600" algn="l"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Pro-poor public spending</a:t>
            </a:r>
            <a:r>
              <a:rPr lang="en-U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on agriculture, public services, and rural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2008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 smtClean="0"/>
              <a:t>Simple </a:t>
            </a:r>
            <a:r>
              <a:rPr lang="nl-NL" sz="4800" b="1" dirty="0" err="1" smtClean="0"/>
              <a:t>minds</a:t>
            </a:r>
            <a:endParaRPr lang="nl-NL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903" y="2145221"/>
            <a:ext cx="10515600" cy="4351338"/>
          </a:xfrm>
        </p:spPr>
        <p:txBody>
          <a:bodyPr>
            <a:normAutofit/>
          </a:bodyPr>
          <a:lstStyle/>
          <a:p>
            <a:r>
              <a:rPr lang="nl-NL" sz="3600" dirty="0" err="1" smtClean="0">
                <a:solidFill>
                  <a:schemeClr val="bg1"/>
                </a:solidFill>
              </a:rPr>
              <a:t>Political</a:t>
            </a:r>
            <a:r>
              <a:rPr lang="nl-NL" sz="3600" dirty="0" smtClean="0">
                <a:solidFill>
                  <a:schemeClr val="bg1"/>
                </a:solidFill>
              </a:rPr>
              <a:t> context</a:t>
            </a:r>
          </a:p>
          <a:p>
            <a:pPr lvl="1"/>
            <a:r>
              <a:rPr lang="nl-NL" sz="3200" dirty="0" err="1" smtClean="0">
                <a:solidFill>
                  <a:schemeClr val="bg1"/>
                </a:solidFill>
              </a:rPr>
              <a:t>Fuzzy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chaotic</a:t>
            </a:r>
            <a:endParaRPr lang="nl-NL" sz="3200" dirty="0" smtClean="0">
              <a:solidFill>
                <a:schemeClr val="bg1"/>
              </a:solidFill>
            </a:endParaRPr>
          </a:p>
          <a:p>
            <a:pPr lvl="1"/>
            <a:r>
              <a:rPr lang="nl-NL" sz="3200" dirty="0" err="1" smtClean="0">
                <a:solidFill>
                  <a:schemeClr val="bg1"/>
                </a:solidFill>
              </a:rPr>
              <a:t>Clarity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conviction</a:t>
            </a:r>
            <a:r>
              <a:rPr lang="nl-NL" sz="3200" dirty="0" smtClean="0">
                <a:solidFill>
                  <a:schemeClr val="bg1"/>
                </a:solidFill>
              </a:rPr>
              <a:t/>
            </a:r>
            <a:br>
              <a:rPr lang="nl-NL" sz="3200" dirty="0" smtClean="0">
                <a:solidFill>
                  <a:schemeClr val="bg1"/>
                </a:solidFill>
              </a:rPr>
            </a:br>
            <a:endParaRPr lang="nl-NL" sz="3200" dirty="0" smtClean="0">
              <a:solidFill>
                <a:schemeClr val="bg1"/>
              </a:solidFill>
            </a:endParaRPr>
          </a:p>
          <a:p>
            <a:r>
              <a:rPr lang="nl-NL" sz="3600" dirty="0" err="1" smtClean="0">
                <a:solidFill>
                  <a:schemeClr val="bg1"/>
                </a:solidFill>
              </a:rPr>
              <a:t>Evolution</a:t>
            </a:r>
            <a:r>
              <a:rPr lang="nl-NL" sz="3600" dirty="0" smtClean="0">
                <a:solidFill>
                  <a:schemeClr val="bg1"/>
                </a:solidFill>
              </a:rPr>
              <a:t> in sources</a:t>
            </a:r>
          </a:p>
          <a:p>
            <a:pPr lvl="1"/>
            <a:r>
              <a:rPr lang="nl-NL" sz="3200" dirty="0" err="1" smtClean="0">
                <a:solidFill>
                  <a:schemeClr val="bg1"/>
                </a:solidFill>
              </a:rPr>
              <a:t>Evaluations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policy briefings</a:t>
            </a:r>
          </a:p>
          <a:p>
            <a:pPr lvl="1"/>
            <a:r>
              <a:rPr lang="nl-NL" sz="3200" dirty="0" smtClean="0">
                <a:solidFill>
                  <a:schemeClr val="bg1"/>
                </a:solidFill>
              </a:rPr>
              <a:t>Personal </a:t>
            </a:r>
            <a:r>
              <a:rPr lang="nl-NL" sz="3200" dirty="0" err="1" smtClean="0">
                <a:solidFill>
                  <a:schemeClr val="bg1"/>
                </a:solidFill>
              </a:rPr>
              <a:t>contacts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and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social</a:t>
            </a:r>
            <a:r>
              <a:rPr lang="nl-NL" sz="3200" dirty="0" smtClean="0">
                <a:solidFill>
                  <a:schemeClr val="bg1"/>
                </a:solidFill>
              </a:rPr>
              <a:t> media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7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527" y="343439"/>
            <a:ext cx="10515600" cy="1325563"/>
          </a:xfrm>
        </p:spPr>
        <p:txBody>
          <a:bodyPr>
            <a:normAutofit/>
          </a:bodyPr>
          <a:lstStyle/>
          <a:p>
            <a:r>
              <a:rPr lang="nl-NL" sz="4800" b="1" dirty="0" err="1" smtClean="0"/>
              <a:t>Key</a:t>
            </a:r>
            <a:r>
              <a:rPr lang="nl-NL" sz="4800" b="1" dirty="0" smtClean="0"/>
              <a:t> </a:t>
            </a:r>
            <a:r>
              <a:rPr lang="nl-NL" sz="4800" b="1" dirty="0" err="1" smtClean="0"/>
              <a:t>characteristics</a:t>
            </a:r>
            <a:endParaRPr lang="nl-NL" sz="48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41359" y="1669002"/>
            <a:ext cx="3630967" cy="2175029"/>
            <a:chOff x="1706879" y="352213"/>
            <a:chExt cx="2167466" cy="2167466"/>
          </a:xfrm>
        </p:grpSpPr>
        <p:sp>
          <p:nvSpPr>
            <p:cNvPr id="33" name="Rounded Rectangle 32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Timely</a:t>
              </a:r>
              <a:endParaRPr lang="en-GB" sz="3200" b="1" dirty="0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71008" y="1669002"/>
            <a:ext cx="6932286" cy="2221253"/>
            <a:chOff x="1812686" y="200343"/>
            <a:chExt cx="4138152" cy="2213529"/>
          </a:xfrm>
        </p:grpSpPr>
        <p:sp>
          <p:nvSpPr>
            <p:cNvPr id="45" name="Rounded Rectangle 44"/>
            <p:cNvSpPr/>
            <p:nvPr/>
          </p:nvSpPr>
          <p:spPr>
            <a:xfrm>
              <a:off x="3783372" y="20034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Simple</a:t>
              </a:r>
              <a:endParaRPr lang="en-GB" sz="3200" b="1" dirty="0"/>
            </a:p>
          </p:txBody>
        </p:sp>
        <p:sp>
          <p:nvSpPr>
            <p:cNvPr id="46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41360" y="3844031"/>
            <a:ext cx="3630967" cy="2175029"/>
            <a:chOff x="1706879" y="352213"/>
            <a:chExt cx="2167466" cy="2167466"/>
          </a:xfrm>
        </p:grpSpPr>
        <p:sp>
          <p:nvSpPr>
            <p:cNvPr id="48" name="Rounded Rectangle 47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Targeted</a:t>
              </a:r>
              <a:endParaRPr lang="en-GB" sz="3200" b="1" dirty="0"/>
            </a:p>
          </p:txBody>
        </p:sp>
        <p:sp>
          <p:nvSpPr>
            <p:cNvPr id="49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72327" y="3844030"/>
            <a:ext cx="3630967" cy="2175029"/>
            <a:chOff x="1706879" y="352213"/>
            <a:chExt cx="2167466" cy="2167466"/>
          </a:xfrm>
        </p:grpSpPr>
        <p:sp>
          <p:nvSpPr>
            <p:cNvPr id="51" name="Rounded Rectangle 50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Practical</a:t>
              </a:r>
              <a:endParaRPr lang="en-GB" sz="3200" b="1" dirty="0"/>
            </a:p>
          </p:txBody>
        </p:sp>
        <p:sp>
          <p:nvSpPr>
            <p:cNvPr id="52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9622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 err="1" smtClean="0"/>
              <a:t>Further</a:t>
            </a:r>
            <a:r>
              <a:rPr lang="nl-NL" sz="4800" b="1" dirty="0" smtClean="0"/>
              <a:t> </a:t>
            </a:r>
            <a:r>
              <a:rPr lang="nl-NL" sz="4800" b="1" dirty="0" err="1" smtClean="0"/>
              <a:t>advice</a:t>
            </a:r>
            <a:endParaRPr lang="nl-NL" sz="48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41359" y="1669002"/>
            <a:ext cx="3630967" cy="2175029"/>
            <a:chOff x="1706879" y="352213"/>
            <a:chExt cx="2167466" cy="2167466"/>
          </a:xfrm>
        </p:grpSpPr>
        <p:sp>
          <p:nvSpPr>
            <p:cNvPr id="33" name="Rounded Rectangle 32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Build trust</a:t>
              </a:r>
              <a:endParaRPr lang="en-GB" sz="3200" b="1" dirty="0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71008" y="1669002"/>
            <a:ext cx="6932286" cy="2221253"/>
            <a:chOff x="1812686" y="200343"/>
            <a:chExt cx="4138152" cy="2213529"/>
          </a:xfrm>
        </p:grpSpPr>
        <p:sp>
          <p:nvSpPr>
            <p:cNvPr id="45" name="Rounded Rectangle 44"/>
            <p:cNvSpPr/>
            <p:nvPr/>
          </p:nvSpPr>
          <p:spPr>
            <a:xfrm>
              <a:off x="3783372" y="20034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Explicit goal</a:t>
              </a:r>
              <a:endParaRPr lang="en-GB" sz="3200" b="1" dirty="0"/>
            </a:p>
          </p:txBody>
        </p:sp>
        <p:sp>
          <p:nvSpPr>
            <p:cNvPr id="46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41360" y="3844031"/>
            <a:ext cx="3630967" cy="2175029"/>
            <a:chOff x="1706879" y="352213"/>
            <a:chExt cx="2167466" cy="2167466"/>
          </a:xfrm>
        </p:grpSpPr>
        <p:sp>
          <p:nvSpPr>
            <p:cNvPr id="48" name="Rounded Rectangle 47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Get involved</a:t>
              </a:r>
              <a:endParaRPr lang="en-GB" sz="3200" b="1" dirty="0"/>
            </a:p>
          </p:txBody>
        </p:sp>
        <p:sp>
          <p:nvSpPr>
            <p:cNvPr id="49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72327" y="3844030"/>
            <a:ext cx="3630967" cy="2175029"/>
            <a:chOff x="1706879" y="352213"/>
            <a:chExt cx="2167466" cy="2167466"/>
          </a:xfrm>
        </p:grpSpPr>
        <p:sp>
          <p:nvSpPr>
            <p:cNvPr id="51" name="Rounded Rectangle 50"/>
            <p:cNvSpPr/>
            <p:nvPr/>
          </p:nvSpPr>
          <p:spPr>
            <a:xfrm>
              <a:off x="1706879" y="352213"/>
              <a:ext cx="2167466" cy="21674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4000" b="1" dirty="0" smtClean="0"/>
                <a:t>New media</a:t>
              </a:r>
              <a:endParaRPr lang="en-GB" sz="3200" b="1" dirty="0"/>
            </a:p>
          </p:txBody>
        </p:sp>
        <p:sp>
          <p:nvSpPr>
            <p:cNvPr id="52" name="Rounded Rectangle 4"/>
            <p:cNvSpPr/>
            <p:nvPr/>
          </p:nvSpPr>
          <p:spPr>
            <a:xfrm>
              <a:off x="1812686" y="458020"/>
              <a:ext cx="1955852" cy="195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5843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842" y="3148398"/>
            <a:ext cx="2952565" cy="731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800" b="1" dirty="0" err="1" smtClean="0">
                <a:solidFill>
                  <a:schemeClr val="bg1"/>
                </a:solidFill>
              </a:rPr>
              <a:t>Thank</a:t>
            </a:r>
            <a:r>
              <a:rPr lang="nl-NL" sz="4800" b="1" dirty="0" smtClean="0">
                <a:solidFill>
                  <a:schemeClr val="bg1"/>
                </a:solidFill>
              </a:rPr>
              <a:t> </a:t>
            </a:r>
            <a:r>
              <a:rPr lang="nl-NL" sz="4800" b="1" dirty="0" err="1" smtClean="0">
                <a:solidFill>
                  <a:schemeClr val="bg1"/>
                </a:solidFill>
              </a:rPr>
              <a:t>you</a:t>
            </a:r>
            <a:endParaRPr lang="nl-NL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8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63</Words>
  <Application>Microsoft Office PowerPoint</Application>
  <PresentationFormat>Breedbeeld</PresentationFormat>
  <Paragraphs>41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Kantoorthema</vt:lpstr>
      <vt:lpstr>PowerPoint-presentatie</vt:lpstr>
      <vt:lpstr>Overview</vt:lpstr>
      <vt:lpstr>Simple minds</vt:lpstr>
      <vt:lpstr>Three preconditions for sustained growth with mass poverty reduction  in Thailand since 1955, Malaysia since 1958, Indonesia since 1967, and Vietnam since 1986</vt:lpstr>
      <vt:lpstr>Simple minds</vt:lpstr>
      <vt:lpstr>Key characteristics</vt:lpstr>
      <vt:lpstr>Further advice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Robert-Jan Scheer</dc:creator>
  <cp:lastModifiedBy>Saskia Hollander</cp:lastModifiedBy>
  <cp:revision>14</cp:revision>
  <dcterms:created xsi:type="dcterms:W3CDTF">2014-11-19T07:47:44Z</dcterms:created>
  <dcterms:modified xsi:type="dcterms:W3CDTF">2015-05-27T08:25:00Z</dcterms:modified>
</cp:coreProperties>
</file>