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2"/>
  </p:notesMasterIdLst>
  <p:handoutMasterIdLst>
    <p:handoutMasterId r:id="rId33"/>
  </p:handoutMasterIdLst>
  <p:sldIdLst>
    <p:sldId id="264" r:id="rId5"/>
    <p:sldId id="265" r:id="rId6"/>
    <p:sldId id="273" r:id="rId7"/>
    <p:sldId id="301" r:id="rId8"/>
    <p:sldId id="302" r:id="rId9"/>
    <p:sldId id="271" r:id="rId10"/>
    <p:sldId id="291" r:id="rId11"/>
    <p:sldId id="275" r:id="rId12"/>
    <p:sldId id="277" r:id="rId13"/>
    <p:sldId id="278" r:id="rId14"/>
    <p:sldId id="279" r:id="rId15"/>
    <p:sldId id="305" r:id="rId16"/>
    <p:sldId id="281" r:id="rId17"/>
    <p:sldId id="304" r:id="rId18"/>
    <p:sldId id="290" r:id="rId19"/>
    <p:sldId id="303" r:id="rId20"/>
    <p:sldId id="286" r:id="rId21"/>
    <p:sldId id="283" r:id="rId22"/>
    <p:sldId id="308" r:id="rId23"/>
    <p:sldId id="284" r:id="rId24"/>
    <p:sldId id="292" r:id="rId25"/>
    <p:sldId id="299" r:id="rId26"/>
    <p:sldId id="294" r:id="rId27"/>
    <p:sldId id="289" r:id="rId28"/>
    <p:sldId id="307" r:id="rId29"/>
    <p:sldId id="297" r:id="rId30"/>
    <p:sldId id="309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857"/>
    <a:srgbClr val="EBEED7"/>
    <a:srgbClr val="F9E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9290" autoAdjust="0"/>
  </p:normalViewPr>
  <p:slideViewPr>
    <p:cSldViewPr snapToGrid="0" snapToObjects="1">
      <p:cViewPr varScale="1">
        <p:scale>
          <a:sx n="93" d="100"/>
          <a:sy n="93" d="100"/>
        </p:scale>
        <p:origin x="84" y="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-7452"/>
    </p:cViewPr>
  </p:sorterViewPr>
  <p:notesViewPr>
    <p:cSldViewPr snapToGrid="0" snapToObject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C691F-F708-EB4F-98AB-AF03D7B3E279}" type="datetimeFigureOut">
              <a:rPr lang="nl-NL" smtClean="0"/>
              <a:pPr/>
              <a:t>10-5-2015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7B20E-F14D-A94E-A039-F28A9E025BF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9756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2CD19-513C-AE4D-B372-4A2EFC860245}" type="datetimeFigureOut">
              <a:rPr lang="nl-NL" smtClean="0"/>
              <a:pPr/>
              <a:t>10-5-2015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4EAD7-8594-C64A-B91F-E2F5F1550AB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667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cludeplatform.net/consultation/opportunities-inclusiveness-trade-international-development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4EAD7-8594-C64A-B91F-E2F5F1550AB3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561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4EAD7-8594-C64A-B91F-E2F5F1550AB3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87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Uploading existing publications and resources on INCLUDE website  &gt; EXAMPLE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Expert opinions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Mappings of existing knowledge around a specific theme; connecting Africa alerts and mapping documents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One-page summaries of existing research and initiatives &gt; 2</a:t>
            </a:r>
            <a:r>
              <a:rPr lang="en-GB" baseline="0" dirty="0" smtClean="0"/>
              <a:t> EXAMPLES (YOUTH EMPLOYMENT; FEMALE ENTREPENEURSHIP)</a:t>
            </a:r>
            <a:endParaRPr lang="en-GB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Thematic reviews linking the three themes to the research projects</a:t>
            </a:r>
            <a:endParaRPr lang="nl-NL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Synthesis articles &gt; EXAMPLE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Book reviews &gt; EXAMPLE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4EAD7-8594-C64A-B91F-E2F5F1550AB3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06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Newsletter and social media  &gt; EXAMPLE</a:t>
            </a:r>
            <a:endParaRPr lang="nl-NL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Concept notes &gt; EXAMPLE</a:t>
            </a:r>
            <a:r>
              <a:rPr lang="en-GB" baseline="0" dirty="0" smtClean="0"/>
              <a:t> PRODUCTIVE EMPLOYMENT</a:t>
            </a:r>
            <a:endParaRPr lang="en-GB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Stakeholder mappings of policy and knowledge stakeholders in the countries of research</a:t>
            </a:r>
            <a:endParaRPr lang="nl-NL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Space for online debate on website (through expert opinions and online comment, see also the </a:t>
            </a:r>
            <a:r>
              <a:rPr lang="en-GB" u="sng" dirty="0" smtClean="0">
                <a:hlinkClick r:id="rId3"/>
              </a:rPr>
              <a:t>consultation on inclusive development</a:t>
            </a:r>
            <a:r>
              <a:rPr lang="en-GB" dirty="0" smtClean="0"/>
              <a:t>) &gt; EXAMPLE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4EAD7-8594-C64A-B91F-E2F5F1550AB3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73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4EAD7-8594-C64A-B91F-E2F5F1550AB3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82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ED7">
              <a:alpha val="62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EED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599" y="839196"/>
            <a:ext cx="6296467" cy="867875"/>
          </a:xfrm>
        </p:spPr>
        <p:txBody>
          <a:bodyPr anchor="t"/>
          <a:lstStyle>
            <a:lvl1pPr algn="l">
              <a:defRPr b="1" i="0" spc="80">
                <a:solidFill>
                  <a:srgbClr val="0C4857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17816"/>
            <a:ext cx="3921402" cy="131445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 i="0">
                <a:solidFill>
                  <a:srgbClr val="0C4857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97255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988682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2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ED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97255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988682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53534" y="542545"/>
            <a:ext cx="5731934" cy="659299"/>
          </a:xfrm>
        </p:spPr>
        <p:txBody>
          <a:bodyPr/>
          <a:lstStyle>
            <a:lvl1pPr>
              <a:defRPr>
                <a:solidFill>
                  <a:srgbClr val="0C4857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3532" y="4352661"/>
            <a:ext cx="2133600" cy="273844"/>
          </a:xfrm>
        </p:spPr>
        <p:txBody>
          <a:bodyPr/>
          <a:lstStyle>
            <a:lvl1pPr>
              <a:defRPr>
                <a:solidFill>
                  <a:srgbClr val="0C4857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753532" y="1349883"/>
            <a:ext cx="3921402" cy="131445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 i="0">
                <a:solidFill>
                  <a:srgbClr val="0C4857"/>
                </a:solidFill>
                <a:latin typeface="Helvetica Ligh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6800" y="4484997"/>
            <a:ext cx="2091882" cy="3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74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ED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97255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988682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53534" y="542545"/>
            <a:ext cx="5731934" cy="659299"/>
          </a:xfrm>
        </p:spPr>
        <p:txBody>
          <a:bodyPr/>
          <a:lstStyle>
            <a:lvl1pPr>
              <a:defRPr>
                <a:solidFill>
                  <a:srgbClr val="0C4857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3532" y="4352661"/>
            <a:ext cx="2133600" cy="273844"/>
          </a:xfrm>
        </p:spPr>
        <p:txBody>
          <a:bodyPr/>
          <a:lstStyle>
            <a:lvl1pPr>
              <a:defRPr>
                <a:solidFill>
                  <a:srgbClr val="0C4857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753532" y="1349883"/>
            <a:ext cx="3921402" cy="1314450"/>
          </a:xfrm>
        </p:spPr>
        <p:txBody>
          <a:bodyPr anchor="t">
            <a:normAutofit/>
          </a:bodyPr>
          <a:lstStyle>
            <a:lvl1pPr marL="285750" indent="-285750" algn="l">
              <a:buFont typeface="Arial"/>
              <a:buChar char="•"/>
              <a:defRPr sz="1600" b="0" i="0">
                <a:solidFill>
                  <a:srgbClr val="0C4857"/>
                </a:solidFill>
                <a:latin typeface="Helvetica Ligh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6800" y="4484997"/>
            <a:ext cx="2091882" cy="3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16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#Nummeric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ED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97255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988682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53534" y="542545"/>
            <a:ext cx="5731934" cy="659299"/>
          </a:xfrm>
        </p:spPr>
        <p:txBody>
          <a:bodyPr/>
          <a:lstStyle>
            <a:lvl1pPr>
              <a:defRPr>
                <a:solidFill>
                  <a:srgbClr val="0C4857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3532" y="4352661"/>
            <a:ext cx="2133600" cy="273844"/>
          </a:xfrm>
        </p:spPr>
        <p:txBody>
          <a:bodyPr/>
          <a:lstStyle>
            <a:lvl1pPr>
              <a:defRPr>
                <a:solidFill>
                  <a:srgbClr val="0C4857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753532" y="1349883"/>
            <a:ext cx="3921402" cy="1314450"/>
          </a:xfrm>
        </p:spPr>
        <p:txBody>
          <a:bodyPr anchor="t">
            <a:normAutofit/>
          </a:bodyPr>
          <a:lstStyle>
            <a:lvl1pPr marL="342900" indent="-342900" algn="l">
              <a:buFont typeface="+mj-lt"/>
              <a:buAutoNum type="arabicPeriod"/>
              <a:defRPr sz="1600" b="0" i="0">
                <a:solidFill>
                  <a:srgbClr val="0C4857"/>
                </a:solidFill>
                <a:latin typeface="Helvetica Ligh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6800" y="4484997"/>
            <a:ext cx="2091882" cy="3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6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#ABC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ED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97255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988682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53534" y="542545"/>
            <a:ext cx="5731934" cy="659299"/>
          </a:xfrm>
        </p:spPr>
        <p:txBody>
          <a:bodyPr/>
          <a:lstStyle>
            <a:lvl1pPr>
              <a:defRPr>
                <a:solidFill>
                  <a:srgbClr val="0C4857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3532" y="4352661"/>
            <a:ext cx="2133600" cy="273844"/>
          </a:xfrm>
        </p:spPr>
        <p:txBody>
          <a:bodyPr/>
          <a:lstStyle>
            <a:lvl1pPr>
              <a:defRPr>
                <a:solidFill>
                  <a:srgbClr val="0C4857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753532" y="1349883"/>
            <a:ext cx="3921402" cy="1314450"/>
          </a:xfrm>
        </p:spPr>
        <p:txBody>
          <a:bodyPr anchor="t">
            <a:normAutofit/>
          </a:bodyPr>
          <a:lstStyle>
            <a:lvl1pPr marL="342900" indent="-342900" algn="l">
              <a:buFont typeface="+mj-lt"/>
              <a:buAutoNum type="alphaUcPeriod"/>
              <a:defRPr sz="1600" b="0" i="0">
                <a:solidFill>
                  <a:srgbClr val="0C4857"/>
                </a:solidFill>
                <a:latin typeface="Helvetica Ligh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6800" y="4484997"/>
            <a:ext cx="2091882" cy="3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9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#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ED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972550" y="0"/>
            <a:ext cx="17145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988682"/>
            <a:ext cx="9144000" cy="154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53534" y="542545"/>
            <a:ext cx="5731934" cy="659299"/>
          </a:xfrm>
        </p:spPr>
        <p:txBody>
          <a:bodyPr/>
          <a:lstStyle>
            <a:lvl1pPr>
              <a:defRPr>
                <a:solidFill>
                  <a:srgbClr val="0C4857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3532" y="4352661"/>
            <a:ext cx="2133600" cy="273844"/>
          </a:xfrm>
        </p:spPr>
        <p:txBody>
          <a:bodyPr/>
          <a:lstStyle>
            <a:lvl1pPr>
              <a:defRPr>
                <a:solidFill>
                  <a:srgbClr val="0C4857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753532" y="1349883"/>
            <a:ext cx="3921402" cy="436584"/>
          </a:xfrm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1600" b="0" i="0">
                <a:solidFill>
                  <a:srgbClr val="0C4857"/>
                </a:solidFill>
                <a:latin typeface="Helvetica Ligh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6800" y="4484997"/>
            <a:ext cx="2091882" cy="3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9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0B935D2-2AD3-444F-B342-BCACEE73CDCF}" type="datetimeFigureOut">
              <a:rPr lang="nl-NL" smtClean="0"/>
              <a:t>10-5-2015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EF1E4-3A92-4BCF-A3B7-4AD5EBADD0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76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3534" y="917195"/>
            <a:ext cx="5731934" cy="659299"/>
          </a:xfrm>
          <a:prstGeom prst="rect">
            <a:avLst/>
          </a:prstGeom>
        </p:spPr>
        <p:txBody>
          <a:bodyPr vert="horz" lIns="0" tIns="0" rIns="91440" bIns="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532" y="1733550"/>
            <a:ext cx="7713135" cy="2590800"/>
          </a:xfrm>
          <a:prstGeom prst="rect">
            <a:avLst/>
          </a:prstGeom>
        </p:spPr>
        <p:txBody>
          <a:bodyPr vert="horz" lIns="0" tIns="0" rIns="91440" bIns="0" rtlCol="0"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3532" y="4493419"/>
            <a:ext cx="2133600" cy="273844"/>
          </a:xfrm>
          <a:prstGeom prst="rect">
            <a:avLst/>
          </a:prstGeom>
        </p:spPr>
        <p:txBody>
          <a:bodyPr vert="horz" lIns="0" tIns="0" rIns="91440" bIns="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Helevetica"/>
                <a:cs typeface="Helevetica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kstvak 3"/>
          <p:cNvSpPr txBox="1"/>
          <p:nvPr userDrawn="1"/>
        </p:nvSpPr>
        <p:spPr>
          <a:xfrm>
            <a:off x="982133" y="4622800"/>
            <a:ext cx="914400" cy="914400"/>
          </a:xfrm>
          <a:prstGeom prst="rect">
            <a:avLst/>
          </a:prstGeom>
        </p:spPr>
        <p:txBody>
          <a:bodyPr vert="horz" wrap="none" lIns="0" tIns="0" rIns="91440" bIns="0" rtlCol="0" anchor="t">
            <a:normAutofit/>
          </a:bodyPr>
          <a:lstStyle/>
          <a:p>
            <a:pPr>
              <a:lnSpc>
                <a:spcPct val="120000"/>
              </a:lnSpc>
            </a:pPr>
            <a:endParaRPr lang="nl-NL" sz="1600" dirty="0" smtClean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4" r:id="rId1"/>
    <p:sldLayoutId id="2147493462" r:id="rId2"/>
    <p:sldLayoutId id="2147493465" r:id="rId3"/>
    <p:sldLayoutId id="2147493466" r:id="rId4"/>
    <p:sldLayoutId id="2147493467" r:id="rId5"/>
    <p:sldLayoutId id="2147493468" r:id="rId6"/>
    <p:sldLayoutId id="2147493469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2000" b="1" i="0" kern="1200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19.jpeg"/><Relationship Id="rId26" Type="http://schemas.openxmlformats.org/officeDocument/2006/relationships/image" Target="../media/image26.png"/><Relationship Id="rId3" Type="http://schemas.openxmlformats.org/officeDocument/2006/relationships/image" Target="../media/image5.jpeg"/><Relationship Id="rId21" Type="http://schemas.openxmlformats.org/officeDocument/2006/relationships/image" Target="../media/image22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8.jpeg"/><Relationship Id="rId25" Type="http://schemas.microsoft.com/office/2007/relationships/hdphoto" Target="../media/hdphoto2.wdp"/><Relationship Id="rId2" Type="http://schemas.openxmlformats.org/officeDocument/2006/relationships/image" Target="../media/image4.png"/><Relationship Id="rId16" Type="http://schemas.microsoft.com/office/2007/relationships/hdphoto" Target="../media/hdphoto1.wdp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5.jpe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23" Type="http://schemas.openxmlformats.org/officeDocument/2006/relationships/image" Target="../media/image24.jpeg"/><Relationship Id="rId28" Type="http://schemas.openxmlformats.org/officeDocument/2006/relationships/image" Target="../media/image28.png"/><Relationship Id="rId10" Type="http://schemas.openxmlformats.org/officeDocument/2006/relationships/image" Target="../media/image12.jpeg"/><Relationship Id="rId19" Type="http://schemas.openxmlformats.org/officeDocument/2006/relationships/image" Target="../media/image20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3.jpeg"/><Relationship Id="rId27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599" y="2201333"/>
            <a:ext cx="6895172" cy="176106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Dr. Marleen Dekker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Coordinator </a:t>
            </a:r>
            <a:r>
              <a:rPr lang="en-US" sz="2400" dirty="0"/>
              <a:t>Secretariat </a:t>
            </a:r>
            <a:r>
              <a:rPr lang="en-US" sz="2400" dirty="0" smtClean="0"/>
              <a:t>INCLUDE Platform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African Studies Centre</a:t>
            </a:r>
            <a:br>
              <a:rPr lang="en-US" sz="2400" dirty="0"/>
            </a:br>
            <a:endParaRPr lang="en-US" sz="2400" cap="all" dirty="0"/>
          </a:p>
        </p:txBody>
      </p:sp>
      <p:sp>
        <p:nvSpPr>
          <p:cNvPr id="5" name="Tekstvak 4"/>
          <p:cNvSpPr txBox="1"/>
          <p:nvPr/>
        </p:nvSpPr>
        <p:spPr>
          <a:xfrm>
            <a:off x="8119533" y="4512733"/>
            <a:ext cx="914400" cy="914400"/>
          </a:xfrm>
          <a:prstGeom prst="rect">
            <a:avLst/>
          </a:prstGeom>
        </p:spPr>
        <p:txBody>
          <a:bodyPr vert="horz" wrap="none" lIns="0" tIns="0" rIns="91440" bIns="0" rtlCol="0" anchor="t">
            <a:normAutofit/>
          </a:bodyPr>
          <a:lstStyle/>
          <a:p>
            <a:pPr>
              <a:lnSpc>
                <a:spcPct val="120000"/>
              </a:lnSpc>
            </a:pPr>
            <a:endParaRPr lang="nl-NL" sz="1600" dirty="0" smtClean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353733" y="990600"/>
            <a:ext cx="914400" cy="914400"/>
          </a:xfrm>
          <a:prstGeom prst="rect">
            <a:avLst/>
          </a:prstGeom>
        </p:spPr>
        <p:txBody>
          <a:bodyPr vert="horz" wrap="none" lIns="0" tIns="0" rIns="91440" bIns="0" rtlCol="0" anchor="t">
            <a:normAutofit/>
          </a:bodyPr>
          <a:lstStyle/>
          <a:p>
            <a:pPr>
              <a:lnSpc>
                <a:spcPct val="120000"/>
              </a:lnSpc>
            </a:pPr>
            <a:endParaRPr lang="nl-NL" sz="1600" dirty="0" smtClean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630" y="1231527"/>
            <a:ext cx="3438476" cy="5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06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Helevetica"/>
              </a:rPr>
              <a:t>2. Valorisation </a:t>
            </a:r>
            <a:r>
              <a:rPr lang="en-GB" dirty="0">
                <a:latin typeface="Helevetica"/>
              </a:rPr>
              <a:t>and uptake </a:t>
            </a:r>
            <a:r>
              <a:rPr lang="en-GB" u="sng" dirty="0" smtClean="0">
                <a:latin typeface="Helevetica"/>
              </a:rPr>
              <a:t>existing</a:t>
            </a:r>
            <a:r>
              <a:rPr lang="en-GB" dirty="0" smtClean="0">
                <a:latin typeface="Helevetica"/>
              </a:rPr>
              <a:t> </a:t>
            </a:r>
            <a:r>
              <a:rPr lang="en-GB" dirty="0">
                <a:latin typeface="Helevetica"/>
              </a:rPr>
              <a:t>knowledge</a:t>
            </a:r>
            <a:r>
              <a:rPr lang="nl-NL" dirty="0">
                <a:latin typeface="Helevetica"/>
              </a:rPr>
              <a:t/>
            </a:r>
            <a:br>
              <a:rPr lang="nl-NL" dirty="0">
                <a:latin typeface="Helevetica"/>
              </a:rPr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3531" y="1349883"/>
            <a:ext cx="6359537" cy="3212492"/>
          </a:xfrm>
        </p:spPr>
        <p:txBody>
          <a:bodyPr>
            <a:normAutofit fontScale="77500" lnSpcReduction="20000"/>
          </a:bodyPr>
          <a:lstStyle/>
          <a:p>
            <a:pPr fontAlgn="t"/>
            <a:r>
              <a:rPr lang="nl-NL" b="1" dirty="0"/>
              <a:t>WHO?</a:t>
            </a:r>
          </a:p>
          <a:p>
            <a:pPr marL="0" indent="0" fontAlgn="t">
              <a:buNone/>
            </a:pPr>
            <a:endParaRPr lang="nl-NL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Secretariat: Lead</a:t>
            </a: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Research Groups: Sources of </a:t>
            </a:r>
            <a:r>
              <a:rPr lang="en-GB" dirty="0" smtClean="0"/>
              <a:t>information </a:t>
            </a:r>
            <a:r>
              <a:rPr lang="en-GB" dirty="0"/>
              <a:t>+ feedback</a:t>
            </a: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Platform members: Sources of information + feedback</a:t>
            </a: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Policymakers/practitioners: Time and feedback</a:t>
            </a:r>
            <a:endParaRPr lang="nl-NL" b="1" dirty="0"/>
          </a:p>
          <a:p>
            <a:pPr fontAlgn="t"/>
            <a:endParaRPr lang="nl-NL" dirty="0"/>
          </a:p>
          <a:p>
            <a:pPr fontAlgn="t">
              <a:buAutoNum type="alphaUcPeriod" startAt="2"/>
            </a:pPr>
            <a:r>
              <a:rPr lang="nl-NL" b="1" dirty="0"/>
              <a:t>KNOWLEDGE PRODUCTS:</a:t>
            </a:r>
          </a:p>
          <a:p>
            <a:pPr marL="0" indent="0" fontAlgn="t">
              <a:buNone/>
            </a:pPr>
            <a:endParaRPr lang="nl-NL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/>
              <a:t>Uploading existing publications and resources on INCLUDE website </a:t>
            </a:r>
            <a:endParaRPr lang="en-GB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Alert service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Mappings </a:t>
            </a:r>
            <a:r>
              <a:rPr lang="en-GB" dirty="0"/>
              <a:t>of existing knowledge around a specific </a:t>
            </a:r>
            <a:r>
              <a:rPr lang="en-GB" dirty="0" smtClean="0"/>
              <a:t>theme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One-page summaries </a:t>
            </a:r>
            <a:r>
              <a:rPr lang="en-GB" dirty="0"/>
              <a:t>of existing research and </a:t>
            </a:r>
            <a:r>
              <a:rPr lang="en-GB" dirty="0" smtClean="0"/>
              <a:t>initiatives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Thematic </a:t>
            </a:r>
            <a:r>
              <a:rPr lang="en-GB" dirty="0"/>
              <a:t>reviews linking the three themes to the research </a:t>
            </a:r>
            <a:r>
              <a:rPr lang="en-GB" dirty="0" smtClean="0"/>
              <a:t>projects</a:t>
            </a:r>
            <a:endParaRPr lang="nl-NL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/>
              <a:t>Synthesis articles </a:t>
            </a:r>
            <a:endParaRPr lang="en-GB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Book reviews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Concept notes: (productive employment with full links)</a:t>
            </a:r>
          </a:p>
          <a:p>
            <a:pPr lvl="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7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home2.PNG"/>
          <p:cNvPicPr>
            <a:picLocks noChangeAspect="1"/>
          </p:cNvPicPr>
          <p:nvPr/>
        </p:nvPicPr>
        <p:blipFill rotWithShape="1">
          <a:blip r:embed="rId2"/>
          <a:srcRect r="957" b="37678"/>
          <a:stretch/>
        </p:blipFill>
        <p:spPr>
          <a:xfrm>
            <a:off x="0" y="0"/>
            <a:ext cx="4989789" cy="5143500"/>
          </a:xfrm>
          <a:prstGeom prst="rect">
            <a:avLst/>
          </a:prstGeom>
        </p:spPr>
      </p:pic>
      <p:sp>
        <p:nvSpPr>
          <p:cNvPr id="10" name="Gebogen pijl 9"/>
          <p:cNvSpPr/>
          <p:nvPr/>
        </p:nvSpPr>
        <p:spPr>
          <a:xfrm rot="8480049">
            <a:off x="4921421" y="3047658"/>
            <a:ext cx="830580" cy="71247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8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20233" b="10308"/>
          <a:stretch/>
        </p:blipFill>
        <p:spPr bwMode="auto">
          <a:xfrm>
            <a:off x="0" y="95534"/>
            <a:ext cx="9144000" cy="4926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115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youthemp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63" y="163502"/>
            <a:ext cx="5440653" cy="3784801"/>
          </a:xfrm>
          <a:prstGeom prst="rect">
            <a:avLst/>
          </a:prstGeom>
        </p:spPr>
      </p:pic>
      <p:pic>
        <p:nvPicPr>
          <p:cNvPr id="5" name="Afbeelding 4" descr="youthempl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216" y="0"/>
            <a:ext cx="35527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2047" b="22781"/>
          <a:stretch/>
        </p:blipFill>
        <p:spPr>
          <a:xfrm>
            <a:off x="-1" y="25982"/>
            <a:ext cx="5298553" cy="2949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025" y="2308614"/>
            <a:ext cx="4608975" cy="283488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/>
          <a:srcRect l="11020" t="26139" r="28773" b="27578"/>
          <a:stretch/>
        </p:blipFill>
        <p:spPr bwMode="auto">
          <a:xfrm>
            <a:off x="367666" y="3240836"/>
            <a:ext cx="3251835" cy="1664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21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8" y="89647"/>
            <a:ext cx="67460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5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hematic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597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" y="0"/>
            <a:ext cx="49833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4" y="0"/>
            <a:ext cx="65917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-368489"/>
            <a:ext cx="9457899" cy="580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Knowledge for Policy</a:t>
            </a:r>
            <a:endParaRPr lang="en-GB" sz="2800" dirty="0"/>
          </a:p>
        </p:txBody>
      </p:sp>
      <p:sp>
        <p:nvSpPr>
          <p:cNvPr id="7" name="Subtitel 6"/>
          <p:cNvSpPr>
            <a:spLocks noGrp="1"/>
          </p:cNvSpPr>
          <p:nvPr>
            <p:ph type="subTitle" idx="1"/>
          </p:nvPr>
        </p:nvSpPr>
        <p:spPr>
          <a:xfrm>
            <a:off x="753532" y="1349882"/>
            <a:ext cx="7818968" cy="2917317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GB" sz="1800" dirty="0" smtClean="0"/>
              <a:t>Five Knowledge Platforms for development cooperation on main policy themes initiated by Dutch MFA</a:t>
            </a:r>
          </a:p>
          <a:p>
            <a:endParaRPr lang="en-GB" sz="1800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1800" dirty="0" smtClean="0"/>
              <a:t>Within platforms: academia, civil society, private sector and policy-makers jointly develop a more coherent knowledge agenda by:</a:t>
            </a:r>
          </a:p>
          <a:p>
            <a:r>
              <a:rPr lang="en-GB" sz="1800" dirty="0" smtClean="0"/>
              <a:t>	- Developing knowledge</a:t>
            </a:r>
          </a:p>
          <a:p>
            <a:r>
              <a:rPr lang="en-GB" sz="1800" dirty="0" smtClean="0"/>
              <a:t>	- Mapping and disseminating knowledge</a:t>
            </a:r>
          </a:p>
          <a:p>
            <a:endParaRPr lang="en-GB" sz="1800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1800" dirty="0" smtClean="0"/>
              <a:t>Influencing policy-making</a:t>
            </a:r>
          </a:p>
          <a:p>
            <a:endParaRPr lang="en-GB" dirty="0" smtClean="0"/>
          </a:p>
          <a:p>
            <a:pPr marL="285750" indent="-285750">
              <a:buFont typeface="Arial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9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Helevetica"/>
              </a:rPr>
              <a:t>3. Building </a:t>
            </a:r>
            <a:r>
              <a:rPr lang="en-GB" dirty="0">
                <a:latin typeface="Helevetica"/>
              </a:rPr>
              <a:t>knowledge communities </a:t>
            </a:r>
            <a:r>
              <a:rPr lang="nl-NL" dirty="0">
                <a:latin typeface="Helevetica"/>
              </a:rPr>
              <a:t/>
            </a:r>
            <a:br>
              <a:rPr lang="nl-NL" dirty="0">
                <a:latin typeface="Helevetica"/>
              </a:rPr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3531" y="1201844"/>
            <a:ext cx="7803327" cy="3245027"/>
          </a:xfrm>
        </p:spPr>
        <p:txBody>
          <a:bodyPr>
            <a:normAutofit fontScale="85000" lnSpcReduction="10000"/>
          </a:bodyPr>
          <a:lstStyle/>
          <a:p>
            <a:pPr fontAlgn="t"/>
            <a:r>
              <a:rPr lang="nl-NL" b="1" dirty="0"/>
              <a:t>WHO?</a:t>
            </a:r>
          </a:p>
          <a:p>
            <a:pPr marL="0" indent="0" fontAlgn="t">
              <a:buNone/>
            </a:pPr>
            <a:endParaRPr lang="nl-NL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Secretariat: Lead with </a:t>
            </a:r>
            <a:r>
              <a:rPr lang="en-GB" dirty="0" smtClean="0"/>
              <a:t>members</a:t>
            </a: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Research Groups: Active engagement</a:t>
            </a: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Platform members: Active engagement</a:t>
            </a:r>
            <a:r>
              <a:rPr lang="en-GB" dirty="0" smtClean="0"/>
              <a:t>, </a:t>
            </a:r>
            <a:r>
              <a:rPr lang="en-GB" dirty="0"/>
              <a:t>lead engagement African policymakers</a:t>
            </a: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Policymakers/practitioners: Time and </a:t>
            </a:r>
            <a:r>
              <a:rPr lang="en-GB" dirty="0" smtClean="0"/>
              <a:t>feedback</a:t>
            </a:r>
          </a:p>
          <a:p>
            <a:endParaRPr lang="nl-NL" dirty="0"/>
          </a:p>
          <a:p>
            <a:pPr fontAlgn="t">
              <a:buAutoNum type="alphaUcPeriod" startAt="2"/>
            </a:pPr>
            <a:r>
              <a:rPr lang="nl-NL" b="1" dirty="0"/>
              <a:t>KNOWLEDGE PRODUCTS:</a:t>
            </a:r>
          </a:p>
          <a:p>
            <a:pPr marL="0" indent="0" fontAlgn="t">
              <a:buNone/>
            </a:pPr>
            <a:endParaRPr lang="nl-NL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Newsletter </a:t>
            </a:r>
            <a:r>
              <a:rPr lang="en-GB" dirty="0"/>
              <a:t>and social </a:t>
            </a:r>
            <a:r>
              <a:rPr lang="en-GB" dirty="0" smtClean="0"/>
              <a:t>media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Events calendar</a:t>
            </a:r>
            <a:endParaRPr lang="nl-NL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Stakeholder </a:t>
            </a:r>
            <a:r>
              <a:rPr lang="en-GB" dirty="0"/>
              <a:t>mappings of policy and knowledge stakeholders in the countries of research</a:t>
            </a:r>
            <a:endParaRPr lang="nl-NL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/>
              <a:t>Space for online debate on website </a:t>
            </a:r>
            <a:r>
              <a:rPr lang="en-GB" dirty="0" smtClean="0"/>
              <a:t>(consultation, </a:t>
            </a:r>
            <a:r>
              <a:rPr lang="en-GB" dirty="0"/>
              <a:t>expert opinions and online </a:t>
            </a:r>
            <a:r>
              <a:rPr lang="en-GB" dirty="0" smtClean="0"/>
              <a:t>comments)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 smtClean="0"/>
              <a:t>Relevant knowledge products on existing knowledge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79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8" y="60960"/>
            <a:ext cx="342109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695" y="-219451"/>
            <a:ext cx="4599179" cy="57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3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7" y="63023"/>
            <a:ext cx="6206266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1" y="98613"/>
            <a:ext cx="45179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home.PNG"/>
          <p:cNvPicPr>
            <a:picLocks noChangeAspect="1"/>
          </p:cNvPicPr>
          <p:nvPr/>
        </p:nvPicPr>
        <p:blipFill rotWithShape="1">
          <a:blip r:embed="rId3"/>
          <a:srcRect t="1" r="319" b="23904"/>
          <a:stretch/>
        </p:blipFill>
        <p:spPr>
          <a:xfrm>
            <a:off x="1375703" y="-30823"/>
            <a:ext cx="4091595" cy="502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14" y="2238942"/>
            <a:ext cx="4883319" cy="2926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394" y="2434031"/>
            <a:ext cx="4743099" cy="273124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/>
          <a:srcRect r="15812" b="13524"/>
          <a:stretch/>
        </p:blipFill>
        <p:spPr bwMode="auto">
          <a:xfrm>
            <a:off x="4294505" y="0"/>
            <a:ext cx="4849495" cy="2800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798" y="-207132"/>
            <a:ext cx="5035732" cy="287146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48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599" y="2604745"/>
            <a:ext cx="6895172" cy="17610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Thank you for your attention!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cap="all" dirty="0"/>
          </a:p>
        </p:txBody>
      </p:sp>
      <p:sp>
        <p:nvSpPr>
          <p:cNvPr id="5" name="Tekstvak 4"/>
          <p:cNvSpPr txBox="1"/>
          <p:nvPr/>
        </p:nvSpPr>
        <p:spPr>
          <a:xfrm>
            <a:off x="8119533" y="4512733"/>
            <a:ext cx="914400" cy="914400"/>
          </a:xfrm>
          <a:prstGeom prst="rect">
            <a:avLst/>
          </a:prstGeom>
        </p:spPr>
        <p:txBody>
          <a:bodyPr vert="horz" wrap="none" lIns="0" tIns="0" rIns="91440" bIns="0" rtlCol="0" anchor="t">
            <a:normAutofit/>
          </a:bodyPr>
          <a:lstStyle/>
          <a:p>
            <a:pPr>
              <a:lnSpc>
                <a:spcPct val="120000"/>
              </a:lnSpc>
            </a:pPr>
            <a:endParaRPr lang="nl-NL" sz="1600" dirty="0" smtClean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353733" y="990600"/>
            <a:ext cx="914400" cy="914400"/>
          </a:xfrm>
          <a:prstGeom prst="rect">
            <a:avLst/>
          </a:prstGeom>
        </p:spPr>
        <p:txBody>
          <a:bodyPr vert="horz" wrap="none" lIns="0" tIns="0" rIns="91440" bIns="0" rtlCol="0" anchor="t">
            <a:normAutofit/>
          </a:bodyPr>
          <a:lstStyle/>
          <a:p>
            <a:pPr>
              <a:lnSpc>
                <a:spcPct val="120000"/>
              </a:lnSpc>
            </a:pPr>
            <a:endParaRPr lang="nl-NL" sz="1600" dirty="0" smtClean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30" y="1231527"/>
            <a:ext cx="3438476" cy="5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1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SHARE </a:t>
            </a:r>
            <a:r>
              <a:rPr lang="nl-NL" smtClean="0"/>
              <a:t>YOUR EXPERIENCE!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@includeplatform</a:t>
            </a:r>
          </a:p>
          <a:p>
            <a:endParaRPr lang="nl-NL" dirty="0"/>
          </a:p>
          <a:p>
            <a:r>
              <a:rPr lang="nl-NL" dirty="0" smtClean="0"/>
              <a:t># includeplatformmeeting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5661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INCLUDE Knowledge Platform</a:t>
            </a:r>
            <a:endParaRPr lang="nl-NL" sz="2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3531" y="1349882"/>
            <a:ext cx="7933269" cy="2926843"/>
          </a:xfrm>
        </p:spPr>
        <p:txBody>
          <a:bodyPr>
            <a:normAutofit fontScale="85000" lnSpcReduction="20000"/>
          </a:bodyPr>
          <a:lstStyle/>
          <a:p>
            <a:r>
              <a:rPr lang="en-GB" sz="1800" dirty="0" smtClean="0"/>
              <a:t>Three themes:</a:t>
            </a:r>
          </a:p>
          <a:p>
            <a:endParaRPr lang="en-GB" sz="1800" dirty="0" smtClean="0"/>
          </a:p>
          <a:p>
            <a:pPr marL="342900" indent="-342900">
              <a:buAutoNum type="arabicParenR"/>
            </a:pPr>
            <a:r>
              <a:rPr lang="en-GB" sz="1800" u="sng" dirty="0" smtClean="0"/>
              <a:t>Productive Employment</a:t>
            </a:r>
            <a:r>
              <a:rPr lang="en-GB" sz="1800" dirty="0" smtClean="0"/>
              <a:t>: </a:t>
            </a:r>
            <a:r>
              <a:rPr lang="en-GB" sz="1800" i="1" dirty="0" smtClean="0"/>
              <a:t>Poverty reduction and social inclusion are linked to economic development through the creation of jobs of sufficient quality</a:t>
            </a:r>
          </a:p>
          <a:p>
            <a:pPr marL="342900" indent="-342900">
              <a:buAutoNum type="arabicParenR"/>
            </a:pPr>
            <a:endParaRPr lang="en-GB" sz="1800" dirty="0" smtClean="0"/>
          </a:p>
          <a:p>
            <a:pPr marL="342900" indent="-342900">
              <a:buAutoNum type="arabicParenR"/>
            </a:pPr>
            <a:r>
              <a:rPr lang="en-GB" sz="1800" u="sng" dirty="0" smtClean="0"/>
              <a:t>Social Protection</a:t>
            </a:r>
            <a:r>
              <a:rPr lang="en-GB" sz="1800" dirty="0" smtClean="0"/>
              <a:t>: </a:t>
            </a:r>
            <a:r>
              <a:rPr lang="en-GB" sz="1800" i="1" dirty="0" smtClean="0"/>
              <a:t>Social protection plays multiple roles in achieving inclusive development in Sub-Saharan Africa, notable through the productive participation of the poor. However, national governments lack the capacity or political will to introduce comprehensive social protection programmes</a:t>
            </a:r>
          </a:p>
          <a:p>
            <a:pPr marL="342900" indent="-342900">
              <a:buAutoNum type="arabicParenR"/>
            </a:pPr>
            <a:endParaRPr lang="en-GB" sz="1800" dirty="0" smtClean="0"/>
          </a:p>
          <a:p>
            <a:pPr marL="342900" indent="-342900">
              <a:buAutoNum type="arabicParenR"/>
            </a:pPr>
            <a:r>
              <a:rPr lang="en-GB" sz="1800" u="sng" dirty="0" smtClean="0"/>
              <a:t>Strategic Actors</a:t>
            </a:r>
            <a:r>
              <a:rPr lang="en-GB" sz="1800" dirty="0" smtClean="0"/>
              <a:t>: </a:t>
            </a:r>
            <a:r>
              <a:rPr lang="en-GB" sz="1800" i="1" dirty="0" smtClean="0"/>
              <a:t>The effective implementation of inclusive policies is not simply a matter of formulating the right policies, but rather about reaching actors with political power or capacity and encouraging them to implement those policies</a:t>
            </a:r>
            <a:endParaRPr lang="en-GB" sz="1800" i="1" dirty="0"/>
          </a:p>
        </p:txBody>
      </p:sp>
    </p:spTree>
    <p:extLst>
      <p:ext uri="{BB962C8B-B14F-4D97-AF65-F5344CB8AC3E}">
        <p14:creationId xmlns:p14="http://schemas.microsoft.com/office/powerpoint/2010/main" val="194925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CL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2287095"/>
            <a:ext cx="1512168" cy="29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ncludeplatform.nl/wp-content/uploads/avatars/23/7a0a7ec90a349b859b08b34c0b02fdeb-bp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89" y="325496"/>
            <a:ext cx="675000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2609" y="971219"/>
            <a:ext cx="1095761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William </a:t>
            </a:r>
            <a:r>
              <a:rPr lang="nl-NL" sz="975" b="1" dirty="0" err="1"/>
              <a:t>Lyakurwa</a:t>
            </a:r>
            <a:endParaRPr lang="nl-NL" sz="975" b="1" dirty="0"/>
          </a:p>
        </p:txBody>
      </p:sp>
      <p:pic>
        <p:nvPicPr>
          <p:cNvPr id="1030" name="Picture 6" descr="http://www.includeplatform.nl/wp-content/uploads/avatars/24/eb452d97865872ac4340924f079fbce8-bp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352" y="2367263"/>
            <a:ext cx="675000" cy="6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75045" y="3051709"/>
            <a:ext cx="675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 err="1"/>
              <a:t>Yaw</a:t>
            </a:r>
            <a:r>
              <a:rPr lang="nl-NL" sz="975" b="1" dirty="0"/>
              <a:t> </a:t>
            </a:r>
            <a:r>
              <a:rPr lang="nl-NL" sz="975" b="1" dirty="0" err="1"/>
              <a:t>Ansu</a:t>
            </a:r>
            <a:endParaRPr lang="nl-NL" sz="975" b="1" dirty="0"/>
          </a:p>
          <a:p>
            <a:endParaRPr lang="nl-NL" sz="1350" dirty="0"/>
          </a:p>
        </p:txBody>
      </p:sp>
      <p:sp>
        <p:nvSpPr>
          <p:cNvPr id="6" name="AutoShape 8" descr="data:image/jpeg;base64,/9j/4AAQSkZJRgABAQAAAQABAAD/2wCEAAkGBxQTEhQUExQVFRQXGBIVGBgYGBUUFxkaFRUWFxQYFxgYHCggGBolHBQUITEhJSkrLi4uFx8zODMsNygtLisBCgoKDg0OGhAQGiwkHBwsLCwsLCwsLCwsLCwsLCwsLCwsLCwsLCwsLCwsLCwsLCwsLCwsLCwsLDcsLCwsLCwsLP/AABEIALkAqQMBIgACEQEDEQH/xAAcAAACAgMBAQAAAAAAAAAAAAAEBQMGAQIHCAD/xABAEAABAgQEAwUDCgQGAwAAAAABAAIDBBEhBRIxQVFhcQYTIoGRFDKhBxUjQlJiscHR8HKCkuEkM0NTVPE0otL/xAAZAQADAQEBAAAAAAAAAAAAAAABAgMABAX/xAAhEQACAgMBAAIDAQAAAAAAAAAAAQIRAxIhMUFRBGFxIv/aAAwDAQACEQMRAD8AtHbGO1wLWHPa5HFUePMiHkLCA8VF70VgnWUYGA5RufxKpM5COYgG1bHcrlUdpOb8L7VHX5JBihbUNtW55qP24nWgG1NOiDc1Y4UT8JBzpsm3mt4byd0ADS9RdFwIlkGYayz3jgRax6oDFIQNQ0kclNBNDy/ZQmP4gxnuAF+4PNZQs10V+fl3mjWgX1J0KGh4Y0WdEF9KDfzUgL3k6jhuD+ix7M4CpzUNef7CpVcBdmXYbDqKPcABUig6KVsjDaLPebi9BryGyJw3DxEJzuIDRryWs5FgsNGVO1/3oiA6R2S7aS0OGyG+G6rRQvy28greZ6DOw3Q4EzCJfoCC13OxXAmxq8Tv73wFUVDmCLgOB5UtzFLprfhqXp1Wf+S6NE/14Y/lP6pVL/JBHhuLvbGX+r3Zp53UfZT5UIsCkOYBjQtA73YjfXUK0znyoytPceT0QuK9GjCUnSKdAhGHFMJx8bHEXFK03Cs0tCJoDSh1Qr8ekpsZneGJXwAjxVHNOJGSilrXhuZvEXp1CticdOCZoSjKpFbxOMGRelVWMRnaAE75j8V1SS7MwJgAxg4RKu0NLAqj9s+wcwZgCUgufBa0AGo1qo62NdHPoky8u0sjKngPVN43YefZf2d/QeIKf5gmv+O/+krdQQnFsSc95As0Wpx6oNhFChYuvmssi0U5KwpmI/ldCRG0W8SOEFEjX16oIzJIkQAc9VvDjga8qIGKVB3l01AHMWdIBpvYddlqzC6DNEu88dlYezOFAQfaIg1qIYPLV3NQzgqUJ3DgY9E8OFcJvKy1qEdEGDQpjAmOKmmyjiDOk2gnzrzVbxeRDDUW6K9Q2tIulOLyIcLGlfOieMmTaKOyJTcj4/2RGbjQjWp8P/sLKGelnQ3HW1swFupCibFpc2B+s27Tyc1V9EqhgY5pcltdM1206omDM/aFK6cPIpaI5A4D7Qu3+n4LLXEVoRfzaf8A5KElY+PI4O0WTCSRHhNynvHmkNpIGY7X26q5yPyjRJKYiQJuE2EYfvAkVcNRQixPArnsOGZqCIbSGxITswdfOORdyU0rhsdsQxIjIcdxDm5n1JNRQHmQmhFRVIGbO8juR6EwDtbKTcFseHEYAdnFoeDuCE8EVtLEUXlCHhkWE4ObDBI0sfgR+CZxu0GJNZmrlaCGgmw6Uqi00JaPSExEij3aUQffRePwXnmX7TYkdIxJ4Cum+6L+fMS/3HfH9UrjI1mk3ma2pvt5oIvJGqxN4k0/WFd0McTbTQ15BJTHs3dEIQ3eHcqCPOXt8VCZh21CiomsJiRVpLkue0DUkAeqHbME3yOI5NNPVPex8mI0dp2BqackUuiyfC8TsyGshwhoxgH5lKY0QLXECS9yGLio5W3IrjSojnHKKFMkKKaKDEW6VIox4Jw0UcaYJvVDS90U+BbRPRNiybhOc0kX4hVZ/gecvh2obtKtr35TpdIcRo5x0BP9J/uqQYjBGupT/TcfNpUofQ/ZJ3+qf0KDY4g0H9DvyK3hvArTzYduiahSz9kZ3upqE4gZHHu3tdtmsD6/iuuNw6XcaOh6mliQuCy0WhBB08TSeXHmCu6YTMd4yC86uaw+oug+AdMlxDs7AHuOiN60cEqjdmg767H8nCn7KsE7Gq6n3SUFmQTYuiFbOy0Voq2Gw04EKX2GP/xx6BWSDQQyTwQHtH7qU27Np+zm8xgsIMDgwDga6pHMSjG7VTWejmtEomYoU039lqA4rBsApJOEDsoIj1NLTFDbVFsxiXnHd8RnIA0AorZ2SjMYyPMGgLsrKaXA8RAVIlJJ5eX0y+K1dTxT/PlggVaBV1b7niinRpdQ2jTrTUi6FiTIoVXIsdzbgFw5A+qMlI4eKi+teKnKL9GjJeBTphDPnG10QU7MEc0DDhueRV2tbCtfIC6MY/IZSLJLTNTYUTVkxQXVNbmFmGpGo+t6G6Kg4idHEg8ND51Rca8BdjeaOaqQTkItrVoLeHDmm0rHBWk/CqOK0eAaKzENvttG41Hmtmu0Na00duK7HisR2ZTVhvw2UbXi5AAO4Oh6KxNhAJB4HXlbX1XZuw0wXykAmtQCPQ2XEs4I1v8AlzXXfkzJ9jh1+06nSqWQC0zcX6enBg/FfB10LHd/in/wgIlmqRGGEw+kI9Ek7xM8VfSCeiSZgsE5/NxN0sdcouOhojlkhgSMUO6JQinFbx31KgIKKVsFj2UnmxGPqyrtDlNAOBI4L7DpZz4Q7ygh5jl2rl1rxQ3Z6VixIohwIZixH+HINxvmP1WjWpVsxDCRDhMhgg5C4EVret779VuIxVsfm2xIjHkFuUAUadh9ngUzgnM7NkAzNaSRsdBXmQo4kvCYc0Q1AvlANXEXonsWXGWGBRoiHMaaDg3yCnKfBorpUsTYwtILd6ZgT+C17PYg2Xc40q644EDlVHT+VkVzSCYZ1A1/ibzWrJSG8Zm3FaXFD/MtGVrozTsUPhNfFLzmua6+L1TWdlGvyOIcTly1rrTnRSQsPh10/JNYhDi01ADQGtAFAGjYDe968U26RtGID4D4W+QBPqSslsUi+XpqnMw1orTVAhyW7DVCKZguNa5R0bRaSk13AJa1jnblwzW5cE7m4bcpzaGtOuySSsjd1altL8zy4qkXYjQFOEZy4CgIrThXZdh+TuAWS0BrrE1fQ8DcLj8nDzvvTUVrwrouy9j53O7LY5GgW0A0AqtJ/ANbVjCKf8Q48ii5Y+IJfFd9N6oySPiQFJMdifRHyHxSLOnmIAObQ6Vr6IbMOA9E6g2K5UUzEeyE3XwMbEGlWuA9QUomOyU/p7O49C0/Gq7HDsSOBUhCFBOMnsNPZS50IAAVNXtB/FZ7Mdh5meiZWN7uG00iRn+42moFPedwAXTsfL3ZYQb4Tlc53EVuORoicdxhwgZILWwYVCGtbSv/AHzQfOjLroggw5PC4JhSxBiH33uo6I87lxGg5CyqE7OUJOtb+ZSebimpNze9dSsiZD4Yc3QVB5KPWVSohfMVih2XOGgkN2rshsSxVzmh2YjU0IpTkjMPFSSVLPQ2EAEA+SPPGH+Fc+fQ8Frm7G+6n7OzBhk1912xRIl2D6o9FDNANu3ZM6apA7YbGm6nRZM8CEsiTFVB3qVQ+x9rGb41VE2JdDQ31RDQmqhfWGNgCI2h019FvPSjmw60tlIDhpSlx1CHinwUBpWgr+KaYLKl57s3hVBIuan+6V86au6lXkpUNpS5IFaLo3yey+VsV3EAeiVdssAiNiGJLwCYZY0nLQNYQKaanQGydfJ7GL5ZxNAc1LfFFf6e3wbItVr8hcX/ADfVHyO6XvH0nqj5Q0a4qi6znZFOx6mnBD5lg3NVldseI536WN1nu6rMzHDWlx2QuKzjYTi5wJrQAC5JKQdp8ZBGQaDXrwXE3SOmKtkM1iuZ9a1CgxGZ8LS7QA0PCutQqlKYu1kUiIfAfgnGLTjXNpDIcNr68lx5NmzqjGKAcUdardxfh1SrBpgN75urTQ9Cp4jS6C83o00B2pw8lXZKaDC48dPzqr41aJSaTLRKF2cBlKOFanRbzLIovVjuGxSjsziPj7t3E5D+SPxDMHWJ6KjjQEwOKYw1y14VQkWNE+y31UsQO3JWA3jqtQSGESbkUosE3X0WJ6Jn2dwCNNH6MZWVvEOg5Di5a6VsCtukAsfSid4V2fmY9CGZGfaf4fhqr9hHY+BLgENzxN4j7n+UaBPGyvNQlkOuOIp8v2HZQd7Fc7k3wj11Vjw3DoUFobCYABubmvGpTIQ1nu+Cm22VUUjWFBrqfzQcvhrYGfIKNe4uPAE6phU7rIfxuFoSaFy494lWiHxotpow8ysYjJljsw906LRx8LQu3G05I8zInH0FmImUczQBQZ38W/FGZGtOZ1zsOHFY9p5D0V2m2RSQNNYxFdDBjBgi7Zb0H2h1VJxee1oU2xWaJJNVWpsjdcKe7O5LVCyMdarfC5QxYjWVIBNzXQb24rMvKxIz8kJjnuOwv58m8yrpLYIJNpD7xnAFxpYfdBVXz0l8snxV0Iwe5hggABrbaU3J3qqFN4MWVJdVWLE5vKCq1MzJO6ELDJJIEEMNIIJqDWvMK1y+JB7AT72h6qqLMOM5twVVxtCp0WOLECAmYw/f6IaUjOiuDGNLnuNA0ak8AuodkexDYNIscZ42wN2s/UqUmo+loxc/BB2X7DvjUizILYdiIejndeAXTpOVbDaGsAa0aAaBTw4FNVtENlzSm5HXDGokUaLcDWywIy1LKmtlu2F+7JCiJBEHGnksgu1FCh4ijqRp/wBrGCy/itA+/JRNjit9FOGVFjUImNIkKttQk06wMv8AVGnVPRzQGKSfeMcBrSo6hXwT1kc/5GJTj+yrRpqpqte95oAPINNxryO4Umcr1F3qPJfOMQzsfVIpqJUgDUkAeZRU5HU/Y6QMeaafqQvpHEjYe6PO/ovOjE7Zsu0kGyEBjJYMfGfR0aOfEK7MbsQERA7a1YYc3DY9rrd41txXi38wlWMzmd9BZosAKAXvoFXsQfYpHFORkuEHafK19Ge4dBWpHKqqz3lM4sarC03IuFAJfKL3J24K0OISQNDaVJBlnRHNYwFznENAGpJ2UzBWlGm7i0UuSR+Na0oumdjcGZJDvowBmCOvdNO1dMx3Oy0p0PDHY17D9jWSbc7wHTDhQu1DPus581aXzTWiirZx4OJqaAGnC+yUTPaFheauHT/pcsm5HZGKii1xMRF6XHEob5yI3VdOPQvtD1UJ7Qw9iEurGtD+JPdfRQfPBbqCkRxhpvmt5AdFh2NM5FFQf0a0WyW7RwjQOIHUFNYcxDeNRTkQucvxqEQagWQrsZhA1Di08j+SOjNuvs6u0weZUrHQxpWnVcvlO1gBALg4cdD/AHTyU7QNf7hSuLQVJMucSIzYqBxHFV6DigiNOVwzCoNOWtUXLTnhBrZaqN/Rb2mwy/esH8Y4feCr3eDmr53wOwpw1qhPm2D9hdeP8lxVHJk/FUnaOHzMWvPkuj4RIexygabRotHxDw+y3ySDsRgYe8zMUfRQz4Afrv26tH4pzik4Yjydlm9IkUrYBGdW6SYhE1TOai0SGbekgqKNkMnDrE5AVP5KeOLOcev79VLIw8sIndx+A0WfZy+jBq8ho/mNE2yDpwadl5EQ4MOYeK5A9zf43Hwn+UCvmmECZjTRpCFb0c4+63jXiU3m8KziHKw6AAAOPAAeIqwSUjCl2NhsFh8eZ4lRlOzpxx1iist7KMDaRHxIhNzR2VteQ4KFvZyAw1DXVG9cyt0V4/YQ8QNU9mPqVicwdkTVrDw+qUKOz0Mawx8VY48IHZCPa5uhWU2DVCw4TAy3Zfz4KGYwGXI0I3sSCmXtANninMKKZlK3Ycw+KdN/YHFCOJgMtu8jzKgOByv+6R6pjFwoHcoWJgQ2Kopc9EcP0RNwWANI4U0s+FDeBDeXV1OyH+YjxCZ4fgbR4qgkLNr5Ak/gxLsdnqKi9ba6pxLzZbevvH3aW5lRGFc08/RZdDqGkX2PI7+qm3ZZIeyk3bXpy5I32lVyUcWkcTbimNTz9Fhhbicy1jWwYYDWMGUAaADh1SSI5bPeSalCzD07eztnAlSBJ2IlEQZiG7myPmn6rXBJR0WOA1pcQM1AL9TwTVSsy6wmabSjRoAAm/ZLDHPjNiltITKkOd4Wl1KCm5R2AdnO9f3kcZYQJoHWLyNqbNV1fCYQA3LQCwFgOFFNyOiOO/QKXMOGS67nu1OluHRSfODOACimIKVxpXqpWWG7psO3Ch7xh+sEifLHjT8UPElTs41TJAZZHNbxBUT5cHdVt7Irbh5WjcSiDUko6A2HU1I+fRLzCdDq6uVo328uKiZjbhtb4KOJiQea6/gOg/NFRfyK5BLZ1r7ObT72h9OC1fBdq0hw5ape9/n+KgEy5pqCQm0BuHOa6tK9Qt4MLcVHEqCFjDTaIK/ebYo2Xax/+W8H7rrO/RDVjcCGVa4EAkWrXdGQXNqRTyO6DEN7b0p1FvIqSJHeQDbgdj1SjIOEMDTf4LX2d3P1UUsH0JcQBtXXyC3zHifRajFbAsgJk3R7tFHhP/kM6p0cZjDOykxMkVaYUP6z3ilvut3XQ8NwqFKw8kFob9p2r3Hi52qczPut6ICNqOilKbbOnHBULo8UF1zU8OPRDxpUHSoUU97zeqPfokKvgtbFezQ163WpxKnvhSR0sxDZMlwVsMdEY/QoeMwjRL5fUphD0TJUYEi21ugph1dUTF19UPEToVgT4FVlsvwCIYpmJiYG2XO6+MHZGu0Wi1hoDfh4PLoonYVS7XGvVNdlGxZdDSMSM7FYMjyS3apqj4M0QbeInenhH6lATSIkNG9UshkMWONak/3KK9oPEIWY2UaAT//Z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350"/>
          </a:p>
        </p:txBody>
      </p:sp>
      <p:sp>
        <p:nvSpPr>
          <p:cNvPr id="7" name="AutoShape 10" descr="data:image/jpeg;base64,/9j/4AAQSkZJRgABAQAAAQABAAD/2wCEAAkGBxQTEhQUExQVFRQXGBIVGBgYGBUUFxkaFRUWFxQYFxgYHCggGBolHBQUITEhJSkrLi4uFx8zODMsNygtLisBCgoKDg0OGhAQGiwkHBwsLCwsLCwsLCwsLCwsLCwsLCwsLCwsLCwsLCwsLCwsLCwsLCwsLCwsLDcsLCwsLCwsLP/AABEIALkAqQMBIgACEQEDEQH/xAAcAAACAgMBAQAAAAAAAAAAAAAEBQMGAQIHCAD/xABAEAABAgQEAwUDCgQGAwAAAAABAAIDBBEhBRIxQVFhcQYTIoGRFDKhBxUjQlJiscHR8HKCkuEkM0NTVPE0otL/xAAZAQADAQEBAAAAAAAAAAAAAAABAgMABAX/xAAhEQACAgMBAAIDAQAAAAAAAAAAAQIRAxIhMUFRBGFxIv/aAAwDAQACEQMRAD8AtHbGO1wLWHPa5HFUePMiHkLCA8VF70VgnWUYGA5RufxKpM5COYgG1bHcrlUdpOb8L7VHX5JBihbUNtW55qP24nWgG1NOiDc1Y4UT8JBzpsm3mt4byd0ADS9RdFwIlkGYayz3jgRax6oDFIQNQ0kclNBNDy/ZQmP4gxnuAF+4PNZQs10V+fl3mjWgX1J0KGh4Y0WdEF9KDfzUgL3k6jhuD+ix7M4CpzUNef7CpVcBdmXYbDqKPcABUig6KVsjDaLPebi9BryGyJw3DxEJzuIDRryWs5FgsNGVO1/3oiA6R2S7aS0OGyG+G6rRQvy28greZ6DOw3Q4EzCJfoCC13OxXAmxq8Tv73wFUVDmCLgOB5UtzFLprfhqXp1Wf+S6NE/14Y/lP6pVL/JBHhuLvbGX+r3Zp53UfZT5UIsCkOYBjQtA73YjfXUK0znyoytPceT0QuK9GjCUnSKdAhGHFMJx8bHEXFK03Cs0tCJoDSh1Qr8ekpsZneGJXwAjxVHNOJGSilrXhuZvEXp1CticdOCZoSjKpFbxOMGRelVWMRnaAE75j8V1SS7MwJgAxg4RKu0NLAqj9s+wcwZgCUgufBa0AGo1qo62NdHPoky8u0sjKngPVN43YefZf2d/QeIKf5gmv+O/+krdQQnFsSc95As0Wpx6oNhFChYuvmssi0U5KwpmI/ldCRG0W8SOEFEjX16oIzJIkQAc9VvDjga8qIGKVB3l01AHMWdIBpvYddlqzC6DNEu88dlYezOFAQfaIg1qIYPLV3NQzgqUJ3DgY9E8OFcJvKy1qEdEGDQpjAmOKmmyjiDOk2gnzrzVbxeRDDUW6K9Q2tIulOLyIcLGlfOieMmTaKOyJTcj4/2RGbjQjWp8P/sLKGelnQ3HW1swFupCibFpc2B+s27Tyc1V9EqhgY5pcltdM1206omDM/aFK6cPIpaI5A4D7Qu3+n4LLXEVoRfzaf8A5KElY+PI4O0WTCSRHhNynvHmkNpIGY7X26q5yPyjRJKYiQJuE2EYfvAkVcNRQixPArnsOGZqCIbSGxITswdfOORdyU0rhsdsQxIjIcdxDm5n1JNRQHmQmhFRVIGbO8juR6EwDtbKTcFseHEYAdnFoeDuCE8EVtLEUXlCHhkWE4ObDBI0sfgR+CZxu0GJNZmrlaCGgmw6Uqi00JaPSExEij3aUQffRePwXnmX7TYkdIxJ4Cum+6L+fMS/3HfH9UrjI1mk3ma2pvt5oIvJGqxN4k0/WFd0McTbTQ15BJTHs3dEIQ3eHcqCPOXt8VCZh21CiomsJiRVpLkue0DUkAeqHbME3yOI5NNPVPex8mI0dp2BqackUuiyfC8TsyGshwhoxgH5lKY0QLXECS9yGLio5W3IrjSojnHKKFMkKKaKDEW6VIox4Jw0UcaYJvVDS90U+BbRPRNiybhOc0kX4hVZ/gecvh2obtKtr35TpdIcRo5x0BP9J/uqQYjBGupT/TcfNpUofQ/ZJ3+qf0KDY4g0H9DvyK3hvArTzYduiahSz9kZ3upqE4gZHHu3tdtmsD6/iuuNw6XcaOh6mliQuCy0WhBB08TSeXHmCu6YTMd4yC86uaw+oug+AdMlxDs7AHuOiN60cEqjdmg767H8nCn7KsE7Gq6n3SUFmQTYuiFbOy0Voq2Gw04EKX2GP/xx6BWSDQQyTwQHtH7qU27Np+zm8xgsIMDgwDga6pHMSjG7VTWejmtEomYoU039lqA4rBsApJOEDsoIj1NLTFDbVFsxiXnHd8RnIA0AorZ2SjMYyPMGgLsrKaXA8RAVIlJJ5eX0y+K1dTxT/PlggVaBV1b7niinRpdQ2jTrTUi6FiTIoVXIsdzbgFw5A+qMlI4eKi+teKnKL9GjJeBTphDPnG10QU7MEc0DDhueRV2tbCtfIC6MY/IZSLJLTNTYUTVkxQXVNbmFmGpGo+t6G6Kg4idHEg8ND51Rca8BdjeaOaqQTkItrVoLeHDmm0rHBWk/CqOK0eAaKzENvttG41Hmtmu0Na00duK7HisR2ZTVhvw2UbXi5AAO4Oh6KxNhAJB4HXlbX1XZuw0wXykAmtQCPQ2XEs4I1v8AlzXXfkzJ9jh1+06nSqWQC0zcX6enBg/FfB10LHd/in/wgIlmqRGGEw+kI9Ek7xM8VfSCeiSZgsE5/NxN0sdcouOhojlkhgSMUO6JQinFbx31KgIKKVsFj2UnmxGPqyrtDlNAOBI4L7DpZz4Q7ygh5jl2rl1rxQ3Z6VixIohwIZixH+HINxvmP1WjWpVsxDCRDhMhgg5C4EVret779VuIxVsfm2xIjHkFuUAUadh9ngUzgnM7NkAzNaSRsdBXmQo4kvCYc0Q1AvlANXEXonsWXGWGBRoiHMaaDg3yCnKfBorpUsTYwtILd6ZgT+C17PYg2Xc40q644EDlVHT+VkVzSCYZ1A1/ibzWrJSG8Zm3FaXFD/MtGVrozTsUPhNfFLzmua6+L1TWdlGvyOIcTly1rrTnRSQsPh10/JNYhDi01ADQGtAFAGjYDe968U26RtGID4D4W+QBPqSslsUi+XpqnMw1orTVAhyW7DVCKZguNa5R0bRaSk13AJa1jnblwzW5cE7m4bcpzaGtOuySSsjd1altL8zy4qkXYjQFOEZy4CgIrThXZdh+TuAWS0BrrE1fQ8DcLj8nDzvvTUVrwrouy9j53O7LY5GgW0A0AqtJ/ANbVjCKf8Q48ii5Y+IJfFd9N6oySPiQFJMdifRHyHxSLOnmIAObQ6Vr6IbMOA9E6g2K5UUzEeyE3XwMbEGlWuA9QUomOyU/p7O49C0/Gq7HDsSOBUhCFBOMnsNPZS50IAAVNXtB/FZ7Mdh5meiZWN7uG00iRn+42moFPedwAXTsfL3ZYQb4Tlc53EVuORoicdxhwgZILWwYVCGtbSv/AHzQfOjLroggw5PC4JhSxBiH33uo6I87lxGg5CyqE7OUJOtb+ZSebimpNze9dSsiZD4Yc3QVB5KPWVSohfMVih2XOGgkN2rshsSxVzmh2YjU0IpTkjMPFSSVLPQ2EAEA+SPPGH+Fc+fQ8Frm7G+6n7OzBhk1912xRIl2D6o9FDNANu3ZM6apA7YbGm6nRZM8CEsiTFVB3qVQ+x9rGb41VE2JdDQ31RDQmqhfWGNgCI2h019FvPSjmw60tlIDhpSlx1CHinwUBpWgr+KaYLKl57s3hVBIuan+6V86au6lXkpUNpS5IFaLo3yey+VsV3EAeiVdssAiNiGJLwCYZY0nLQNYQKaanQGydfJ7GL5ZxNAc1LfFFf6e3wbItVr8hcX/ADfVHyO6XvH0nqj5Q0a4qi6znZFOx6mnBD5lg3NVldseI536WN1nu6rMzHDWlx2QuKzjYTi5wJrQAC5JKQdp8ZBGQaDXrwXE3SOmKtkM1iuZ9a1CgxGZ8LS7QA0PCutQqlKYu1kUiIfAfgnGLTjXNpDIcNr68lx5NmzqjGKAcUdardxfh1SrBpgN75urTQ9Cp4jS6C83o00B2pw8lXZKaDC48dPzqr41aJSaTLRKF2cBlKOFanRbzLIovVjuGxSjsziPj7t3E5D+SPxDMHWJ6KjjQEwOKYw1y14VQkWNE+y31UsQO3JWA3jqtQSGESbkUosE3X0WJ6Jn2dwCNNH6MZWVvEOg5Di5a6VsCtukAsfSid4V2fmY9CGZGfaf4fhqr9hHY+BLgENzxN4j7n+UaBPGyvNQlkOuOIp8v2HZQd7Fc7k3wj11Vjw3DoUFobCYABubmvGpTIQ1nu+Cm22VUUjWFBrqfzQcvhrYGfIKNe4uPAE6phU7rIfxuFoSaFy494lWiHxotpow8ysYjJljsw906LRx8LQu3G05I8zInH0FmImUczQBQZ38W/FGZGtOZ1zsOHFY9p5D0V2m2RSQNNYxFdDBjBgi7Zb0H2h1VJxee1oU2xWaJJNVWpsjdcKe7O5LVCyMdarfC5QxYjWVIBNzXQb24rMvKxIz8kJjnuOwv58m8yrpLYIJNpD7xnAFxpYfdBVXz0l8snxV0Iwe5hggABrbaU3J3qqFN4MWVJdVWLE5vKCq1MzJO6ELDJJIEEMNIIJqDWvMK1y+JB7AT72h6qqLMOM5twVVxtCp0WOLECAmYw/f6IaUjOiuDGNLnuNA0ak8AuodkexDYNIscZ42wN2s/UqUmo+loxc/BB2X7DvjUizILYdiIejndeAXTpOVbDaGsAa0aAaBTw4FNVtENlzSm5HXDGokUaLcDWywIy1LKmtlu2F+7JCiJBEHGnksgu1FCh4ijqRp/wBrGCy/itA+/JRNjit9FOGVFjUImNIkKttQk06wMv8AVGnVPRzQGKSfeMcBrSo6hXwT1kc/5GJTj+yrRpqpqte95oAPINNxryO4Umcr1F3qPJfOMQzsfVIpqJUgDUkAeZRU5HU/Y6QMeaafqQvpHEjYe6PO/ovOjE7Zsu0kGyEBjJYMfGfR0aOfEK7MbsQERA7a1YYc3DY9rrd41txXi38wlWMzmd9BZosAKAXvoFXsQfYpHFORkuEHafK19Ge4dBWpHKqqz3lM4sarC03IuFAJfKL3J24K0OISQNDaVJBlnRHNYwFznENAGpJ2UzBWlGm7i0UuSR+Na0oumdjcGZJDvowBmCOvdNO1dMx3Oy0p0PDHY17D9jWSbc7wHTDhQu1DPus581aXzTWiirZx4OJqaAGnC+yUTPaFheauHT/pcsm5HZGKii1xMRF6XHEob5yI3VdOPQvtD1UJ7Qw9iEurGtD+JPdfRQfPBbqCkRxhpvmt5AdFh2NM5FFQf0a0WyW7RwjQOIHUFNYcxDeNRTkQucvxqEQagWQrsZhA1Di08j+SOjNuvs6u0weZUrHQxpWnVcvlO1gBALg4cdD/AHTyU7QNf7hSuLQVJMucSIzYqBxHFV6DigiNOVwzCoNOWtUXLTnhBrZaqN/Rb2mwy/esH8Y4feCr3eDmr53wOwpw1qhPm2D9hdeP8lxVHJk/FUnaOHzMWvPkuj4RIexygabRotHxDw+y3ySDsRgYe8zMUfRQz4Afrv26tH4pzik4Yjydlm9IkUrYBGdW6SYhE1TOai0SGbekgqKNkMnDrE5AVP5KeOLOcev79VLIw8sIndx+A0WfZy+jBq8ho/mNE2yDpwadl5EQ4MOYeK5A9zf43Hwn+UCvmmECZjTRpCFb0c4+63jXiU3m8KziHKw6AAAOPAAeIqwSUjCl2NhsFh8eZ4lRlOzpxx1iist7KMDaRHxIhNzR2VteQ4KFvZyAw1DXVG9cyt0V4/YQ8QNU9mPqVicwdkTVrDw+qUKOz0Mawx8VY48IHZCPa5uhWU2DVCw4TAy3Zfz4KGYwGXI0I3sSCmXtANninMKKZlK3Ycw+KdN/YHFCOJgMtu8jzKgOByv+6R6pjFwoHcoWJgQ2Kopc9EcP0RNwWANI4U0s+FDeBDeXV1OyH+YjxCZ4fgbR4qgkLNr5Ak/gxLsdnqKi9ba6pxLzZbevvH3aW5lRGFc08/RZdDqGkX2PI7+qm3ZZIeyk3bXpy5I32lVyUcWkcTbimNTz9Fhhbicy1jWwYYDWMGUAaADh1SSI5bPeSalCzD07eztnAlSBJ2IlEQZiG7myPmn6rXBJR0WOA1pcQM1AL9TwTVSsy6wmabSjRoAAm/ZLDHPjNiltITKkOd4Wl1KCm5R2AdnO9f3kcZYQJoHWLyNqbNV1fCYQA3LQCwFgOFFNyOiOO/QKXMOGS67nu1OluHRSfODOACimIKVxpXqpWWG7psO3Ch7xh+sEifLHjT8UPElTs41TJAZZHNbxBUT5cHdVt7Irbh5WjcSiDUko6A2HU1I+fRLzCdDq6uVo328uKiZjbhtb4KOJiQea6/gOg/NFRfyK5BLZ1r7ObT72h9OC1fBdq0hw5ape9/n+KgEy5pqCQm0BuHOa6tK9Qt4MLcVHEqCFjDTaIK/ebYo2Xax/+W8H7rrO/RDVjcCGVa4EAkWrXdGQXNqRTyO6DEN7b0p1FvIqSJHeQDbgdj1SjIOEMDTf4LX2d3P1UUsH0JcQBtXXyC3zHifRajFbAsgJk3R7tFHhP/kM6p0cZjDOykxMkVaYUP6z3ilvut3XQ8NwqFKw8kFob9p2r3Hi52qczPut6ICNqOilKbbOnHBULo8UF1zU8OPRDxpUHSoUU97zeqPfokKvgtbFezQ163WpxKnvhSR0sxDZMlwVsMdEY/QoeMwjRL5fUphD0TJUYEi21ugph1dUTF19UPEToVgT4FVlsvwCIYpmJiYG2XO6+MHZGu0Wi1hoDfh4PLoonYVS7XGvVNdlGxZdDSMSM7FYMjyS3apqj4M0QbeInenhH6lATSIkNG9UshkMWONak/3KK9oPEIWY2UaAT//Z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35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52" y="2765509"/>
            <a:ext cx="616622" cy="675000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54053" y="3492557"/>
            <a:ext cx="810090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75" b="1" dirty="0"/>
              <a:t>Sarah </a:t>
            </a:r>
          </a:p>
          <a:p>
            <a:pPr algn="ctr"/>
            <a:r>
              <a:rPr lang="nl-NL" sz="975" b="1" dirty="0" err="1"/>
              <a:t>Ssewanyana</a:t>
            </a:r>
            <a:endParaRPr lang="nl-NL" sz="975" b="1" dirty="0"/>
          </a:p>
        </p:txBody>
      </p:sp>
      <p:pic>
        <p:nvPicPr>
          <p:cNvPr id="1037" name="Picture 13" descr="http://www.includeplatform.nl/wp-content/uploads/avatars/26/ca76e45bbbf36632b3fb894142283fac-bpfu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36" y="3973853"/>
            <a:ext cx="675000" cy="6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71874" y="4625556"/>
            <a:ext cx="7491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75" b="1" dirty="0" err="1"/>
              <a:t>Assefa</a:t>
            </a:r>
            <a:r>
              <a:rPr lang="nl-NL" sz="975" b="1" dirty="0"/>
              <a:t> </a:t>
            </a:r>
            <a:r>
              <a:rPr lang="nl-NL" sz="975" b="1" dirty="0" err="1"/>
              <a:t>Admassie</a:t>
            </a:r>
            <a:endParaRPr lang="nl-NL" sz="975" b="1" dirty="0"/>
          </a:p>
          <a:p>
            <a:pPr algn="ctr"/>
            <a:endParaRPr lang="nl-NL" sz="1350" dirty="0"/>
          </a:p>
        </p:txBody>
      </p:sp>
      <p:pic>
        <p:nvPicPr>
          <p:cNvPr id="1039" name="Picture 15" descr="http://www.includeplatform.nl/wp-content/uploads/avatars/27/7335379a3b265f570a8e41df75e52673-bpfu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63" y="1233663"/>
            <a:ext cx="675000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01643" y="1922392"/>
            <a:ext cx="7560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75" b="1" dirty="0" err="1"/>
              <a:t>Fatoumata</a:t>
            </a:r>
            <a:r>
              <a:rPr lang="nl-NL" sz="975" b="1" dirty="0"/>
              <a:t> </a:t>
            </a:r>
            <a:r>
              <a:rPr lang="nl-NL" sz="975" b="1" dirty="0" err="1"/>
              <a:t>Lamarana</a:t>
            </a:r>
            <a:r>
              <a:rPr lang="nl-NL" sz="975" b="1" dirty="0"/>
              <a:t> </a:t>
            </a:r>
            <a:r>
              <a:rPr lang="nl-NL" sz="975" b="1" dirty="0" err="1"/>
              <a:t>Diallo</a:t>
            </a:r>
            <a:endParaRPr lang="nl-NL" sz="975" b="1" dirty="0"/>
          </a:p>
          <a:p>
            <a:pPr algn="ctr"/>
            <a:endParaRPr lang="nl-NL" sz="975" dirty="0"/>
          </a:p>
        </p:txBody>
      </p:sp>
      <p:pic>
        <p:nvPicPr>
          <p:cNvPr id="1041" name="Picture 17" descr="http://www.includeplatform.nl/wp-content/uploads/avatars/28/3bb76932a8c7ddff9434fb9d196af254-bpful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1575" y="3553243"/>
            <a:ext cx="686453" cy="6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41575" y="4206082"/>
            <a:ext cx="75180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 err="1"/>
              <a:t>Ebrima</a:t>
            </a:r>
            <a:r>
              <a:rPr lang="nl-NL" sz="975" b="1" dirty="0"/>
              <a:t> </a:t>
            </a:r>
            <a:r>
              <a:rPr lang="nl-NL" sz="975" b="1" dirty="0" err="1"/>
              <a:t>Sall</a:t>
            </a:r>
            <a:endParaRPr lang="nl-NL" sz="975" b="1" dirty="0"/>
          </a:p>
          <a:p>
            <a:endParaRPr lang="nl-NL" sz="975" dirty="0"/>
          </a:p>
        </p:txBody>
      </p:sp>
      <p:pic>
        <p:nvPicPr>
          <p:cNvPr id="1043" name="Picture 19" descr="http://www.includeplatform.nl/wp-content/uploads/avatars/30/92f6e193e01f2d5f6d0569fac9da21cf-bpfull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69008" y="2630878"/>
            <a:ext cx="646154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38972" y="3339723"/>
            <a:ext cx="7048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Basil Jones</a:t>
            </a:r>
          </a:p>
          <a:p>
            <a:endParaRPr lang="nl-NL" sz="1350" dirty="0"/>
          </a:p>
        </p:txBody>
      </p:sp>
      <p:pic>
        <p:nvPicPr>
          <p:cNvPr id="1045" name="Picture 21" descr="http://www.includeplatform.nl/wp-content/uploads/avatars/31/aabda07492660fd709854ef9bf8d361c-bpful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6066" y="195486"/>
            <a:ext cx="579495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64073" y="853030"/>
            <a:ext cx="567063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Lemma </a:t>
            </a:r>
          </a:p>
          <a:p>
            <a:r>
              <a:rPr lang="nl-NL" sz="975" b="1" dirty="0" err="1"/>
              <a:t>Senbet</a:t>
            </a:r>
            <a:endParaRPr lang="nl-NL" sz="975" b="1" dirty="0"/>
          </a:p>
          <a:p>
            <a:endParaRPr lang="nl-NL" sz="975" dirty="0"/>
          </a:p>
        </p:txBody>
      </p:sp>
      <p:pic>
        <p:nvPicPr>
          <p:cNvPr id="1047" name="Picture 23" descr="http://www.includeplatform.nl/wp-content/uploads/avatars/32/05136b3658cf783c859977ce41071b97-bpful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74" y="1742358"/>
            <a:ext cx="675000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97990" y="2417359"/>
            <a:ext cx="821755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Sarah </a:t>
            </a:r>
            <a:r>
              <a:rPr lang="nl-NL" sz="975" b="1" dirty="0" err="1"/>
              <a:t>Ruto</a:t>
            </a:r>
            <a:endParaRPr lang="nl-NL" sz="975" b="1" dirty="0"/>
          </a:p>
          <a:p>
            <a:endParaRPr lang="nl-NL" sz="1350" dirty="0"/>
          </a:p>
        </p:txBody>
      </p:sp>
      <p:pic>
        <p:nvPicPr>
          <p:cNvPr id="1049" name="Picture 25" descr="http://www.includeplatform.nl/wp-content/uploads/avatars/33/dbc7e8ffe49fb5713be217cc83b6e13d-bpful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48" y="3991733"/>
            <a:ext cx="675000" cy="675000"/>
          </a:xfrm>
          <a:prstGeom prst="rect">
            <a:avLst/>
          </a:prstGeom>
          <a:noFill/>
          <a:ln>
            <a:solidFill>
              <a:srgbClr val="0066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00616" y="4633473"/>
            <a:ext cx="1086344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 err="1"/>
              <a:t>Désiré</a:t>
            </a:r>
            <a:r>
              <a:rPr lang="nl-NL" sz="975" b="1" dirty="0"/>
              <a:t> </a:t>
            </a:r>
            <a:r>
              <a:rPr lang="nl-NL" sz="975" b="1" dirty="0" err="1"/>
              <a:t>Assogbavi</a:t>
            </a:r>
            <a:endParaRPr lang="nl-NL" sz="975" b="1" dirty="0"/>
          </a:p>
          <a:p>
            <a:endParaRPr lang="nl-NL" sz="1350" dirty="0"/>
          </a:p>
        </p:txBody>
      </p:sp>
      <p:pic>
        <p:nvPicPr>
          <p:cNvPr id="1051" name="Picture 27" descr="http://www.includeplatform.nl/wp-content/uploads/avatars/34/5859b2a37467f872076b27a4f75d0a04-bpfull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239" y="1308517"/>
            <a:ext cx="675000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606497" y="1940224"/>
            <a:ext cx="877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 err="1"/>
              <a:t>Maggie</a:t>
            </a:r>
            <a:r>
              <a:rPr lang="nl-NL" sz="975" b="1" dirty="0"/>
              <a:t> </a:t>
            </a:r>
            <a:r>
              <a:rPr lang="nl-NL" sz="975" b="1" dirty="0" err="1"/>
              <a:t>Kigozi</a:t>
            </a:r>
            <a:endParaRPr lang="nl-NL" sz="975" b="1" dirty="0"/>
          </a:p>
          <a:p>
            <a:endParaRPr lang="nl-NL" sz="1350" dirty="0"/>
          </a:p>
        </p:txBody>
      </p:sp>
      <p:pic>
        <p:nvPicPr>
          <p:cNvPr id="1053" name="Picture 29" descr="http://www.includeplatform.nl/wp-content/uploads/avatars/21/a23a2f0027fd42e7a79d55b0ffc1e076-bpfull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53" y="3654233"/>
            <a:ext cx="675000" cy="6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751419" y="4397081"/>
            <a:ext cx="1048562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Nicholas </a:t>
            </a:r>
            <a:r>
              <a:rPr lang="nl-NL" sz="975" b="1" dirty="0" err="1"/>
              <a:t>Awortwi</a:t>
            </a:r>
            <a:endParaRPr lang="nl-NL" sz="975" b="1" dirty="0"/>
          </a:p>
          <a:p>
            <a:endParaRPr lang="nl-NL" sz="975" dirty="0"/>
          </a:p>
        </p:txBody>
      </p:sp>
      <p:pic>
        <p:nvPicPr>
          <p:cNvPr id="1055" name="Picture 31" descr="http://www.includeplatform.nl/wp-content/uploads/avatars/20/f5797c550a0fd41a491fe7716fdd5574-bpfull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35" y="491912"/>
            <a:ext cx="675000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88534" y="1193507"/>
            <a:ext cx="1188132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Robert-Jan Scheer</a:t>
            </a:r>
          </a:p>
          <a:p>
            <a:endParaRPr lang="nl-NL" sz="975" dirty="0"/>
          </a:p>
        </p:txBody>
      </p:sp>
      <p:pic>
        <p:nvPicPr>
          <p:cNvPr id="1057" name="Picture 33" descr="http://www.includeplatform.nl/wp-content/uploads/avatars/19/371c8e1a34698c8a7d1c188f9813647a-bpfull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52" y="367430"/>
            <a:ext cx="675000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00352" y="1014612"/>
            <a:ext cx="624863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Isa Baud</a:t>
            </a:r>
          </a:p>
          <a:p>
            <a:endParaRPr lang="nl-NL" sz="1350" dirty="0"/>
          </a:p>
        </p:txBody>
      </p:sp>
      <p:pic>
        <p:nvPicPr>
          <p:cNvPr id="1059" name="Picture 35" descr="http://www.includeplatform.nl/wp-content/uploads/avatars/17/e996beaf44cf65a3c2f6b7e4e13193cd-bpfull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28" y="2752749"/>
            <a:ext cx="675000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54335" y="3420335"/>
            <a:ext cx="606046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Rob Bijl</a:t>
            </a:r>
          </a:p>
          <a:p>
            <a:endParaRPr lang="nl-NL" sz="1350" dirty="0"/>
          </a:p>
        </p:txBody>
      </p:sp>
      <p:pic>
        <p:nvPicPr>
          <p:cNvPr id="1061" name="Picture 37" descr="http://www.includeplatform.nl/wp-content/uploads/avatars/43/abc746840d835cea1ef8f3eda76aed99-bpfull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46" y="1190510"/>
            <a:ext cx="675000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03537" y="1832582"/>
            <a:ext cx="10926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Roel van der Veen</a:t>
            </a:r>
          </a:p>
          <a:p>
            <a:endParaRPr lang="nl-NL" sz="1350" dirty="0"/>
          </a:p>
        </p:txBody>
      </p:sp>
      <p:pic>
        <p:nvPicPr>
          <p:cNvPr id="1063" name="Picture 39" descr="http://www.includeplatform.nl/wp-content/uploads/avatars/42/69d93389b9ba455e46a859681e8f1d8d-bpfull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32" y="3982289"/>
            <a:ext cx="675000" cy="675000"/>
          </a:xfrm>
          <a:prstGeom prst="rect">
            <a:avLst/>
          </a:prstGeom>
          <a:noFill/>
          <a:ln>
            <a:solidFill>
              <a:srgbClr val="0066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815916" y="4638764"/>
            <a:ext cx="8955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75" b="1" dirty="0"/>
              <a:t>Josine </a:t>
            </a:r>
            <a:r>
              <a:rPr lang="nl-NL" sz="975" b="1" dirty="0" err="1"/>
              <a:t>Stremmelaar</a:t>
            </a:r>
            <a:endParaRPr lang="nl-NL" sz="975" b="1" dirty="0"/>
          </a:p>
          <a:p>
            <a:endParaRPr lang="nl-NL" sz="1350" dirty="0"/>
          </a:p>
        </p:txBody>
      </p:sp>
      <p:pic>
        <p:nvPicPr>
          <p:cNvPr id="1065" name="Picture 41" descr="http://www.includeplatform.nl/wp-content/uploads/avatars/41/fb5da4fa26af9017088ee8451bf59259-bpfull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369" y="2927729"/>
            <a:ext cx="674198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388592" y="3589550"/>
            <a:ext cx="7537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Ton Meijers</a:t>
            </a:r>
          </a:p>
          <a:p>
            <a:endParaRPr lang="nl-NL" sz="1350" dirty="0"/>
          </a:p>
        </p:txBody>
      </p:sp>
      <p:pic>
        <p:nvPicPr>
          <p:cNvPr id="1067" name="Picture 43" descr="http://www.includeplatform.nl/wp-content/uploads/avatars/39/c23396d9e7c0ca7aea017364e2aa3558-bpfull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4832" y="1283312"/>
            <a:ext cx="569308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520924" y="1931008"/>
            <a:ext cx="1066212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Dennis Arends</a:t>
            </a:r>
          </a:p>
          <a:p>
            <a:endParaRPr lang="nl-NL" sz="1350" dirty="0"/>
          </a:p>
        </p:txBody>
      </p:sp>
      <p:pic>
        <p:nvPicPr>
          <p:cNvPr id="1069" name="Picture 45" descr="http://www.includeplatform.nl/wp-content/uploads/avatars/38/e56b960d6d38a73a08ec11b3ac491858-bpfull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3849" y="2562799"/>
            <a:ext cx="599005" cy="6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609498" y="3250183"/>
            <a:ext cx="870045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/>
              <a:t>Erwin </a:t>
            </a:r>
            <a:r>
              <a:rPr lang="nl-NL" sz="975" b="1" dirty="0" err="1"/>
              <a:t>Bulte</a:t>
            </a:r>
            <a:endParaRPr lang="nl-NL" sz="975" b="1" dirty="0"/>
          </a:p>
          <a:p>
            <a:endParaRPr lang="nl-NL" sz="1350" dirty="0"/>
          </a:p>
        </p:txBody>
      </p:sp>
      <p:sp>
        <p:nvSpPr>
          <p:cNvPr id="27" name="TextBox 26"/>
          <p:cNvSpPr txBox="1"/>
          <p:nvPr/>
        </p:nvSpPr>
        <p:spPr>
          <a:xfrm>
            <a:off x="2456612" y="2153743"/>
            <a:ext cx="1065012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 smtClean="0"/>
              <a:t>Marina Diboma</a:t>
            </a:r>
            <a:endParaRPr lang="nl-NL" sz="975" b="1" dirty="0"/>
          </a:p>
          <a:p>
            <a:endParaRPr lang="nl-NL" sz="975" dirty="0"/>
          </a:p>
        </p:txBody>
      </p:sp>
      <p:sp>
        <p:nvSpPr>
          <p:cNvPr id="28" name="TextBox 27"/>
          <p:cNvSpPr txBox="1"/>
          <p:nvPr/>
        </p:nvSpPr>
        <p:spPr>
          <a:xfrm>
            <a:off x="1575603" y="4472101"/>
            <a:ext cx="696802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5" b="1" dirty="0"/>
              <a:t>Ton Dietz</a:t>
            </a:r>
            <a:endParaRPr lang="nl-NL" sz="975" b="1" dirty="0"/>
          </a:p>
        </p:txBody>
      </p:sp>
      <p:pic>
        <p:nvPicPr>
          <p:cNvPr id="1075" name="Picture 51" descr="http://www.includeplatform.nl/wp-content/uploads/avatars/35/e4bbb5fbcb730c4c0ef8779161c5676e-bpfull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53" y="234554"/>
            <a:ext cx="675000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653220" y="896200"/>
            <a:ext cx="1327756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 err="1"/>
              <a:t>Rolph</a:t>
            </a:r>
            <a:r>
              <a:rPr lang="nl-NL" sz="975" b="1" dirty="0"/>
              <a:t> van der Hoeven</a:t>
            </a:r>
          </a:p>
          <a:p>
            <a:endParaRPr lang="nl-NL" sz="975" b="1" dirty="0"/>
          </a:p>
        </p:txBody>
      </p:sp>
      <p:sp>
        <p:nvSpPr>
          <p:cNvPr id="30" name="AutoShape 55" descr="data:image/jpeg;base64,/9j/4AAQSkZJRgABAQAAAQABAAD/2wCEAAkGBxISEhUUEhIUFRQWGBgUGBQVFBQVFxQUFxQWFxQUFBQYHCggGBolHBQUITEhJSkrLi4uFx8zODMsNygtLisBCgoKDg0OGhAQGiwcHx0sLCwsKywsLCwsLCwsLCwsLCwsLCwsLCwsLCwrLCw3Nyw4LCwsLCssKywrLCssKyssK//AABEIAKAAoAMBIgACEQEDEQH/xAAcAAABBQEBAQAAAAAAAAAAAAAFAgMEBgcBAAj/xABAEAABAwIDAwgHBgUEAwAAAAABAAIDBBEFITESQVEGEyJhcYGRoQcjMkJyscEUM1LR4fBTYpKishUkgvE0Q2P/xAAZAQADAQEBAAAAAAAAAAAAAAABAgMABAX/xAAhEQACAgIDAQADAQAAAAAAAAAAAQIRAyESMUEEMlFhIv/aAAwDAQACEQMRAD8ARytp+cg2BvcB5FZjWUHNvLCcwtWx/wC7b8Y+RWd43TvdM8ta4g20aTuHBTvY/gF5gL3MhTRRSfw3f0ldFBL/AA3eH6o2CiAIQu80EQGGzfw3fvvUmPBpD7pHeFuRqBbKYWJ4J5tBfQE9gyVswzks8Zk3OthYnwVop6GRuYYBnmCRp2LNjqJnVDg205oLSWO3gblbKHkjttJIsD0RxsrZTYSw5hoF88hu4InPSnZDQLNy03AcEnMrHF/DP4ORLA4vvkwXI7d11WcZpmtJs0+K0+vhcWEdR8Ra11VsdwlznAMAtYHO5tcX/NbkK4sA0/J+JwudrQb+Pck1WBU7BfpX3Da/RWKOlc0Zi1gO9BcTJBNwbpVdiVRUKqANeQNyO4VhET42ucCSRnmhFe3pnrF1Y8DPqm9ipJ6EXYH5Q4eyLZ2Ba9+vegbwrNys9zv+YVacjDo0uyVHhkhaHWFjmM104VJ1eKL0LvVt7E+dEOTNSNCx8eqHxt+qDcx1nxRnlE/ZhLjuc0qrHHWfhd5JZrYUT/s44nxXuYHX4od/rzPwu8lz/Xmfhd5JOLCEjCFOoKC5vuQKPGQ45MJOmoWgYVQlsW04W/Ph1oqOwoaZEW5taARpx7kQpKMnN+vAfUpuBmd75nyRulgNlOc/Ed+HCkuTFU9PlkE9zJCmQsTpjQUBnlpgOopmuyI71X8Ww57bFpy49SuMtMo00OVil3Ef/Myo0dNfV1+2yDcpcCGw4tDg7XiO5W6Wl5t20PZ4cEQq8ME0V4/atkDoerqKvCdo5MuPiz5xr4y11jrZHsDPqm96j8r6MsncCCDvB+igw4jzcQA1zVHtHK1THeVEwJaBuvfyQFyemnLr3TLk0VSEl2GaGpaI2glPmrZxQKPQJYStDI2LlT/4z+0LNCVpvKcf7Z/d81mRatLs0ehJK8F0NXQ1AJbuQuEtllBdpe4H1K0rGJQHCNujRp17lVvRLCfWvPuhrWjhmbn5eCsda273HifLci/xK4lchdGzQo3TuyQyCKwF1NhlbxXKj0G1VBJidDkxDMFw1ACraOdxbfRIJTErVElxmJpsSmmY1G7S6WTVBjGSG6qDaaQpeAMLW2K4XA5hS8MftMPUbFbEqYc7uJivpcqGGfZLLSNvc6ZG2qzKRy2j07YcNuGUZEtLT12tYrGJRmuiPRxT8Ylq8UqySQmRJi49EtJi0SkrHRtOOsBhIOhLR4uCBDkzBxf4j8kfxr7o9rf8go4Sz7FQLHJmn/m/qSn8m6cNOTtCfaRMLrtD2H5JApj3oijAjqHn8bGgdjST81YKqXpG25Vv0fv2KSTcTIbdR2QL+afwuCWOSUvcXtf7IPu53VH+JbEnyDDKYyZueR2Jqqowz/3Hq9n80xLSzP1Owzg05ntO5diwpnutc48SXLlZ6CiydhdURIGyG1xcXyupWPVAsA059481Cwmk5uU9Yt2cc0ar6VsoAOVjcFGtB6eystrKdhu8X4nK3iUUp8YpSOiQ3u+qcbhJBJYW9hH1UgUBd7QalGdfsi12KCGNz2N5y1sgbXvpnYodTYhWySFkYjjjfYlzgSQ7gEbNC1osMguClBuRqNEYTp0SyQUkVz0vUTpaGKVx6cTrOtoQ4a+XmsIcM1vHLd8n2SeM6FheDx2CDa3esIfquiErOPLicIps4/RNlOuTZVUcrFRaJaTGMu9LslY6Nqxkepd3f5BRQpmLj1Lu75hQkJ9iIWF46HsK4F2+RSGI2AAsaYgcrbXffNWOB/SVXwuYCYXy2gW34E+z5hWWRpa5Tk30ehgSqyw0T8tQEmslA338kJhqrarrZ9vVIjrS9J1A0beXBFZHAbwqNVMqGvux3RO7O/iu0+HVEzhtSOZbTZum5UZxt2W+epA1GXFSKaoYQmKek2GBpN+JO9B5w6BxPupHJo3GMlQaqHg5KJE65t3LhdtNDgUmJ2be1Tu2aqQN5QxH7HOZDfZZIL9Rb/0vn54zW8elepEdAWjWRzW+dz8lhDtV1YY0jk+qdxSEuTbk69NuCujz2Ki0705dNM0SkGOjb8XHqX24fUKA0ojiv3L/AIfqhrUJiIWClBIS2qZgBUaq6seXNjJ1dG0ntsqRWvDQ5x9258ES5M15LI9o6tGu7qStaOrDNJ7LYYQQhOI4wKfVjjuyCNxPAPakywNN7i4Kguz0VtEahNVINoCNg/mKKCnmztUwg2uA2xueGqEGjZfNm125hS6UgezE0dw/JUaRuEv2Ir562IdF7JTn0QOGmY4pzDxO7OcBt/cB2h4ovCN9hfqS3hRkNojMjDQGjTWyE8p637PTySj3Be3XfJF2yalUL0pYiG0oYDnK8C38rBtOP+I71oRtiydJsE45ylOJsYzZ2GRm5ublziLX7vqqtynwwQPYBo5gd52T3Jc9F/aFM9IbxzkB/wDiB/cuuqlSPMc+e2VZ+ibcEq668KyIMaYdycskN1KcQY0TcMU+5f8AChjEUxP7mT4ShTDktMRCwlsTYKXGc1MxWcQkEjJA3g5veMk5hwLYWcWgDwTFDEQ14I9957to2UmI2jzPG/igULXhldtsHFGqWUOCznk1XvmneyNt2MYXl3CxHS7NytMFQ5pupyx0d2LJaLGKXPVSY6UBB6fFbKU/GBZCjpUguyO29R6ycDIaoU/Fv+lHfM89pSOIHIeqqncNVQ/SrhkjWUsxPRe14t+EhwPmPkr5heGOleBx8hxVs5UYDFPSOic0EMbduWlhuV8GP1nL9GWtHzVgE4YHX4hP8sK0SuhLfdYR/ddLxPCjTSOZq02LTxaUDxF1yM9ys47s4utEUOO1ZSZAozfaUyQJhCMNUspNs0uyVjxNyrx6qT4T8kGZoEarR6qT4D8kDjOQWmiaHQlNTd1znEFjbM2Cqk2uoNY0uge0C5I0HXwRh0YvokbOYyVVgfpuZZvQlyfDIamR46UmzH2NAJI/uC7LRljix2rTbwVv9HMQFJcb3u8svolcqcJJ9awX/EB/klyRvRf58lS36Uh8K4ym61NcEmJct0ehxFU1KEQpqIvcGtFyf3crtBC6R2wwXPHh1lXXDqBsTbDMnU8UYxcmRy5VjX9EYThrYW21cdSn8QeGxPJ3NPyUgoHywqtimI3vOyPmV1JeHnttu2ZXjOGNqGgE7LgMnfms4x3BZondKMkZ9IC7fFav7yUXWP771VxsHIw5rekp0jVq1Xh8EntxMJ47IB8Qg9byRhf7Diw/1D80nFhtGbEZpSsOIckKiM3aA8fy/kgk0DmmzgQevJTaoeJs9VWNLXNGdwR4oayKwzKfMaS4X0XUoI57Y21i45qeaE1URbQsUdIBGYRwzXg3NKip9kZkngSlt3ohNL9HR/2g+N/zVnKqfo6fakJJyD359W9DMe5QTTO2YHFkQNiR7Txvz3KLjch10FMeweJzvVPY2Q6sJyPWOCGjAJWEbeyxu95cLAJykjMbGujZtl1tc+111NxWFrgx0j3A6Btsr/DuSv509l4fVOKoPYVSxxt9WQb6uFs+1Tlm7Kd5nHNOeDvcDYfvqV7w2pcRsvI2hvG8cUZY+PRFycnbJpVC5ZV3OTBgPRjy/wCZtf5K710+xG5/4QT4BZU9xOZ1OZ6+K0F6Y5zfUm5mpbSmqudkY2nuAHEmydIURs6JYTFNMJBtNvs6AkEX67FSLI0Y9dRpadrxZzWntAKkuGY/fFIIyHejRtnXcFxo6l1uiUtYKGpf2Vxuef70XXr0Og8PILGGpMwEiJuZTsgXaVuZRRi18nInfYAwe/Kb9TTn9EYOCtbG640afIKTgFDaCLcNkEjipXKGoEcEhJAOyQLm1zZT5b0MugBHGHwxHbLGi3fwBspeLueSyNkYfcZmx8uCTSxjm2B7DtbO2GiwFr6ozhLQW7V7nTjbqVJSpWKiLhGDc2LvN3HM/opxpM7jcVLXVBzbHAPLGp2Kct3vIb3alUEjNWPlpV7UzWDRgz7T+llW3X2SQATuG6+5PFaAzzhuUCTDY3O5xzbu3Em4HCwPsqQaloyf0D16HsKkuIGZ0/ROKMlJKi0ribuO83twG7yUkbkAirZrwZl4pS8iY//Z"/>
          <p:cNvSpPr>
            <a:spLocks noChangeAspect="1" noChangeArrowheads="1"/>
          </p:cNvSpPr>
          <p:nvPr/>
        </p:nvSpPr>
        <p:spPr bwMode="auto">
          <a:xfrm>
            <a:off x="1488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350"/>
          </a:p>
        </p:txBody>
      </p:sp>
      <p:pic>
        <p:nvPicPr>
          <p:cNvPr id="1080" name="Picture 5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03" y="3848858"/>
            <a:ext cx="675000" cy="675000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9" name="Picture 21" descr="http://www.includeplatform.nl/wp-content/uploads/avatars/31/aabda07492660fd709854ef9bf8d361c-bpful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9291" y="185433"/>
            <a:ext cx="579495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011449" y="818404"/>
            <a:ext cx="129007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75" b="1" dirty="0" smtClean="0"/>
              <a:t>Adriano Nuvunga</a:t>
            </a:r>
            <a:endParaRPr lang="nl-NL" sz="975" b="1" dirty="0"/>
          </a:p>
          <a:p>
            <a:endParaRPr lang="nl-NL" sz="975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94802" y="1450943"/>
            <a:ext cx="721719" cy="721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110402" y="105557"/>
            <a:ext cx="753043" cy="7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6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518" y="-929099"/>
            <a:ext cx="6573126" cy="60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0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1241" y="542545"/>
            <a:ext cx="8527550" cy="659299"/>
          </a:xfrm>
        </p:spPr>
        <p:txBody>
          <a:bodyPr>
            <a:noAutofit/>
          </a:bodyPr>
          <a:lstStyle/>
          <a:p>
            <a:r>
              <a:rPr lang="en-GB" sz="2800" dirty="0" smtClean="0"/>
              <a:t>Knowledge products/activities to influence policy</a:t>
            </a:r>
            <a:endParaRPr lang="en-GB" sz="2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3531" y="1699287"/>
            <a:ext cx="5610097" cy="1891405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en-GB" sz="1800" dirty="0" smtClean="0"/>
              <a:t>  Valorisation </a:t>
            </a:r>
            <a:r>
              <a:rPr lang="en-GB" sz="1800" dirty="0"/>
              <a:t>and uptake </a:t>
            </a:r>
            <a:r>
              <a:rPr lang="en-GB" sz="1800" u="sng" dirty="0"/>
              <a:t>new </a:t>
            </a:r>
            <a:r>
              <a:rPr lang="en-GB" sz="1800" u="sng" dirty="0" smtClean="0"/>
              <a:t>knowledge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2. 	Valorisation </a:t>
            </a:r>
            <a:r>
              <a:rPr lang="en-GB" sz="1800" dirty="0"/>
              <a:t>and uptake </a:t>
            </a:r>
            <a:r>
              <a:rPr lang="en-GB" sz="1800" u="sng" dirty="0"/>
              <a:t>existing </a:t>
            </a:r>
            <a:r>
              <a:rPr lang="en-GB" sz="1800" u="sng" dirty="0" smtClean="0"/>
              <a:t>knowledge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3. 	Building </a:t>
            </a:r>
            <a:r>
              <a:rPr lang="en-GB" sz="1800" u="sng" dirty="0"/>
              <a:t>knowledge communities</a:t>
            </a:r>
            <a:r>
              <a:rPr lang="en-GB" sz="1800" dirty="0"/>
              <a:t> around themes</a:t>
            </a:r>
            <a:r>
              <a:rPr lang="en-GB" sz="1800" dirty="0" smtClean="0"/>
              <a:t> 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78311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Helevetica"/>
              </a:rPr>
              <a:t>1. Valorisation </a:t>
            </a:r>
            <a:r>
              <a:rPr lang="en-GB" dirty="0">
                <a:latin typeface="Helevetica"/>
              </a:rPr>
              <a:t>and uptake </a:t>
            </a:r>
            <a:r>
              <a:rPr lang="en-GB" u="sng" dirty="0" smtClean="0">
                <a:latin typeface="Helevetica"/>
              </a:rPr>
              <a:t>new</a:t>
            </a:r>
            <a:r>
              <a:rPr lang="en-GB" dirty="0" smtClean="0">
                <a:latin typeface="Helevetica"/>
              </a:rPr>
              <a:t> </a:t>
            </a:r>
            <a:r>
              <a:rPr lang="en-GB" dirty="0">
                <a:latin typeface="Helevetica"/>
              </a:rPr>
              <a:t>knowledge</a:t>
            </a:r>
            <a:r>
              <a:rPr lang="nl-NL" dirty="0">
                <a:latin typeface="Helevetica"/>
              </a:rPr>
              <a:t/>
            </a:r>
            <a:br>
              <a:rPr lang="nl-NL" dirty="0">
                <a:latin typeface="Helevetica"/>
              </a:rPr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3532" y="1201844"/>
            <a:ext cx="7799918" cy="3208231"/>
          </a:xfrm>
        </p:spPr>
        <p:txBody>
          <a:bodyPr>
            <a:normAutofit fontScale="77500" lnSpcReduction="20000"/>
          </a:bodyPr>
          <a:lstStyle/>
          <a:p>
            <a:pPr fontAlgn="t"/>
            <a:r>
              <a:rPr lang="nl-NL" sz="1800" b="1" dirty="0" smtClean="0"/>
              <a:t>WHO?</a:t>
            </a:r>
          </a:p>
          <a:p>
            <a:pPr marL="0" indent="0" fontAlgn="t">
              <a:buNone/>
            </a:pPr>
            <a:endParaRPr lang="nl-NL" sz="1800" b="1" dirty="0" smtClean="0"/>
          </a:p>
          <a:p>
            <a:pPr marL="285750" indent="-285750" fontAlgn="t">
              <a:buFont typeface="Arial" charset="0"/>
              <a:buChar char="•"/>
            </a:pPr>
            <a:r>
              <a:rPr lang="en-GB" sz="1800" dirty="0" smtClean="0"/>
              <a:t>Secretariat</a:t>
            </a:r>
            <a:r>
              <a:rPr lang="en-GB" sz="1800" dirty="0"/>
              <a:t>: </a:t>
            </a:r>
            <a:r>
              <a:rPr lang="en-GB" sz="1800" dirty="0" smtClean="0"/>
              <a:t>Lead</a:t>
            </a:r>
          </a:p>
          <a:p>
            <a:pPr marL="285750" indent="-285750" fontAlgn="t">
              <a:buFont typeface="Arial" charset="0"/>
              <a:buChar char="•"/>
            </a:pPr>
            <a:r>
              <a:rPr lang="en-GB" sz="1800" dirty="0" smtClean="0"/>
              <a:t>Research </a:t>
            </a:r>
            <a:r>
              <a:rPr lang="en-GB" sz="1800" dirty="0"/>
              <a:t>Groups: Active </a:t>
            </a:r>
            <a:r>
              <a:rPr lang="en-GB" sz="1800" dirty="0" smtClean="0"/>
              <a:t>participation</a:t>
            </a:r>
            <a:endParaRPr lang="nl-NL" sz="1800" dirty="0" smtClean="0"/>
          </a:p>
          <a:p>
            <a:pPr marL="285750" indent="-285750" fontAlgn="t">
              <a:buFont typeface="Arial" charset="0"/>
              <a:buChar char="•"/>
            </a:pPr>
            <a:r>
              <a:rPr lang="en-GB" sz="1800" dirty="0" smtClean="0"/>
              <a:t>Platform </a:t>
            </a:r>
            <a:r>
              <a:rPr lang="en-GB" sz="1800" dirty="0"/>
              <a:t>members: Active engagement </a:t>
            </a:r>
            <a:endParaRPr lang="nl-NL" sz="1800" dirty="0" smtClean="0"/>
          </a:p>
          <a:p>
            <a:pPr marL="285750" indent="-285750" fontAlgn="t">
              <a:buFont typeface="Arial" charset="0"/>
              <a:buChar char="•"/>
            </a:pPr>
            <a:r>
              <a:rPr lang="en-GB" sz="1800" dirty="0" smtClean="0"/>
              <a:t>Policy </a:t>
            </a:r>
            <a:r>
              <a:rPr lang="en-GB" sz="1800" dirty="0"/>
              <a:t>makers/practitioners: Time and feedback</a:t>
            </a:r>
            <a:endParaRPr lang="nl-NL" sz="1800" dirty="0"/>
          </a:p>
          <a:p>
            <a:pPr marL="0" indent="0" fontAlgn="t">
              <a:buNone/>
            </a:pPr>
            <a:endParaRPr lang="nl-NL" sz="1800" b="1" dirty="0"/>
          </a:p>
          <a:p>
            <a:pPr fontAlgn="t"/>
            <a:endParaRPr lang="nl-NL" sz="1800" dirty="0"/>
          </a:p>
          <a:p>
            <a:pPr fontAlgn="t">
              <a:buAutoNum type="alphaUcPeriod" startAt="2"/>
            </a:pPr>
            <a:r>
              <a:rPr lang="nl-NL" sz="1800" b="1" dirty="0" smtClean="0"/>
              <a:t>KNOWLEDGE PRODUCTS:</a:t>
            </a:r>
          </a:p>
          <a:p>
            <a:pPr marL="0" indent="0" fontAlgn="t">
              <a:buNone/>
            </a:pPr>
            <a:endParaRPr lang="nl-NL" sz="1800" dirty="0"/>
          </a:p>
          <a:p>
            <a:pPr fontAlgn="t">
              <a:buFont typeface="Arial" panose="020B0604020202020204" pitchFamily="34" charset="0"/>
              <a:buChar char="•"/>
            </a:pPr>
            <a:r>
              <a:rPr lang="en-GB" sz="1800" dirty="0" smtClean="0"/>
              <a:t>Factsheets </a:t>
            </a:r>
            <a:endParaRPr lang="nl-NL" sz="1800" dirty="0"/>
          </a:p>
          <a:p>
            <a:pPr fontAlgn="t">
              <a:buFont typeface="Arial" panose="020B0604020202020204" pitchFamily="34" charset="0"/>
              <a:buChar char="•"/>
            </a:pPr>
            <a:r>
              <a:rPr lang="en-GB" sz="1800" dirty="0"/>
              <a:t>Activities updates</a:t>
            </a:r>
            <a:endParaRPr lang="nl-NL" sz="1800" dirty="0"/>
          </a:p>
          <a:p>
            <a:pPr fontAlgn="t">
              <a:buFont typeface="Arial" panose="020B0604020202020204" pitchFamily="34" charset="0"/>
              <a:buChar char="•"/>
            </a:pPr>
            <a:r>
              <a:rPr lang="en-GB" sz="1800" dirty="0"/>
              <a:t>One pagers with preliminary findings</a:t>
            </a:r>
            <a:endParaRPr lang="nl-NL" sz="1800" dirty="0"/>
          </a:p>
          <a:p>
            <a:pPr fontAlgn="t">
              <a:buFont typeface="Arial" panose="020B0604020202020204" pitchFamily="34" charset="0"/>
              <a:buChar char="•"/>
            </a:pPr>
            <a:r>
              <a:rPr lang="en-GB" sz="1800" dirty="0"/>
              <a:t>Policy recommendations</a:t>
            </a:r>
            <a:endParaRPr lang="nl-NL" sz="1800" dirty="0"/>
          </a:p>
          <a:p>
            <a:pPr fontAlgn="t">
              <a:buFont typeface="Arial" panose="020B0604020202020204" pitchFamily="34" charset="0"/>
              <a:buChar char="•"/>
            </a:pPr>
            <a:r>
              <a:rPr lang="en-GB" sz="1800" dirty="0"/>
              <a:t>Pitches</a:t>
            </a:r>
            <a:endParaRPr lang="nl-NL" sz="18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6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factsheet.PNG"/>
          <p:cNvPicPr>
            <a:picLocks noChangeAspect="1"/>
          </p:cNvPicPr>
          <p:nvPr/>
        </p:nvPicPr>
        <p:blipFill rotWithShape="1">
          <a:blip r:embed="rId2"/>
          <a:srcRect r="2577" b="25705"/>
          <a:stretch/>
        </p:blipFill>
        <p:spPr>
          <a:xfrm>
            <a:off x="1650606" y="0"/>
            <a:ext cx="47404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07" y="0"/>
            <a:ext cx="33257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Custom 2">
      <a:dk1>
        <a:srgbClr val="373737"/>
      </a:dk1>
      <a:lt1>
        <a:srgbClr val="FFFFFF"/>
      </a:lt1>
      <a:dk2>
        <a:srgbClr val="28588E"/>
      </a:dk2>
      <a:lt2>
        <a:srgbClr val="CCCCCC"/>
      </a:lt2>
      <a:accent1>
        <a:srgbClr val="F9B233"/>
      </a:accent1>
      <a:accent2>
        <a:srgbClr val="E41949"/>
      </a:accent2>
      <a:accent3>
        <a:srgbClr val="999999"/>
      </a:accent3>
      <a:accent4>
        <a:srgbClr val="3A385E"/>
      </a:accent4>
      <a:accent5>
        <a:srgbClr val="78C8FF"/>
      </a:accent5>
      <a:accent6>
        <a:srgbClr val="F58B53"/>
      </a:accent6>
      <a:hlink>
        <a:srgbClr val="4ABE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91440" bIns="0" rtlCol="0" anchor="t">
        <a:normAutofit/>
      </a:bodyPr>
      <a:lstStyle>
        <a:defPPr>
          <a:lnSpc>
            <a:spcPct val="120000"/>
          </a:lnSpc>
          <a:defRPr sz="1600" dirty="0" smtClean="0">
            <a:solidFill>
              <a:schemeClr val="bg1"/>
            </a:solidFill>
            <a:latin typeface="Helvetica Light"/>
            <a:cs typeface="Helvetica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INCLUDE PowerPoint basis-licht 10102014</Template>
  <TotalTime>360</TotalTime>
  <Words>543</Words>
  <Application>Microsoft Office PowerPoint</Application>
  <PresentationFormat>On-screen Show (16:9)</PresentationFormat>
  <Paragraphs>119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Helevetica</vt:lpstr>
      <vt:lpstr>Helvetica Light</vt:lpstr>
      <vt:lpstr>Helvetica Neue</vt:lpstr>
      <vt:lpstr>Helvetica Neue Light</vt:lpstr>
      <vt:lpstr>Kantoorthema</vt:lpstr>
      <vt:lpstr>Dr. Marleen Dekker  Coordinator Secretariat INCLUDE Platform African Studies Centre </vt:lpstr>
      <vt:lpstr>Knowledge for Policy</vt:lpstr>
      <vt:lpstr>INCLUDE Knowledge Platform</vt:lpstr>
      <vt:lpstr>PowerPoint Presentation</vt:lpstr>
      <vt:lpstr>PowerPoint Presentation</vt:lpstr>
      <vt:lpstr>Knowledge products/activities to influence policy</vt:lpstr>
      <vt:lpstr>1. Valorisation and uptake new knowledge </vt:lpstr>
      <vt:lpstr>PowerPoint Presentation</vt:lpstr>
      <vt:lpstr>PowerPoint Presentation</vt:lpstr>
      <vt:lpstr>2. Valorisation and uptake existing knowledge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Building knowledge communities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 </vt:lpstr>
      <vt:lpstr>SHARE YOUR EXPERIENCE!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Saskia Hollander</dc:creator>
  <cp:lastModifiedBy>marleen dekker</cp:lastModifiedBy>
  <cp:revision>45</cp:revision>
  <dcterms:created xsi:type="dcterms:W3CDTF">2015-04-29T15:03:33Z</dcterms:created>
  <dcterms:modified xsi:type="dcterms:W3CDTF">2015-05-10T18:48:53Z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