
<file path=[Content_Types].xml><?xml version="1.0" encoding="utf-8"?>
<Types xmlns="http://schemas.openxmlformats.org/package/2006/content-types">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charts/style9.xml" ContentType="application/vnd.ms-office.chartstyle+xml"/>
  <Override PartName="/ppt/charts/style7.xml" ContentType="application/vnd.ms-office.chartstyl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charts/colors9.xml" ContentType="application/vnd.ms-office.chartcolorstyl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charts/style8.xml" ContentType="application/vnd.ms-office.chartstyle+xml"/>
  <Override PartName="/ppt/notesSlides/notesSlide6.xml" ContentType="application/vnd.openxmlformats-officedocument.presentationml.notesSlid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Override PartName="/ppt/charts/colors8.xml" ContentType="application/vnd.ms-office.chartcolorstyle+xml"/>
  <Override PartName="/ppt/slideMasters/slideMaster1.xml" ContentType="application/vnd.openxmlformats-officedocument.presentationml.slideMaster+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375" r:id="rId5"/>
    <p:sldId id="336" r:id="rId6"/>
    <p:sldId id="377" r:id="rId7"/>
    <p:sldId id="387" r:id="rId8"/>
    <p:sldId id="390" r:id="rId9"/>
    <p:sldId id="378" r:id="rId10"/>
    <p:sldId id="384" r:id="rId11"/>
    <p:sldId id="331" r:id="rId12"/>
    <p:sldId id="374" r:id="rId13"/>
    <p:sldId id="364" r:id="rId14"/>
    <p:sldId id="389" r:id="rId15"/>
    <p:sldId id="339" r:id="rId16"/>
    <p:sldId id="341" r:id="rId17"/>
    <p:sldId id="319" r:id="rId18"/>
    <p:sldId id="317" r:id="rId19"/>
    <p:sldId id="325" r:id="rId20"/>
    <p:sldId id="323" r:id="rId21"/>
    <p:sldId id="355" r:id="rId22"/>
    <p:sldId id="385" r:id="rId23"/>
    <p:sldId id="354" r:id="rId24"/>
    <p:sldId id="334" r:id="rId25"/>
    <p:sldId id="353" r:id="rId26"/>
    <p:sldId id="370" r:id="rId27"/>
    <p:sldId id="351" r:id="rId28"/>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3ABD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74327" autoAdjust="0"/>
  </p:normalViewPr>
  <p:slideViewPr>
    <p:cSldViewPr>
      <p:cViewPr varScale="1">
        <p:scale>
          <a:sx n="53" d="100"/>
          <a:sy n="53" d="100"/>
        </p:scale>
        <p:origin x="-1560" y="-90"/>
      </p:cViewPr>
      <p:guideLst>
        <p:guide orient="horz" pos="2160"/>
        <p:guide pos="2880"/>
      </p:guideLst>
    </p:cSldViewPr>
  </p:slideViewPr>
  <p:notesTextViewPr>
    <p:cViewPr>
      <p:scale>
        <a:sx n="1" d="1"/>
        <a:sy n="1" d="1"/>
      </p:scale>
      <p:origin x="0" y="0"/>
    </p:cViewPr>
  </p:notesTextViewPr>
  <p:sorterViewPr>
    <p:cViewPr>
      <p:scale>
        <a:sx n="100" d="100"/>
        <a:sy n="100" d="100"/>
      </p:scale>
      <p:origin x="0" y="-68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werkblad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werkblad2.xlsx"/></Relationships>
</file>

<file path=ppt/charts/_rels/chart3.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werkblad3.xlsx"/></Relationships>
</file>

<file path=ppt/charts/_rels/chart4.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werkblad4.xlsx"/></Relationships>
</file>

<file path=ppt/charts/_rels/chart5.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werkblad5.xlsx"/></Relationships>
</file>

<file path=ppt/charts/_rels/chart6.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werkblad6.xlsx"/></Relationships>
</file>

<file path=ppt/charts/_rels/chart7.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werkblad7.xlsx"/></Relationships>
</file>

<file path=ppt/charts/_rels/chart8.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Office_Excel-werkblad8.xlsx"/></Relationships>
</file>

<file path=ppt/charts/chart1.xml><?xml version="1.0" encoding="utf-8"?>
<c:chartSpace xmlns:c="http://schemas.openxmlformats.org/drawingml/2006/chart" xmlns:a="http://schemas.openxmlformats.org/drawingml/2006/main" xmlns:r="http://schemas.openxmlformats.org/officeDocument/2006/relationships">
  <c:lang val="nl-NL"/>
  <c:chart>
    <c:autoTitleDeleted val="1"/>
    <c:plotArea>
      <c:layout>
        <c:manualLayout>
          <c:layoutTarget val="inner"/>
          <c:xMode val="edge"/>
          <c:yMode val="edge"/>
          <c:x val="3.9948556430446196E-2"/>
          <c:y val="9.643767517493966E-2"/>
          <c:w val="0.94171811023622043"/>
          <c:h val="0.8109954453131466"/>
        </c:manualLayout>
      </c:layout>
      <c:barChart>
        <c:barDir val="col"/>
        <c:grouping val="clustered"/>
        <c:ser>
          <c:idx val="0"/>
          <c:order val="0"/>
          <c:tx>
            <c:strRef>
              <c:f>Sheet1!$B$1</c:f>
              <c:strCache>
                <c:ptCount val="1"/>
                <c:pt idx="0">
                  <c:v>2006</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Zambia</c:v>
                </c:pt>
                <c:pt idx="1">
                  <c:v>Rural</c:v>
                </c:pt>
                <c:pt idx="2">
                  <c:v>Urban</c:v>
                </c:pt>
              </c:strCache>
            </c:strRef>
          </c:cat>
          <c:val>
            <c:numRef>
              <c:f>Sheet1!$B$2:$B$4</c:f>
              <c:numCache>
                <c:formatCode>General</c:formatCode>
                <c:ptCount val="3"/>
                <c:pt idx="0">
                  <c:v>62.8</c:v>
                </c:pt>
                <c:pt idx="1">
                  <c:v>80.3</c:v>
                </c:pt>
                <c:pt idx="2">
                  <c:v>29.7</c:v>
                </c:pt>
              </c:numCache>
            </c:numRef>
          </c:val>
          <c:extLst xmlns:c16r2="http://schemas.microsoft.com/office/drawing/2015/06/chart">
            <c:ext xmlns:c16="http://schemas.microsoft.com/office/drawing/2014/chart" uri="{C3380CC4-5D6E-409C-BE32-E72D297353CC}">
              <c16:uniqueId val="{00000000-E63C-427B-8182-1AE8260B42DB}"/>
            </c:ext>
          </c:extLst>
        </c:ser>
        <c:ser>
          <c:idx val="1"/>
          <c:order val="1"/>
          <c:tx>
            <c:strRef>
              <c:f>Sheet1!$C$1</c:f>
              <c:strCache>
                <c:ptCount val="1"/>
                <c:pt idx="0">
                  <c:v>2010</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Zambia</c:v>
                </c:pt>
                <c:pt idx="1">
                  <c:v>Rural</c:v>
                </c:pt>
                <c:pt idx="2">
                  <c:v>Urban</c:v>
                </c:pt>
              </c:strCache>
            </c:strRef>
          </c:cat>
          <c:val>
            <c:numRef>
              <c:f>Sheet1!$C$2:$C$4</c:f>
              <c:numCache>
                <c:formatCode>General</c:formatCode>
                <c:ptCount val="3"/>
                <c:pt idx="0">
                  <c:v>60.5</c:v>
                </c:pt>
                <c:pt idx="1">
                  <c:v>77.900000000000006</c:v>
                </c:pt>
                <c:pt idx="2">
                  <c:v>27.5</c:v>
                </c:pt>
              </c:numCache>
            </c:numRef>
          </c:val>
          <c:extLst xmlns:c16r2="http://schemas.microsoft.com/office/drawing/2015/06/chart">
            <c:ext xmlns:c16="http://schemas.microsoft.com/office/drawing/2014/chart" uri="{C3380CC4-5D6E-409C-BE32-E72D297353CC}">
              <c16:uniqueId val="{00000001-E63C-427B-8182-1AE8260B42DB}"/>
            </c:ext>
          </c:extLst>
        </c:ser>
        <c:ser>
          <c:idx val="2"/>
          <c:order val="2"/>
          <c:tx>
            <c:strRef>
              <c:f>Sheet1!$D$1</c:f>
              <c:strCache>
                <c:ptCount val="1"/>
                <c:pt idx="0">
                  <c:v>2015</c:v>
                </c:pt>
              </c:strCache>
            </c:strRef>
          </c:tx>
          <c:spPr>
            <a:solidFill>
              <a:srgbClr val="00B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Zambia</c:v>
                </c:pt>
                <c:pt idx="1">
                  <c:v>Rural</c:v>
                </c:pt>
                <c:pt idx="2">
                  <c:v>Urban</c:v>
                </c:pt>
              </c:strCache>
            </c:strRef>
          </c:cat>
          <c:val>
            <c:numRef>
              <c:f>Sheet1!$D$2:$D$4</c:f>
              <c:numCache>
                <c:formatCode>General</c:formatCode>
                <c:ptCount val="3"/>
                <c:pt idx="0">
                  <c:v>54.4</c:v>
                </c:pt>
                <c:pt idx="1">
                  <c:v>76.599999999999994</c:v>
                </c:pt>
                <c:pt idx="2">
                  <c:v>23.4</c:v>
                </c:pt>
              </c:numCache>
            </c:numRef>
          </c:val>
          <c:extLst xmlns:c16r2="http://schemas.microsoft.com/office/drawing/2015/06/chart">
            <c:ext xmlns:c16="http://schemas.microsoft.com/office/drawing/2014/chart" uri="{C3380CC4-5D6E-409C-BE32-E72D297353CC}">
              <c16:uniqueId val="{00000002-E63C-427B-8182-1AE8260B42DB}"/>
            </c:ext>
          </c:extLst>
        </c:ser>
        <c:dLbls/>
        <c:gapWidth val="219"/>
        <c:overlap val="-27"/>
        <c:axId val="77346304"/>
        <c:axId val="77347840"/>
      </c:barChart>
      <c:catAx>
        <c:axId val="773463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77347840"/>
        <c:crosses val="autoZero"/>
        <c:auto val="1"/>
        <c:lblAlgn val="ctr"/>
        <c:lblOffset val="100"/>
      </c:catAx>
      <c:valAx>
        <c:axId val="7734784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7734630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chart>
  <c:spPr>
    <a:noFill/>
    <a:ln>
      <a:noFill/>
    </a:ln>
    <a:effectLst/>
  </c:spPr>
  <c:txPr>
    <a:bodyPr/>
    <a:lstStyle/>
    <a:p>
      <a:pPr>
        <a:defRPr/>
      </a:pPr>
      <a:endParaRPr lang="nl-NL"/>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nl-NL"/>
  <c:chart>
    <c:autoTitleDeleted val="1"/>
    <c:plotArea>
      <c:layout/>
      <c:barChart>
        <c:barDir val="col"/>
        <c:grouping val="clustered"/>
        <c:ser>
          <c:idx val="0"/>
          <c:order val="0"/>
          <c:tx>
            <c:strRef>
              <c:f>Sheet1!$B$40</c:f>
              <c:strCache>
                <c:ptCount val="1"/>
                <c:pt idx="0">
                  <c:v>2010</c:v>
                </c:pt>
              </c:strCache>
            </c:strRef>
          </c:tx>
          <c:spPr>
            <a:solidFill>
              <a:schemeClr val="accent1"/>
            </a:solidFill>
            <a:ln>
              <a:noFill/>
            </a:ln>
            <a:effectLst/>
          </c:spPr>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nl-NL"/>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Sheet1!$A$41:$A$43</c:f>
              <c:strCache>
                <c:ptCount val="3"/>
                <c:pt idx="0">
                  <c:v>All Zambia</c:v>
                </c:pt>
                <c:pt idx="1">
                  <c:v>Rural</c:v>
                </c:pt>
                <c:pt idx="2">
                  <c:v>Urban</c:v>
                </c:pt>
              </c:strCache>
            </c:strRef>
          </c:cat>
          <c:val>
            <c:numRef>
              <c:f>Sheet1!$B$41:$B$43</c:f>
              <c:numCache>
                <c:formatCode>General</c:formatCode>
                <c:ptCount val="3"/>
                <c:pt idx="0">
                  <c:v>0.65000000000000013</c:v>
                </c:pt>
                <c:pt idx="1">
                  <c:v>0.60000000000000009</c:v>
                </c:pt>
                <c:pt idx="2">
                  <c:v>0.60000000000000009</c:v>
                </c:pt>
              </c:numCache>
            </c:numRef>
          </c:val>
          <c:extLst xmlns:c16r2="http://schemas.microsoft.com/office/drawing/2015/06/chart">
            <c:ext xmlns:c16="http://schemas.microsoft.com/office/drawing/2014/chart" uri="{C3380CC4-5D6E-409C-BE32-E72D297353CC}">
              <c16:uniqueId val="{00000000-A246-4966-B935-23CE34C6B5DB}"/>
            </c:ext>
          </c:extLst>
        </c:ser>
        <c:ser>
          <c:idx val="1"/>
          <c:order val="1"/>
          <c:tx>
            <c:strRef>
              <c:f>Sheet1!$C$40</c:f>
              <c:strCache>
                <c:ptCount val="1"/>
                <c:pt idx="0">
                  <c:v>2015</c:v>
                </c:pt>
              </c:strCache>
            </c:strRef>
          </c:tx>
          <c:spPr>
            <a:solidFill>
              <a:schemeClr val="accent2"/>
            </a:solidFill>
            <a:ln>
              <a:noFill/>
            </a:ln>
            <a:effectLst/>
          </c:spPr>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nl-NL"/>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Sheet1!$A$41:$A$43</c:f>
              <c:strCache>
                <c:ptCount val="3"/>
                <c:pt idx="0">
                  <c:v>All Zambia</c:v>
                </c:pt>
                <c:pt idx="1">
                  <c:v>Rural</c:v>
                </c:pt>
                <c:pt idx="2">
                  <c:v>Urban</c:v>
                </c:pt>
              </c:strCache>
            </c:strRef>
          </c:cat>
          <c:val>
            <c:numRef>
              <c:f>Sheet1!$C$41:$C$43</c:f>
              <c:numCache>
                <c:formatCode>General</c:formatCode>
                <c:ptCount val="3"/>
                <c:pt idx="0">
                  <c:v>0.69000000000000006</c:v>
                </c:pt>
                <c:pt idx="1">
                  <c:v>0.60000000000000009</c:v>
                </c:pt>
                <c:pt idx="2">
                  <c:v>0.6100000000000001</c:v>
                </c:pt>
              </c:numCache>
            </c:numRef>
          </c:val>
          <c:extLst xmlns:c16r2="http://schemas.microsoft.com/office/drawing/2015/06/chart">
            <c:ext xmlns:c16="http://schemas.microsoft.com/office/drawing/2014/chart" uri="{C3380CC4-5D6E-409C-BE32-E72D297353CC}">
              <c16:uniqueId val="{00000001-A246-4966-B935-23CE34C6B5DB}"/>
            </c:ext>
          </c:extLst>
        </c:ser>
        <c:dLbls>
          <c:showVal val="1"/>
        </c:dLbls>
        <c:gapWidth val="444"/>
        <c:overlap val="-90"/>
        <c:axId val="78354304"/>
        <c:axId val="78355840"/>
      </c:barChart>
      <c:catAx>
        <c:axId val="78354304"/>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nl-NL"/>
          </a:p>
        </c:txPr>
        <c:crossAx val="78355840"/>
        <c:crosses val="autoZero"/>
        <c:auto val="1"/>
        <c:lblAlgn val="ctr"/>
        <c:lblOffset val="100"/>
      </c:catAx>
      <c:valAx>
        <c:axId val="78355840"/>
        <c:scaling>
          <c:orientation val="minMax"/>
        </c:scaling>
        <c:delete val="1"/>
        <c:axPos val="l"/>
        <c:numFmt formatCode="General" sourceLinked="1"/>
        <c:majorTickMark val="none"/>
        <c:tickLblPos val="none"/>
        <c:crossAx val="78354304"/>
        <c:crosses val="autoZero"/>
        <c:crossBetween val="between"/>
      </c:valAx>
      <c:spPr>
        <a:noFill/>
        <a:ln>
          <a:noFill/>
        </a:ln>
        <a:effectLst/>
      </c:spPr>
    </c:plotArea>
    <c:legend>
      <c:legendPos val="t"/>
      <c:layout/>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chart>
  <c:spPr>
    <a:noFill/>
    <a:ln>
      <a:noFill/>
    </a:ln>
    <a:effectLst/>
  </c:spPr>
  <c:txPr>
    <a:bodyPr/>
    <a:lstStyle/>
    <a:p>
      <a:pPr>
        <a:defRPr/>
      </a:pPr>
      <a:endParaRPr lang="nl-NL"/>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nl-NL"/>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CGP 2010 Kwacha</a:t>
            </a:r>
          </a:p>
        </c:rich>
      </c:tx>
      <c:spPr>
        <a:noFill/>
        <a:ln>
          <a:noFill/>
        </a:ln>
        <a:effectLst/>
      </c:spPr>
    </c:title>
    <c:plotArea>
      <c:layout/>
      <c:lineChart>
        <c:grouping val="standard"/>
        <c:ser>
          <c:idx val="0"/>
          <c:order val="0"/>
          <c:tx>
            <c:strRef>
              <c:f>Sheet1!$B$1</c:f>
              <c:strCache>
                <c:ptCount val="1"/>
                <c:pt idx="0">
                  <c:v>Treatment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Baseline</c:v>
                </c:pt>
                <c:pt idx="1">
                  <c:v>24m</c:v>
                </c:pt>
                <c:pt idx="2">
                  <c:v>36m</c:v>
                </c:pt>
                <c:pt idx="3">
                  <c:v>48m</c:v>
                </c:pt>
              </c:strCache>
            </c:strRef>
          </c:cat>
          <c:val>
            <c:numRef>
              <c:f>Sheet1!$B$2:$B$5</c:f>
              <c:numCache>
                <c:formatCode>General</c:formatCode>
                <c:ptCount val="4"/>
                <c:pt idx="0">
                  <c:v>63</c:v>
                </c:pt>
                <c:pt idx="1">
                  <c:v>48</c:v>
                </c:pt>
                <c:pt idx="2">
                  <c:v>40</c:v>
                </c:pt>
                <c:pt idx="3">
                  <c:v>42</c:v>
                </c:pt>
              </c:numCache>
            </c:numRef>
          </c:val>
          <c:extLst xmlns:c16r2="http://schemas.microsoft.com/office/drawing/2015/06/chart">
            <c:ext xmlns:c16="http://schemas.microsoft.com/office/drawing/2014/chart" uri="{C3380CC4-5D6E-409C-BE32-E72D297353CC}">
              <c16:uniqueId val="{00000000-872E-4FCF-85BA-1EA00335574A}"/>
            </c:ext>
          </c:extLst>
        </c:ser>
        <c:ser>
          <c:idx val="1"/>
          <c:order val="1"/>
          <c:tx>
            <c:strRef>
              <c:f>Sheet1!$C$1</c:f>
              <c:strCache>
                <c:ptCount val="1"/>
                <c:pt idx="0">
                  <c:v>Control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Baseline</c:v>
                </c:pt>
                <c:pt idx="1">
                  <c:v>24m</c:v>
                </c:pt>
                <c:pt idx="2">
                  <c:v>36m</c:v>
                </c:pt>
                <c:pt idx="3">
                  <c:v>48m</c:v>
                </c:pt>
              </c:strCache>
            </c:strRef>
          </c:cat>
          <c:val>
            <c:numRef>
              <c:f>Sheet1!$C$2:$C$5</c:f>
              <c:numCache>
                <c:formatCode>General</c:formatCode>
                <c:ptCount val="4"/>
                <c:pt idx="0">
                  <c:v>63</c:v>
                </c:pt>
                <c:pt idx="1">
                  <c:v>61</c:v>
                </c:pt>
                <c:pt idx="2">
                  <c:v>50</c:v>
                </c:pt>
                <c:pt idx="3">
                  <c:v>53</c:v>
                </c:pt>
              </c:numCache>
            </c:numRef>
          </c:val>
          <c:extLst xmlns:c16r2="http://schemas.microsoft.com/office/drawing/2015/06/chart">
            <c:ext xmlns:c16="http://schemas.microsoft.com/office/drawing/2014/chart" uri="{C3380CC4-5D6E-409C-BE32-E72D297353CC}">
              <c16:uniqueId val="{00000001-872E-4FCF-85BA-1EA00335574A}"/>
            </c:ext>
          </c:extLst>
        </c:ser>
        <c:dLbls/>
        <c:marker val="1"/>
        <c:axId val="90250240"/>
        <c:axId val="93197440"/>
      </c:lineChart>
      <c:catAx>
        <c:axId val="9025024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93197440"/>
        <c:crosses val="autoZero"/>
        <c:auto val="1"/>
        <c:lblAlgn val="ctr"/>
        <c:lblOffset val="100"/>
      </c:catAx>
      <c:valAx>
        <c:axId val="93197440"/>
        <c:scaling>
          <c:orientation val="minMax"/>
          <c:max val="80"/>
          <c:min val="20"/>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9025024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chart>
  <c:spPr>
    <a:noFill/>
    <a:ln>
      <a:noFill/>
    </a:ln>
    <a:effectLst/>
  </c:spPr>
  <c:txPr>
    <a:bodyPr/>
    <a:lstStyle/>
    <a:p>
      <a:pPr>
        <a:defRPr/>
      </a:pPr>
      <a:endParaRPr lang="nl-NL"/>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nl-NL"/>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MCTG 2011 Kwacha</a:t>
            </a:r>
          </a:p>
        </c:rich>
      </c:tx>
      <c:spPr>
        <a:noFill/>
        <a:ln>
          <a:noFill/>
        </a:ln>
        <a:effectLst/>
      </c:spPr>
    </c:title>
    <c:plotArea>
      <c:layout/>
      <c:lineChart>
        <c:grouping val="standard"/>
        <c:ser>
          <c:idx val="0"/>
          <c:order val="0"/>
          <c:tx>
            <c:strRef>
              <c:f>Sheet1!$B$1</c:f>
              <c:strCache>
                <c:ptCount val="1"/>
                <c:pt idx="0">
                  <c:v>Treatment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Sheet1!$A$2:$A$4</c:f>
              <c:strCache>
                <c:ptCount val="3"/>
                <c:pt idx="0">
                  <c:v>Baseline</c:v>
                </c:pt>
                <c:pt idx="1">
                  <c:v>24m</c:v>
                </c:pt>
                <c:pt idx="2">
                  <c:v>36m</c:v>
                </c:pt>
              </c:strCache>
            </c:strRef>
          </c:cat>
          <c:val>
            <c:numRef>
              <c:f>Sheet1!$B$2:$B$4</c:f>
              <c:numCache>
                <c:formatCode>General</c:formatCode>
                <c:ptCount val="3"/>
                <c:pt idx="0">
                  <c:v>57</c:v>
                </c:pt>
                <c:pt idx="1">
                  <c:v>38</c:v>
                </c:pt>
                <c:pt idx="2">
                  <c:v>37</c:v>
                </c:pt>
              </c:numCache>
            </c:numRef>
          </c:val>
          <c:extLst xmlns:c16r2="http://schemas.microsoft.com/office/drawing/2015/06/chart">
            <c:ext xmlns:c16="http://schemas.microsoft.com/office/drawing/2014/chart" uri="{C3380CC4-5D6E-409C-BE32-E72D297353CC}">
              <c16:uniqueId val="{00000000-48A4-4A2B-9D7E-2187F6267A85}"/>
            </c:ext>
          </c:extLst>
        </c:ser>
        <c:ser>
          <c:idx val="1"/>
          <c:order val="1"/>
          <c:tx>
            <c:strRef>
              <c:f>Sheet1!$C$1</c:f>
              <c:strCache>
                <c:ptCount val="1"/>
                <c:pt idx="0">
                  <c:v>Control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Sheet1!$A$2:$A$4</c:f>
              <c:strCache>
                <c:ptCount val="3"/>
                <c:pt idx="0">
                  <c:v>Baseline</c:v>
                </c:pt>
                <c:pt idx="1">
                  <c:v>24m</c:v>
                </c:pt>
                <c:pt idx="2">
                  <c:v>36m</c:v>
                </c:pt>
              </c:strCache>
            </c:strRef>
          </c:cat>
          <c:val>
            <c:numRef>
              <c:f>Sheet1!$C$2:$C$4</c:f>
              <c:numCache>
                <c:formatCode>General</c:formatCode>
                <c:ptCount val="3"/>
                <c:pt idx="0">
                  <c:v>57</c:v>
                </c:pt>
                <c:pt idx="1">
                  <c:v>44</c:v>
                </c:pt>
                <c:pt idx="2">
                  <c:v>47</c:v>
                </c:pt>
              </c:numCache>
            </c:numRef>
          </c:val>
          <c:extLst xmlns:c16r2="http://schemas.microsoft.com/office/drawing/2015/06/chart">
            <c:ext xmlns:c16="http://schemas.microsoft.com/office/drawing/2014/chart" uri="{C3380CC4-5D6E-409C-BE32-E72D297353CC}">
              <c16:uniqueId val="{00000001-48A4-4A2B-9D7E-2187F6267A85}"/>
            </c:ext>
          </c:extLst>
        </c:ser>
        <c:dLbls/>
        <c:marker val="1"/>
        <c:axId val="93236608"/>
        <c:axId val="93235456"/>
      </c:lineChart>
      <c:catAx>
        <c:axId val="932366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93235456"/>
        <c:crosses val="autoZero"/>
        <c:auto val="1"/>
        <c:lblAlgn val="ctr"/>
        <c:lblOffset val="100"/>
      </c:catAx>
      <c:valAx>
        <c:axId val="93235456"/>
        <c:scaling>
          <c:orientation val="minMax"/>
          <c:max val="80"/>
          <c:min val="20"/>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93236608"/>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chart>
  <c:spPr>
    <a:noFill/>
    <a:ln>
      <a:noFill/>
    </a:ln>
    <a:effectLst/>
  </c:spPr>
  <c:txPr>
    <a:bodyPr/>
    <a:lstStyle/>
    <a:p>
      <a:pPr>
        <a:defRPr/>
      </a:pPr>
      <a:endParaRPr lang="nl-NL"/>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nl-NL"/>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CGP 2010 Kwacha</a:t>
            </a:r>
          </a:p>
        </c:rich>
      </c:tx>
      <c:spPr>
        <a:noFill/>
        <a:ln>
          <a:noFill/>
        </a:ln>
        <a:effectLst/>
      </c:spPr>
    </c:title>
    <c:plotArea>
      <c:layout>
        <c:manualLayout>
          <c:layoutTarget val="inner"/>
          <c:xMode val="edge"/>
          <c:yMode val="edge"/>
          <c:x val="9.1624268120331143E-2"/>
          <c:y val="0.11885949803149604"/>
          <c:w val="0.89555521905915603"/>
          <c:h val="0.68998203740157493"/>
        </c:manualLayout>
      </c:layout>
      <c:lineChart>
        <c:grouping val="standard"/>
        <c:ser>
          <c:idx val="0"/>
          <c:order val="0"/>
          <c:tx>
            <c:strRef>
              <c:f>Sheet1!$B$1</c:f>
              <c:strCache>
                <c:ptCount val="1"/>
                <c:pt idx="0">
                  <c:v>Treatment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Baseline</c:v>
                </c:pt>
                <c:pt idx="1">
                  <c:v>24m</c:v>
                </c:pt>
                <c:pt idx="2">
                  <c:v>36m</c:v>
                </c:pt>
                <c:pt idx="3">
                  <c:v>48m</c:v>
                </c:pt>
              </c:strCache>
            </c:strRef>
          </c:cat>
          <c:val>
            <c:numRef>
              <c:f>Sheet1!$B$2:$B$5</c:f>
              <c:numCache>
                <c:formatCode>General</c:formatCode>
                <c:ptCount val="4"/>
                <c:pt idx="0">
                  <c:v>31</c:v>
                </c:pt>
                <c:pt idx="1">
                  <c:v>45</c:v>
                </c:pt>
                <c:pt idx="2">
                  <c:v>48</c:v>
                </c:pt>
                <c:pt idx="3">
                  <c:v>47</c:v>
                </c:pt>
              </c:numCache>
            </c:numRef>
          </c:val>
          <c:extLst xmlns:c16r2="http://schemas.microsoft.com/office/drawing/2015/06/chart">
            <c:ext xmlns:c16="http://schemas.microsoft.com/office/drawing/2014/chart" uri="{C3380CC4-5D6E-409C-BE32-E72D297353CC}">
              <c16:uniqueId val="{00000000-42EC-4911-A67F-7635EC7A39DC}"/>
            </c:ext>
          </c:extLst>
        </c:ser>
        <c:ser>
          <c:idx val="1"/>
          <c:order val="1"/>
          <c:tx>
            <c:strRef>
              <c:f>Sheet1!$C$1</c:f>
              <c:strCache>
                <c:ptCount val="1"/>
                <c:pt idx="0">
                  <c:v>Control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Baseline</c:v>
                </c:pt>
                <c:pt idx="1">
                  <c:v>24m</c:v>
                </c:pt>
                <c:pt idx="2">
                  <c:v>36m</c:v>
                </c:pt>
                <c:pt idx="3">
                  <c:v>48m</c:v>
                </c:pt>
              </c:strCache>
            </c:strRef>
          </c:cat>
          <c:val>
            <c:numRef>
              <c:f>Sheet1!$C$2:$C$5</c:f>
              <c:numCache>
                <c:formatCode>General</c:formatCode>
                <c:ptCount val="4"/>
                <c:pt idx="0">
                  <c:v>30</c:v>
                </c:pt>
                <c:pt idx="1">
                  <c:v>33.5</c:v>
                </c:pt>
                <c:pt idx="2">
                  <c:v>39.5</c:v>
                </c:pt>
                <c:pt idx="3">
                  <c:v>30.5</c:v>
                </c:pt>
              </c:numCache>
            </c:numRef>
          </c:val>
          <c:extLst xmlns:c16r2="http://schemas.microsoft.com/office/drawing/2015/06/chart">
            <c:ext xmlns:c16="http://schemas.microsoft.com/office/drawing/2014/chart" uri="{C3380CC4-5D6E-409C-BE32-E72D297353CC}">
              <c16:uniqueId val="{00000001-42EC-4911-A67F-7635EC7A39DC}"/>
            </c:ext>
          </c:extLst>
        </c:ser>
        <c:dLbls/>
        <c:marker val="1"/>
        <c:axId val="99430400"/>
        <c:axId val="99431936"/>
      </c:lineChart>
      <c:catAx>
        <c:axId val="994304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99431936"/>
        <c:crosses val="autoZero"/>
        <c:auto val="1"/>
        <c:lblAlgn val="ctr"/>
        <c:lblOffset val="100"/>
      </c:catAx>
      <c:valAx>
        <c:axId val="99431936"/>
        <c:scaling>
          <c:orientation val="minMax"/>
          <c:max val="70"/>
          <c:min val="0"/>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9943040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chart>
  <c:spPr>
    <a:noFill/>
    <a:ln>
      <a:noFill/>
    </a:ln>
    <a:effectLst/>
  </c:spPr>
  <c:txPr>
    <a:bodyPr/>
    <a:lstStyle/>
    <a:p>
      <a:pPr>
        <a:defRPr/>
      </a:pPr>
      <a:endParaRPr lang="nl-NL"/>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nl-NL"/>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MCTG 2011 Kwacha</a:t>
            </a:r>
          </a:p>
        </c:rich>
      </c:tx>
      <c:spPr>
        <a:noFill/>
        <a:ln>
          <a:noFill/>
        </a:ln>
        <a:effectLst/>
      </c:spPr>
    </c:title>
    <c:plotArea>
      <c:layout/>
      <c:lineChart>
        <c:grouping val="standard"/>
        <c:ser>
          <c:idx val="0"/>
          <c:order val="0"/>
          <c:tx>
            <c:strRef>
              <c:f>Sheet1!$B$1</c:f>
              <c:strCache>
                <c:ptCount val="1"/>
                <c:pt idx="0">
                  <c:v>Treatment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Sheet1!$A$2:$A$4</c:f>
              <c:strCache>
                <c:ptCount val="3"/>
                <c:pt idx="0">
                  <c:v>Baseline</c:v>
                </c:pt>
                <c:pt idx="1">
                  <c:v>24m</c:v>
                </c:pt>
                <c:pt idx="2">
                  <c:v>36m</c:v>
                </c:pt>
              </c:strCache>
            </c:strRef>
          </c:cat>
          <c:val>
            <c:numRef>
              <c:f>Sheet1!$B$2:$B$4</c:f>
              <c:numCache>
                <c:formatCode>General</c:formatCode>
                <c:ptCount val="3"/>
                <c:pt idx="0">
                  <c:v>40</c:v>
                </c:pt>
                <c:pt idx="1">
                  <c:v>58</c:v>
                </c:pt>
                <c:pt idx="2">
                  <c:v>60.5</c:v>
                </c:pt>
              </c:numCache>
            </c:numRef>
          </c:val>
          <c:extLst xmlns:c16r2="http://schemas.microsoft.com/office/drawing/2015/06/chart">
            <c:ext xmlns:c16="http://schemas.microsoft.com/office/drawing/2014/chart" uri="{C3380CC4-5D6E-409C-BE32-E72D297353CC}">
              <c16:uniqueId val="{00000000-B402-4E54-A407-38B7EC90D62D}"/>
            </c:ext>
          </c:extLst>
        </c:ser>
        <c:ser>
          <c:idx val="1"/>
          <c:order val="1"/>
          <c:tx>
            <c:strRef>
              <c:f>Sheet1!$C$1</c:f>
              <c:strCache>
                <c:ptCount val="1"/>
                <c:pt idx="0">
                  <c:v>Control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Sheet1!$A$2:$A$4</c:f>
              <c:strCache>
                <c:ptCount val="3"/>
                <c:pt idx="0">
                  <c:v>Baseline</c:v>
                </c:pt>
                <c:pt idx="1">
                  <c:v>24m</c:v>
                </c:pt>
                <c:pt idx="2">
                  <c:v>36m</c:v>
                </c:pt>
              </c:strCache>
            </c:strRef>
          </c:cat>
          <c:val>
            <c:numRef>
              <c:f>Sheet1!$C$2:$C$4</c:f>
              <c:numCache>
                <c:formatCode>General</c:formatCode>
                <c:ptCount val="3"/>
                <c:pt idx="0">
                  <c:v>39.5</c:v>
                </c:pt>
                <c:pt idx="1">
                  <c:v>49.7</c:v>
                </c:pt>
                <c:pt idx="2">
                  <c:v>47.5</c:v>
                </c:pt>
              </c:numCache>
            </c:numRef>
          </c:val>
          <c:extLst xmlns:c16r2="http://schemas.microsoft.com/office/drawing/2015/06/chart">
            <c:ext xmlns:c16="http://schemas.microsoft.com/office/drawing/2014/chart" uri="{C3380CC4-5D6E-409C-BE32-E72D297353CC}">
              <c16:uniqueId val="{00000001-B402-4E54-A407-38B7EC90D62D}"/>
            </c:ext>
          </c:extLst>
        </c:ser>
        <c:dLbls/>
        <c:marker val="1"/>
        <c:axId val="93224320"/>
        <c:axId val="99497088"/>
      </c:lineChart>
      <c:catAx>
        <c:axId val="932243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99497088"/>
        <c:crosses val="autoZero"/>
        <c:auto val="1"/>
        <c:lblAlgn val="ctr"/>
        <c:lblOffset val="100"/>
      </c:catAx>
      <c:valAx>
        <c:axId val="99497088"/>
        <c:scaling>
          <c:orientation val="minMax"/>
          <c:min val="0"/>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9322432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chart>
  <c:spPr>
    <a:noFill/>
    <a:ln>
      <a:noFill/>
    </a:ln>
    <a:effectLst/>
  </c:spPr>
  <c:txPr>
    <a:bodyPr/>
    <a:lstStyle/>
    <a:p>
      <a:pPr>
        <a:defRPr/>
      </a:pPr>
      <a:endParaRPr lang="nl-NL"/>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nl-NL"/>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Percent impact at 36-months</a:t>
            </a:r>
          </a:p>
        </c:rich>
      </c:tx>
      <c:spPr>
        <a:noFill/>
        <a:ln>
          <a:noFill/>
        </a:ln>
        <a:effectLst/>
      </c:spPr>
    </c:title>
    <c:plotArea>
      <c:layout>
        <c:manualLayout>
          <c:layoutTarget val="inner"/>
          <c:xMode val="edge"/>
          <c:yMode val="edge"/>
          <c:x val="5.5244604841061536E-2"/>
          <c:y val="9.3841248359580062E-2"/>
          <c:w val="0.9277800865169632"/>
          <c:h val="0.64630843996062992"/>
        </c:manualLayout>
      </c:layout>
      <c:barChart>
        <c:barDir val="col"/>
        <c:grouping val="clustered"/>
        <c:ser>
          <c:idx val="0"/>
          <c:order val="0"/>
          <c:tx>
            <c:strRef>
              <c:f>Sheet1!$B$1</c:f>
              <c:strCache>
                <c:ptCount val="1"/>
                <c:pt idx="0">
                  <c:v>CGP</c:v>
                </c:pt>
              </c:strCache>
            </c:strRef>
          </c:tx>
          <c:spPr>
            <a:solidFill>
              <a:srgbClr val="19A72A"/>
            </a:solidFill>
            <a:ln>
              <a:noFill/>
            </a:ln>
            <a:effectLst/>
          </c:spPr>
          <c:cat>
            <c:strRef>
              <c:f>Sheet1!$A$2:$A$4</c:f>
              <c:strCache>
                <c:ptCount val="3"/>
                <c:pt idx="0">
                  <c:v>Crop expenditure</c:v>
                </c:pt>
                <c:pt idx="1">
                  <c:v>Any savings</c:v>
                </c:pt>
                <c:pt idx="2">
                  <c:v>Amount saved</c:v>
                </c:pt>
              </c:strCache>
            </c:strRef>
          </c:cat>
          <c:val>
            <c:numRef>
              <c:f>Sheet1!$B$2:$B$4</c:f>
              <c:numCache>
                <c:formatCode>General</c:formatCode>
                <c:ptCount val="3"/>
                <c:pt idx="0">
                  <c:v>155</c:v>
                </c:pt>
                <c:pt idx="1">
                  <c:v>59</c:v>
                </c:pt>
                <c:pt idx="2">
                  <c:v>57</c:v>
                </c:pt>
              </c:numCache>
            </c:numRef>
          </c:val>
          <c:extLst xmlns:c16r2="http://schemas.microsoft.com/office/drawing/2015/06/chart">
            <c:ext xmlns:c16="http://schemas.microsoft.com/office/drawing/2014/chart" uri="{C3380CC4-5D6E-409C-BE32-E72D297353CC}">
              <c16:uniqueId val="{00000000-7D5C-4361-87AE-1405E0941084}"/>
            </c:ext>
          </c:extLst>
        </c:ser>
        <c:ser>
          <c:idx val="1"/>
          <c:order val="1"/>
          <c:tx>
            <c:strRef>
              <c:f>Sheet1!$C$1</c:f>
              <c:strCache>
                <c:ptCount val="1"/>
                <c:pt idx="0">
                  <c:v>MCTG</c:v>
                </c:pt>
              </c:strCache>
            </c:strRef>
          </c:tx>
          <c:spPr>
            <a:solidFill>
              <a:schemeClr val="tx1"/>
            </a:solidFill>
            <a:ln>
              <a:noFill/>
            </a:ln>
            <a:effectLst/>
          </c:spPr>
          <c:cat>
            <c:strRef>
              <c:f>Sheet1!$A$2:$A$4</c:f>
              <c:strCache>
                <c:ptCount val="3"/>
                <c:pt idx="0">
                  <c:v>Crop expenditure</c:v>
                </c:pt>
                <c:pt idx="1">
                  <c:v>Any savings</c:v>
                </c:pt>
                <c:pt idx="2">
                  <c:v>Amount saved</c:v>
                </c:pt>
              </c:strCache>
            </c:strRef>
          </c:cat>
          <c:val>
            <c:numRef>
              <c:f>Sheet1!$C$2:$C$4</c:f>
              <c:numCache>
                <c:formatCode>General</c:formatCode>
                <c:ptCount val="3"/>
                <c:pt idx="0">
                  <c:v>130</c:v>
                </c:pt>
                <c:pt idx="1">
                  <c:v>138</c:v>
                </c:pt>
                <c:pt idx="2">
                  <c:v>70</c:v>
                </c:pt>
              </c:numCache>
            </c:numRef>
          </c:val>
          <c:extLst xmlns:c16r2="http://schemas.microsoft.com/office/drawing/2015/06/chart">
            <c:ext xmlns:c16="http://schemas.microsoft.com/office/drawing/2014/chart" uri="{C3380CC4-5D6E-409C-BE32-E72D297353CC}">
              <c16:uniqueId val="{00000001-7D5C-4361-87AE-1405E0941084}"/>
            </c:ext>
          </c:extLst>
        </c:ser>
        <c:dLbls/>
        <c:gapWidth val="219"/>
        <c:overlap val="-27"/>
        <c:axId val="99660544"/>
        <c:axId val="99662080"/>
      </c:barChart>
      <c:catAx>
        <c:axId val="996605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crossAx val="99662080"/>
        <c:crosses val="autoZero"/>
        <c:auto val="1"/>
        <c:lblAlgn val="ctr"/>
        <c:lblOffset val="100"/>
      </c:catAx>
      <c:valAx>
        <c:axId val="9966208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99660544"/>
        <c:crosses val="autoZero"/>
        <c:crossBetween val="between"/>
      </c:valAx>
      <c:spPr>
        <a:noFill/>
        <a:ln w="25400">
          <a:noFill/>
        </a:ln>
        <a:effectLst/>
      </c:spPr>
    </c:plotArea>
    <c:legend>
      <c:legendPos val="b"/>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chart>
  <c:spPr>
    <a:noFill/>
    <a:ln>
      <a:noFill/>
    </a:ln>
    <a:effectLst/>
  </c:spPr>
  <c:txPr>
    <a:bodyPr/>
    <a:lstStyle/>
    <a:p>
      <a:pPr>
        <a:defRPr/>
      </a:pPr>
      <a:endParaRPr lang="nl-NL"/>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nl-NL"/>
  <c:chart>
    <c:title>
      <c:tx>
        <c:rich>
          <a:bodyPr rot="0" spcFirstLastPara="1" vertOverflow="ellipsis" vert="horz" wrap="square" anchor="ctr" anchorCtr="1"/>
          <a:lstStyle/>
          <a:p>
            <a:pPr algn="l">
              <a:defRPr sz="1600" b="1" i="0" u="none" strike="noStrike" kern="1200" cap="all" baseline="0">
                <a:solidFill>
                  <a:schemeClr val="tx1">
                    <a:lumMod val="65000"/>
                    <a:lumOff val="35000"/>
                  </a:schemeClr>
                </a:solidFill>
                <a:latin typeface="+mn-lt"/>
                <a:ea typeface="+mn-ea"/>
                <a:cs typeface="+mn-cs"/>
              </a:defRPr>
            </a:pPr>
            <a:r>
              <a:rPr lang="en-US" sz="2400" b="0" dirty="0">
                <a:solidFill>
                  <a:schemeClr val="bg1"/>
                </a:solidFill>
                <a:latin typeface="Arial" panose="020B0604020202020204" pitchFamily="34" charset="0"/>
                <a:cs typeface="Arial" panose="020B0604020202020204" pitchFamily="34" charset="0"/>
              </a:rPr>
              <a:t>2016 BUDGET ALLOCATION FOR VARIOUS TRANSFERS AND SUBSIDIES</a:t>
            </a:r>
          </a:p>
        </c:rich>
      </c:tx>
      <c:spPr>
        <a:noFill/>
        <a:ln>
          <a:noFill/>
        </a:ln>
        <a:effectLst/>
      </c:spPr>
    </c:title>
    <c:plotArea>
      <c:layout/>
      <c:pieChart>
        <c:varyColors val="1"/>
        <c:ser>
          <c:idx val="0"/>
          <c:order val="0"/>
          <c:dPt>
            <c:idx val="0"/>
            <c:spPr>
              <a:solidFill>
                <a:srgbClr val="FFFF00"/>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BD3E-4622-AB62-336860DAE667}"/>
              </c:ext>
            </c:extLst>
          </c:dPt>
          <c:dPt>
            <c:idx val="1"/>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BD3E-4622-AB62-336860DAE667}"/>
              </c:ext>
            </c:extLst>
          </c:dPt>
          <c:dPt>
            <c:idx val="2"/>
            <c:spPr>
              <a:solidFill>
                <a:srgbClr val="92D050"/>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BD3E-4622-AB62-336860DAE667}"/>
              </c:ext>
            </c:extLst>
          </c:dPt>
          <c:dPt>
            <c:idx val="3"/>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BD3E-4622-AB62-336860DAE667}"/>
              </c:ext>
            </c:extLst>
          </c:dPt>
          <c:dPt>
            <c:idx val="4"/>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BD3E-4622-AB62-336860DAE667}"/>
              </c:ext>
            </c:extLst>
          </c:dPt>
          <c:dPt>
            <c:idx val="5"/>
            <c:spPr>
              <a:solidFill>
                <a:schemeClr val="accent6"/>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BD3E-4622-AB62-336860DAE667}"/>
              </c:ext>
            </c:extLst>
          </c:dPt>
          <c:dPt>
            <c:idx val="6"/>
            <c:spPr>
              <a:solidFill>
                <a:schemeClr val="accent1">
                  <a:lumMod val="60000"/>
                </a:schemeClr>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BD3E-4622-AB62-336860DAE667}"/>
              </c:ext>
            </c:extLst>
          </c:dPt>
          <c:dLbls>
            <c:dLbl>
              <c:idx val="0"/>
              <c:layout>
                <c:manualLayout>
                  <c:x val="3.4072637795275598E-2"/>
                  <c:y val="7.5729173283012013E-2"/>
                </c:manualLayout>
              </c:layout>
              <c:dLblPos val="bestFit"/>
              <c:showCatName val="1"/>
              <c:showPercent val="1"/>
              <c:extLst xmlns:c16r2="http://schemas.microsoft.com/office/drawing/2015/06/chart">
                <c:ext xmlns:c16="http://schemas.microsoft.com/office/drawing/2014/chart" uri="{C3380CC4-5D6E-409C-BE32-E72D297353CC}">
                  <c16:uniqueId val="{00000001-BD3E-4622-AB62-336860DAE667}"/>
                </c:ext>
                <c:ext xmlns:c15="http://schemas.microsoft.com/office/drawing/2012/chart" uri="{CE6537A1-D6FC-4f65-9D91-7224C49458BB}"/>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nl-NL"/>
                </a:p>
              </c:txPr>
            </c:dLbl>
            <c:dLbl>
              <c:idx val="2"/>
              <c:tx>
                <c:rich>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fld id="{370FA362-8C40-447C-9CE2-3D869131B716}" type="CATEGORYNAME">
                      <a:rPr lang="en-US" sz="1600" dirty="0">
                        <a:solidFill>
                          <a:schemeClr val="tx1"/>
                        </a:solidFill>
                      </a:rPr>
                      <a:pPr>
                        <a:defRPr sz="1600" b="1" i="0" u="none" strike="noStrike" kern="1200" spc="0" baseline="0">
                          <a:solidFill>
                            <a:schemeClr val="accent1"/>
                          </a:solidFill>
                          <a:latin typeface="+mn-lt"/>
                          <a:ea typeface="+mn-ea"/>
                          <a:cs typeface="+mn-cs"/>
                        </a:defRPr>
                      </a:pPr>
                      <a:t>[CATEGORY NAME]</a:t>
                    </a:fld>
                    <a:r>
                      <a:rPr lang="en-US" sz="1600" baseline="0" dirty="0">
                        <a:solidFill>
                          <a:schemeClr val="tx1"/>
                        </a:solidFill>
                      </a:rPr>
                      <a:t>
</a:t>
                    </a:r>
                    <a:fld id="{3082BB93-F670-4159-BEEC-88D55723D4DF}" type="PERCENTAGE">
                      <a:rPr lang="en-US" sz="1600" baseline="0" dirty="0">
                        <a:solidFill>
                          <a:schemeClr val="tx1"/>
                        </a:solidFill>
                      </a:rPr>
                      <a:pPr>
                        <a:defRPr sz="1600" b="1" i="0" u="none" strike="noStrike" kern="1200" spc="0" baseline="0">
                          <a:solidFill>
                            <a:schemeClr val="accent1"/>
                          </a:solidFill>
                          <a:latin typeface="+mn-lt"/>
                          <a:ea typeface="+mn-ea"/>
                          <a:cs typeface="+mn-cs"/>
                        </a:defRPr>
                      </a:pPr>
                      <a:t>[PERCENTAGE]</a:t>
                    </a:fld>
                    <a:endParaRPr lang="en-US" sz="1600" baseline="0" dirty="0">
                      <a:solidFill>
                        <a:schemeClr val="tx1"/>
                      </a:solidFill>
                    </a:endParaRPr>
                  </a:p>
                </c:rich>
              </c:tx>
              <c:spPr>
                <a:solidFill>
                  <a:schemeClr val="bg1"/>
                </a:solidFill>
                <a:ln>
                  <a:noFill/>
                </a:ln>
                <a:effectLst/>
              </c:spPr>
              <c:dLblPos val="outEnd"/>
              <c:showCatName val="1"/>
              <c:showPercent val="1"/>
              <c:extLst xmlns:c16r2="http://schemas.microsoft.com/office/drawing/2015/06/chart">
                <c:ext xmlns:c16="http://schemas.microsoft.com/office/drawing/2014/chart" uri="{C3380CC4-5D6E-409C-BE32-E72D297353CC}">
                  <c16:uniqueId val="{00000005-BD3E-4622-AB62-336860DAE667}"/>
                </c:ext>
                <c:ext xmlns:c15="http://schemas.microsoft.com/office/drawing/2012/chart" uri="{CE6537A1-D6FC-4f65-9D91-7224C49458BB}">
                  <c15:dlblFieldTable/>
                  <c15:showDataLabelsRange val="0"/>
                </c:ext>
              </c:extLst>
            </c:dLbl>
            <c:dLbl>
              <c:idx val="3"/>
              <c:layout>
                <c:manualLayout>
                  <c:x val="-0.14460367454068238"/>
                  <c:y val="0"/>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solidFill>
                      <a:latin typeface="+mn-lt"/>
                      <a:ea typeface="+mn-ea"/>
                      <a:cs typeface="+mn-cs"/>
                    </a:defRPr>
                  </a:pPr>
                  <a:endParaRPr lang="nl-NL"/>
                </a:p>
              </c:txPr>
              <c:dLblPos val="bestFit"/>
              <c:showCatName val="1"/>
              <c:showPercent val="1"/>
              <c:extLst xmlns:c16r2="http://schemas.microsoft.com/office/drawing/2015/06/chart">
                <c:ext xmlns:c16="http://schemas.microsoft.com/office/drawing/2014/chart" uri="{C3380CC4-5D6E-409C-BE32-E72D297353CC}">
                  <c16:uniqueId val="{00000007-BD3E-4622-AB62-336860DAE667}"/>
                </c:ext>
                <c:ext xmlns:c15="http://schemas.microsoft.com/office/drawing/2012/chart" uri="{CE6537A1-D6FC-4f65-9D91-7224C49458BB}"/>
              </c:extLst>
            </c:dLbl>
            <c:dLbl>
              <c:idx val="4"/>
              <c:layout>
                <c:manualLayout>
                  <c:x val="-0.20833333333333337"/>
                  <c:y val="-0.12313651393481358"/>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5"/>
                      </a:solidFill>
                      <a:latin typeface="+mn-lt"/>
                      <a:ea typeface="+mn-ea"/>
                      <a:cs typeface="+mn-cs"/>
                    </a:defRPr>
                  </a:pPr>
                  <a:endParaRPr lang="nl-NL"/>
                </a:p>
              </c:txPr>
              <c:dLblPos val="bestFit"/>
              <c:showCatName val="1"/>
              <c:showPercent val="1"/>
              <c:extLst xmlns:c16r2="http://schemas.microsoft.com/office/drawing/2015/06/chart">
                <c:ext xmlns:c16="http://schemas.microsoft.com/office/drawing/2014/chart" uri="{C3380CC4-5D6E-409C-BE32-E72D297353CC}">
                  <c16:uniqueId val="{00000009-BD3E-4622-AB62-336860DAE667}"/>
                </c:ext>
                <c:ext xmlns:c15="http://schemas.microsoft.com/office/drawing/2012/chart" uri="{CE6537A1-D6FC-4f65-9D91-7224C49458BB}"/>
              </c:extLst>
            </c:dLbl>
            <c:dLbl>
              <c:idx val="5"/>
              <c:layout>
                <c:manualLayout>
                  <c:x val="-0.11388888888888887"/>
                  <c:y val="-0.27999999999999997"/>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6"/>
                      </a:solidFill>
                      <a:latin typeface="+mn-lt"/>
                      <a:ea typeface="+mn-ea"/>
                      <a:cs typeface="+mn-cs"/>
                    </a:defRPr>
                  </a:pPr>
                  <a:endParaRPr lang="nl-NL"/>
                </a:p>
              </c:txPr>
              <c:dLblPos val="bestFit"/>
              <c:showCatName val="1"/>
              <c:showPercent val="1"/>
              <c:extLst xmlns:c16r2="http://schemas.microsoft.com/office/drawing/2015/06/chart">
                <c:ext xmlns:c16="http://schemas.microsoft.com/office/drawing/2014/chart" uri="{C3380CC4-5D6E-409C-BE32-E72D297353CC}">
                  <c16:uniqueId val="{0000000B-BD3E-4622-AB62-336860DAE667}"/>
                </c:ext>
                <c:ext xmlns:c15="http://schemas.microsoft.com/office/drawing/2012/chart" uri="{CE6537A1-D6FC-4f65-9D91-7224C49458BB}"/>
              </c:extLst>
            </c:dLbl>
            <c:dLbl>
              <c:idx val="6"/>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lumMod val="60000"/>
                        </a:schemeClr>
                      </a:solidFill>
                      <a:latin typeface="+mn-lt"/>
                      <a:ea typeface="+mn-ea"/>
                      <a:cs typeface="+mn-cs"/>
                    </a:defRPr>
                  </a:pPr>
                  <a:endParaRPr lang="nl-NL"/>
                </a:p>
              </c:txPr>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nl-NL"/>
              </a:p>
            </c:txPr>
            <c:dLblPos val="outEnd"/>
            <c:showCatName val="1"/>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'Social Protection'!$A$12:$A$18</c:f>
              <c:strCache>
                <c:ptCount val="7"/>
                <c:pt idx="0">
                  <c:v>Public Service pension Fund</c:v>
                </c:pt>
                <c:pt idx="1">
                  <c:v>Social Cash Transfer Scheme</c:v>
                </c:pt>
                <c:pt idx="2">
                  <c:v>Farmer input Support Programme</c:v>
                </c:pt>
                <c:pt idx="3">
                  <c:v>Empowerment Funds                                                                                                </c:v>
                </c:pt>
                <c:pt idx="4">
                  <c:v>School Feeding Programme                      </c:v>
                </c:pt>
                <c:pt idx="5">
                  <c:v>Strategic Food Reserve (FRA)</c:v>
                </c:pt>
                <c:pt idx="6">
                  <c:v>Fuel Arrears</c:v>
                </c:pt>
              </c:strCache>
            </c:strRef>
          </c:cat>
          <c:val>
            <c:numRef>
              <c:f>'Social Protection'!$B$12:$B$18</c:f>
              <c:numCache>
                <c:formatCode>#,##0</c:formatCode>
                <c:ptCount val="7"/>
                <c:pt idx="0">
                  <c:v>805</c:v>
                </c:pt>
                <c:pt idx="1">
                  <c:v>302</c:v>
                </c:pt>
                <c:pt idx="2">
                  <c:v>1000.3559999999999</c:v>
                </c:pt>
                <c:pt idx="3">
                  <c:v>185.756</c:v>
                </c:pt>
                <c:pt idx="4">
                  <c:v>32</c:v>
                </c:pt>
                <c:pt idx="5">
                  <c:v>750</c:v>
                </c:pt>
                <c:pt idx="6">
                  <c:v>1156</c:v>
                </c:pt>
              </c:numCache>
            </c:numRef>
          </c:val>
          <c:extLst xmlns:c16r2="http://schemas.microsoft.com/office/drawing/2015/06/chart">
            <c:ext xmlns:c16="http://schemas.microsoft.com/office/drawing/2014/chart" uri="{C3380CC4-5D6E-409C-BE32-E72D297353CC}">
              <c16:uniqueId val="{0000000E-BD3E-4622-AB62-336860DAE667}"/>
            </c:ext>
          </c:extLst>
        </c:ser>
        <c:dLbls>
          <c:showPercent val="1"/>
        </c:dLbls>
        <c:firstSliceAng val="0"/>
      </c:pieChart>
      <c:spPr>
        <a:noFill/>
        <a:ln>
          <a:noFill/>
        </a:ln>
        <a:effectLst/>
      </c:spPr>
    </c:plotArea>
    <c:plotVisOnly val="1"/>
    <c:dispBlanksAs val="zero"/>
  </c:chart>
  <c:spPr>
    <a:noFill/>
    <a:ln>
      <a:noFill/>
    </a:ln>
    <a:effectLst/>
  </c:spPr>
  <c:txPr>
    <a:bodyPr/>
    <a:lstStyle/>
    <a:p>
      <a:pPr>
        <a:defRPr/>
      </a:pPr>
      <a:endParaRPr lang="nl-NL"/>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11A2114F-AB18-4863-97D8-218D6A462F04}" type="datetimeFigureOut">
              <a:rPr lang="en-US" smtClean="0"/>
              <a:pPr/>
              <a:t>7/7/2016</a:t>
            </a:fld>
            <a:endParaRPr lang="en-US"/>
          </a:p>
        </p:txBody>
      </p:sp>
      <p:sp>
        <p:nvSpPr>
          <p:cNvPr id="4" name="Slide Image Placeholder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4A69C7F4-2590-4581-9904-279449AD762E}" type="slidenum">
              <a:rPr lang="en-US" smtClean="0"/>
              <a:pPr/>
              <a:t>‹nr.›</a:t>
            </a:fld>
            <a:endParaRPr lang="en-US"/>
          </a:p>
        </p:txBody>
      </p:sp>
    </p:spTree>
    <p:extLst>
      <p:ext uri="{BB962C8B-B14F-4D97-AF65-F5344CB8AC3E}">
        <p14:creationId xmlns:p14="http://schemas.microsoft.com/office/powerpoint/2010/main" xmlns="" val="294553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A69C7F4-2590-4581-9904-279449AD762E}" type="slidenum">
              <a:rPr lang="en-US" smtClean="0"/>
              <a:pPr/>
              <a:t>1</a:t>
            </a:fld>
            <a:endParaRPr lang="en-US"/>
          </a:p>
        </p:txBody>
      </p:sp>
    </p:spTree>
    <p:extLst>
      <p:ext uri="{BB962C8B-B14F-4D97-AF65-F5344CB8AC3E}">
        <p14:creationId xmlns:p14="http://schemas.microsoft.com/office/powerpoint/2010/main" xmlns="" val="2433714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A69C7F4-2590-4581-9904-279449AD762E}" type="slidenum">
              <a:rPr lang="en-US" smtClean="0"/>
              <a:pPr/>
              <a:t>11</a:t>
            </a:fld>
            <a:endParaRPr lang="en-US"/>
          </a:p>
        </p:txBody>
      </p:sp>
    </p:spTree>
    <p:extLst>
      <p:ext uri="{BB962C8B-B14F-4D97-AF65-F5344CB8AC3E}">
        <p14:creationId xmlns:p14="http://schemas.microsoft.com/office/powerpoint/2010/main" xmlns="" val="1636215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en-US" dirty="0"/>
              <a:t> Randomized</a:t>
            </a:r>
            <a:r>
              <a:rPr lang="en-US" baseline="0" dirty="0"/>
              <a:t> Control Trial</a:t>
            </a:r>
          </a:p>
          <a:p>
            <a:pPr marL="171450" indent="-171450">
              <a:buFontTx/>
              <a:buChar char="-"/>
            </a:pPr>
            <a:r>
              <a:rPr lang="en-US" baseline="0" dirty="0"/>
              <a:t>Difference between control and treatment group, same situation at baseline, can be attributed to the </a:t>
            </a:r>
            <a:r>
              <a:rPr lang="en-US" baseline="0" dirty="0" err="1"/>
              <a:t>programme</a:t>
            </a:r>
            <a:endParaRPr lang="en-US" baseline="0" dirty="0"/>
          </a:p>
          <a:p>
            <a:pPr marL="171450" indent="-171450">
              <a:buFontTx/>
              <a:buChar char="-"/>
            </a:pPr>
            <a:r>
              <a:rPr lang="en-US" baseline="0" dirty="0"/>
              <a:t>Implemented by American Institutes for Research and University of Zambia</a:t>
            </a:r>
          </a:p>
          <a:p>
            <a:pPr marL="171450" indent="-171450">
              <a:buFontTx/>
              <a:buChar char="-"/>
            </a:pPr>
            <a:endParaRPr lang="en-US" baseline="0" dirty="0"/>
          </a:p>
          <a:p>
            <a:r>
              <a:rPr lang="en-US" dirty="0"/>
              <a:t>Schemes evaluated: </a:t>
            </a:r>
          </a:p>
          <a:p>
            <a:pPr lvl="1"/>
            <a:r>
              <a:rPr lang="en-US" dirty="0"/>
              <a:t>Child Grant (children &lt; 5 years of age)</a:t>
            </a:r>
          </a:p>
          <a:p>
            <a:pPr lvl="1"/>
            <a:r>
              <a:rPr lang="en-US" dirty="0"/>
              <a:t>Multiple Category Grant (widow-headed w/orphans; elderly- headed w/orphans; disabled members)</a:t>
            </a:r>
          </a:p>
          <a:p>
            <a:pPr lvl="1"/>
            <a:endParaRPr lang="en-US" dirty="0"/>
          </a:p>
          <a:p>
            <a:pPr lvl="1"/>
            <a:r>
              <a:rPr lang="en-US" dirty="0"/>
              <a:t>WHY the impact</a:t>
            </a:r>
            <a:r>
              <a:rPr lang="en-US" baseline="0" dirty="0"/>
              <a:t> evaluation</a:t>
            </a:r>
            <a:endParaRPr lang="en-US" dirty="0"/>
          </a:p>
          <a:p>
            <a:r>
              <a:rPr lang="en-US" dirty="0"/>
              <a:t>to generate evidence about the effects </a:t>
            </a:r>
          </a:p>
          <a:p>
            <a:endParaRPr lang="en-US" dirty="0"/>
          </a:p>
          <a:p>
            <a:r>
              <a:rPr lang="en-US" dirty="0"/>
              <a:t>to make a case for cash transfers as a national </a:t>
            </a:r>
            <a:r>
              <a:rPr lang="en-US" dirty="0" err="1"/>
              <a:t>programme</a:t>
            </a:r>
            <a:r>
              <a:rPr lang="en-US" dirty="0"/>
              <a:t> for social protection </a:t>
            </a:r>
          </a:p>
          <a:p>
            <a:endParaRPr lang="en-US" dirty="0"/>
          </a:p>
          <a:p>
            <a:r>
              <a:rPr lang="en-US" dirty="0"/>
              <a:t>to inform the scale-up of the </a:t>
            </a:r>
            <a:r>
              <a:rPr lang="en-US" dirty="0" err="1"/>
              <a:t>programme</a:t>
            </a:r>
            <a:r>
              <a:rPr lang="en-US" dirty="0"/>
              <a:t> </a:t>
            </a:r>
          </a:p>
          <a:p>
            <a:endParaRPr lang="en-US" dirty="0"/>
          </a:p>
          <a:p>
            <a:r>
              <a:rPr lang="en-US" dirty="0"/>
              <a:t>to learn about its </a:t>
            </a:r>
            <a:r>
              <a:rPr lang="en-US" dirty="0" err="1"/>
              <a:t>programme</a:t>
            </a:r>
            <a:r>
              <a:rPr lang="en-US" dirty="0"/>
              <a:t> </a:t>
            </a:r>
          </a:p>
          <a:p>
            <a:endParaRPr lang="en-US" dirty="0"/>
          </a:p>
          <a:p>
            <a:r>
              <a:rPr lang="en-US" dirty="0"/>
              <a:t>to provide accountability for the use of public funds for cash transfers.</a:t>
            </a:r>
          </a:p>
          <a:p>
            <a:pPr lvl="1"/>
            <a:endParaRPr lang="en-US" dirty="0"/>
          </a:p>
          <a:p>
            <a:pPr>
              <a:spcBef>
                <a:spcPct val="0"/>
              </a:spcBef>
            </a:pPr>
            <a:endParaRPr lang="en-US" dirty="0"/>
          </a:p>
          <a:p>
            <a:pPr>
              <a:spcBef>
                <a:spcPct val="0"/>
              </a:spcBef>
            </a:pPr>
            <a:endParaRPr lang="en-US" dirty="0"/>
          </a:p>
          <a:p>
            <a:pPr>
              <a:spcBef>
                <a:spcPct val="0"/>
              </a:spcBef>
            </a:pPr>
            <a:endParaRPr lang="en-US" dirty="0"/>
          </a:p>
          <a:p>
            <a:pPr>
              <a:spcBef>
                <a:spcPct val="0"/>
              </a:spcBef>
            </a:pPr>
            <a:r>
              <a:rPr lang="en-US" dirty="0" err="1"/>
              <a:t>Audrien</a:t>
            </a:r>
            <a:r>
              <a:rPr lang="en-US" dirty="0"/>
              <a:t> </a:t>
            </a:r>
            <a:r>
              <a:rPr lang="en-US" dirty="0" err="1"/>
              <a:t>Kamona</a:t>
            </a:r>
            <a:r>
              <a:rPr lang="en-US" dirty="0"/>
              <a:t> (8 </a:t>
            </a:r>
            <a:r>
              <a:rPr lang="en-US" dirty="0" err="1"/>
              <a:t>yrs</a:t>
            </a:r>
            <a:r>
              <a:rPr lang="en-US" dirty="0"/>
              <a:t>) holds her twin sister </a:t>
            </a:r>
            <a:r>
              <a:rPr lang="en-US" dirty="0" err="1"/>
              <a:t>Odelia</a:t>
            </a:r>
            <a:r>
              <a:rPr lang="en-US" dirty="0"/>
              <a:t> </a:t>
            </a:r>
            <a:r>
              <a:rPr lang="en-US" dirty="0" err="1"/>
              <a:t>Chemba</a:t>
            </a:r>
            <a:r>
              <a:rPr lang="en-US" dirty="0"/>
              <a:t> on her knee at home in </a:t>
            </a:r>
            <a:r>
              <a:rPr lang="en-US" dirty="0" err="1"/>
              <a:t>Kantaramba</a:t>
            </a:r>
            <a:endParaRPr lang="en-US" dirty="0"/>
          </a:p>
          <a:p>
            <a:pPr>
              <a:spcBef>
                <a:spcPct val="0"/>
              </a:spcBef>
            </a:pPr>
            <a:r>
              <a:rPr lang="en-US" dirty="0"/>
              <a:t>village in </a:t>
            </a:r>
            <a:r>
              <a:rPr lang="en-US" dirty="0" err="1"/>
              <a:t>Kaputa</a:t>
            </a:r>
            <a:r>
              <a:rPr lang="en-US" dirty="0"/>
              <a:t> district in Zambia's Northern Province on October 31, 2011. The family benefits from</a:t>
            </a:r>
          </a:p>
          <a:p>
            <a:pPr>
              <a:spcBef>
                <a:spcPct val="0"/>
              </a:spcBef>
            </a:pPr>
            <a:r>
              <a:rPr lang="en-US" dirty="0"/>
              <a:t>the social cash transfer program for their 8 year old daughter, </a:t>
            </a:r>
            <a:r>
              <a:rPr lang="en-US" dirty="0" err="1"/>
              <a:t>Odelia</a:t>
            </a:r>
            <a:r>
              <a:rPr lang="en-US" dirty="0"/>
              <a:t> </a:t>
            </a:r>
            <a:r>
              <a:rPr lang="en-US" dirty="0" err="1"/>
              <a:t>Chemba</a:t>
            </a:r>
            <a:r>
              <a:rPr lang="en-US" dirty="0"/>
              <a:t>, living with disability.</a:t>
            </a:r>
          </a:p>
          <a:p>
            <a:pPr>
              <a:spcBef>
                <a:spcPct val="0"/>
              </a:spcBef>
            </a:pPr>
            <a:r>
              <a:rPr lang="en-US" dirty="0" err="1"/>
              <a:t>Lemba</a:t>
            </a:r>
            <a:r>
              <a:rPr lang="en-US" dirty="0"/>
              <a:t> says "</a:t>
            </a:r>
            <a:r>
              <a:rPr lang="en-US" dirty="0" err="1"/>
              <a:t>Odelia</a:t>
            </a:r>
            <a:r>
              <a:rPr lang="en-US" dirty="0"/>
              <a:t> can't feed herself, can't walk or talk or do any of the normal things that her twin</a:t>
            </a:r>
          </a:p>
          <a:p>
            <a:pPr>
              <a:spcBef>
                <a:spcPct val="0"/>
              </a:spcBef>
            </a:pPr>
            <a:r>
              <a:rPr lang="en-US" dirty="0"/>
              <a:t>sister can do". Before she was enrolled in the transfer program, </a:t>
            </a:r>
            <a:r>
              <a:rPr lang="en-US" dirty="0" err="1"/>
              <a:t>Lemba</a:t>
            </a:r>
            <a:r>
              <a:rPr lang="en-US" dirty="0"/>
              <a:t> says "Life was difficult, we</a:t>
            </a:r>
          </a:p>
          <a:p>
            <a:pPr>
              <a:spcBef>
                <a:spcPct val="0"/>
              </a:spcBef>
            </a:pPr>
            <a:r>
              <a:rPr lang="en-US" dirty="0"/>
              <a:t>never had three meals a day".</a:t>
            </a:r>
          </a:p>
          <a:p>
            <a:endParaRPr lang="nl-NL" dirty="0"/>
          </a:p>
        </p:txBody>
      </p:sp>
      <p:sp>
        <p:nvSpPr>
          <p:cNvPr id="4" name="Tijdelijke aanduiding voor dianummer 3"/>
          <p:cNvSpPr>
            <a:spLocks noGrp="1"/>
          </p:cNvSpPr>
          <p:nvPr>
            <p:ph type="sldNum" sz="quarter" idx="10"/>
          </p:nvPr>
        </p:nvSpPr>
        <p:spPr/>
        <p:txBody>
          <a:bodyPr/>
          <a:lstStyle/>
          <a:p>
            <a:fld id="{4A69C7F4-2590-4581-9904-279449AD762E}" type="slidenum">
              <a:rPr lang="en-US" smtClean="0"/>
              <a:pPr/>
              <a:t>12</a:t>
            </a:fld>
            <a:endParaRPr lang="en-US"/>
          </a:p>
        </p:txBody>
      </p:sp>
    </p:spTree>
    <p:extLst>
      <p:ext uri="{BB962C8B-B14F-4D97-AF65-F5344CB8AC3E}">
        <p14:creationId xmlns:p14="http://schemas.microsoft.com/office/powerpoint/2010/main" xmlns="" val="1769717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MCTG Multiplier Effect = 67% More Kwacha, a bit lower in CGP, but probably statistically</a:t>
            </a:r>
            <a:r>
              <a:rPr lang="en-US" baseline="0" dirty="0"/>
              <a:t> they are the same. Interesting, MCTG, w/o able-bodied people, also generates a multiplier—comes from livestock and </a:t>
            </a:r>
            <a:r>
              <a:rPr lang="en-US" baseline="0" dirty="0" err="1"/>
              <a:t>agric</a:t>
            </a:r>
            <a:r>
              <a:rPr lang="en-US" baseline="0" dirty="0"/>
              <a:t> production</a:t>
            </a:r>
          </a:p>
          <a:p>
            <a:r>
              <a:rPr lang="en-US" sz="1200" dirty="0"/>
              <a:t>Impacts are based on econometric results and averaged across all follow-up surveys.</a:t>
            </a:r>
          </a:p>
          <a:p>
            <a:r>
              <a:rPr lang="en-US" sz="1200" dirty="0"/>
              <a:t>Estimates for productive tools and livestock derived by multiplying average increase (numbers) by market price. Only statistically significant impacts are considered.</a:t>
            </a:r>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After 3 years of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implementation, the overall impacts of the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sum to a value that is greater than the transfer size. The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was originally designed with the transfer size equal to roughly one additional meal a day for the average family for one month. However, the evaluation revealed that in addition to eating more meals and being more food secure, families are also improving their housing conditions, buying more livestock, buying necessities for children, reducing their debt, and investing in productive activities. Monetizing and aggregating these consumption and non-consumption spending impacts of the MCTG gives an estimated multiplier of 1.68. In other words, each Kwacha transferred is now providing an additional 0.68 Kwacha or roughly 70 percent more in terms of net benefit to the household. These multiplier effects are derived mainly through increased productive activity, including livestock rearing, agricultural production and diversification of income sources into non-farm enterprises. </a:t>
            </a:r>
            <a:endParaRPr lang="nl-NL" dirty="0"/>
          </a:p>
          <a:p>
            <a:endParaRPr lang="en-US" dirty="0"/>
          </a:p>
        </p:txBody>
      </p:sp>
      <p:sp>
        <p:nvSpPr>
          <p:cNvPr id="4" name="Slide Number Placeholder 3"/>
          <p:cNvSpPr>
            <a:spLocks noGrp="1"/>
          </p:cNvSpPr>
          <p:nvPr>
            <p:ph type="sldNum" sz="quarter" idx="10"/>
          </p:nvPr>
        </p:nvSpPr>
        <p:spPr/>
        <p:txBody>
          <a:bodyPr/>
          <a:lstStyle/>
          <a:p>
            <a:fld id="{4DF2CF90-9F04-4225-B104-230364AADA79}" type="slidenum">
              <a:rPr lang="en-US" smtClean="0"/>
              <a:pPr/>
              <a:t>13</a:t>
            </a:fld>
            <a:endParaRPr lang="en-US"/>
          </a:p>
        </p:txBody>
      </p:sp>
    </p:spTree>
    <p:extLst>
      <p:ext uri="{BB962C8B-B14F-4D97-AF65-F5344CB8AC3E}">
        <p14:creationId xmlns:p14="http://schemas.microsoft.com/office/powerpoint/2010/main" xmlns="" val="2337611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message here:</a:t>
            </a:r>
          </a:p>
          <a:p>
            <a:endParaRPr lang="en-US" dirty="0"/>
          </a:p>
          <a:p>
            <a:pPr marL="171450" indent="-171450">
              <a:buFontTx/>
              <a:buChar char="-"/>
            </a:pPr>
            <a:r>
              <a:rPr lang="en-US" dirty="0"/>
              <a:t>The transfer value is not enough to have</a:t>
            </a:r>
            <a:r>
              <a:rPr lang="en-US" baseline="0" dirty="0"/>
              <a:t> families reach above the poverty line, given depth of poverty</a:t>
            </a:r>
          </a:p>
          <a:p>
            <a:pPr marL="171450" indent="-171450">
              <a:buFontTx/>
              <a:buChar char="-"/>
            </a:pPr>
            <a:r>
              <a:rPr lang="en-US" baseline="0" dirty="0"/>
              <a:t>Where the difference is made is in bringing them close to the poverty line, stabilizing and increasing their consumption </a:t>
            </a:r>
          </a:p>
          <a:p>
            <a:pPr marL="171450" indent="-171450">
              <a:buFontTx/>
              <a:buChar char="-"/>
            </a:pPr>
            <a:r>
              <a:rPr lang="en-US" baseline="0" dirty="0"/>
              <a:t>Graph shows improvements for control group as well but still the cash transfer makes a difference</a:t>
            </a:r>
          </a:p>
          <a:p>
            <a:pPr marL="171450" indent="-171450">
              <a:buFontTx/>
              <a:buChar char="-"/>
            </a:pPr>
            <a:endParaRPr lang="en-US" baseline="0" dirty="0"/>
          </a:p>
          <a:p>
            <a:pPr marL="171450" indent="-171450">
              <a:buFontTx/>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Decreased Poverty: </a:t>
            </a:r>
            <a:r>
              <a:rPr lang="en-US" sz="1200" b="0" i="0" u="none" strike="noStrike" kern="1200" baseline="0" dirty="0">
                <a:solidFill>
                  <a:schemeClr val="tx1"/>
                </a:solidFill>
                <a:latin typeface="+mn-lt"/>
                <a:ea typeface="+mn-ea"/>
                <a:cs typeface="+mn-cs"/>
              </a:rPr>
              <a:t>Three years into implementation, the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obtains strong impacts on extreme poverty (a reduction of 9 percentage points) and on the poverty gap (a 12 percentage point reduction), ultimately decreasing the depth of poverty by bringing households closer to the poverty line. The poverty gap measures the difference between a household’s consumption and the extreme poverty line. The gap represents how much below the extreme poverty line a household is situated. In other words, this measure accounts for the distribution of individuals below the line rather than whether individuals moved above the line. The reduction in the poverty gap for MCTG recipients implies that more of the MCTG households are now closer to leaving extreme poverty. Additionally, the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had greater effects on poverty reduction for those farther below the extreme poverty line. </a:t>
            </a:r>
            <a:endParaRPr lang="nl-NL"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4A69C7F4-2590-4581-9904-279449AD762E}" type="slidenum">
              <a:rPr lang="en-US" smtClean="0"/>
              <a:pPr/>
              <a:t>14</a:t>
            </a:fld>
            <a:endParaRPr lang="en-US"/>
          </a:p>
        </p:txBody>
      </p:sp>
    </p:spTree>
    <p:extLst>
      <p:ext uri="{BB962C8B-B14F-4D97-AF65-F5344CB8AC3E}">
        <p14:creationId xmlns:p14="http://schemas.microsoft.com/office/powerpoint/2010/main" xmlns="" val="1810705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Food security prime concern and evaluation revealed</a:t>
            </a:r>
            <a:r>
              <a:rPr lang="en-US" baseline="0" dirty="0"/>
              <a:t> significant improvements</a:t>
            </a:r>
          </a:p>
          <a:p>
            <a:pPr marL="171450" indent="-171450">
              <a:buFontTx/>
              <a:buChar char="-"/>
            </a:pPr>
            <a:r>
              <a:rPr lang="en-US" baseline="0" dirty="0"/>
              <a:t>Apart from quantity of food consumed (# of meals / day) we also saw that diversity of food consumed increased</a:t>
            </a:r>
          </a:p>
          <a:p>
            <a:pPr marL="171450" indent="-171450">
              <a:buFontTx/>
              <a:buChar char="-"/>
            </a:pPr>
            <a:endParaRPr lang="en-US" baseline="0" dirty="0"/>
          </a:p>
          <a:p>
            <a:pPr marL="171450" indent="-171450">
              <a:buFontTx/>
              <a:buChar char="-"/>
            </a:pPr>
            <a:endParaRPr lang="en-US" baseline="0" dirty="0"/>
          </a:p>
          <a:p>
            <a:pPr marL="0" indent="0">
              <a:buFontTx/>
              <a:buNone/>
            </a:pPr>
            <a:endParaRPr lang="en-US" dirty="0"/>
          </a:p>
        </p:txBody>
      </p:sp>
      <p:sp>
        <p:nvSpPr>
          <p:cNvPr id="4" name="Slide Number Placeholder 3"/>
          <p:cNvSpPr>
            <a:spLocks noGrp="1"/>
          </p:cNvSpPr>
          <p:nvPr>
            <p:ph type="sldNum" sz="quarter" idx="10"/>
          </p:nvPr>
        </p:nvSpPr>
        <p:spPr/>
        <p:txBody>
          <a:bodyPr/>
          <a:lstStyle/>
          <a:p>
            <a:fld id="{4A69C7F4-2590-4581-9904-279449AD762E}" type="slidenum">
              <a:rPr lang="en-US" smtClean="0"/>
              <a:pPr/>
              <a:t>15</a:t>
            </a:fld>
            <a:endParaRPr lang="en-US"/>
          </a:p>
        </p:txBody>
      </p:sp>
    </p:spTree>
    <p:extLst>
      <p:ext uri="{BB962C8B-B14F-4D97-AF65-F5344CB8AC3E}">
        <p14:creationId xmlns:p14="http://schemas.microsoft.com/office/powerpoint/2010/main" xmlns="" val="4165624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Similar impacts to those observed in Latin America </a:t>
            </a:r>
          </a:p>
          <a:p>
            <a:pPr marL="171450" indent="-171450">
              <a:buFontTx/>
              <a:buChar char="-"/>
            </a:pPr>
            <a:r>
              <a:rPr lang="en-US" dirty="0"/>
              <a:t>Primary enrolment already</a:t>
            </a:r>
            <a:r>
              <a:rPr lang="en-US" baseline="0" dirty="0"/>
              <a:t> high, impacts mainly on secondary age groups</a:t>
            </a:r>
            <a:endParaRPr lang="en-US" dirty="0"/>
          </a:p>
        </p:txBody>
      </p:sp>
      <p:sp>
        <p:nvSpPr>
          <p:cNvPr id="4" name="Slide Number Placeholder 3"/>
          <p:cNvSpPr>
            <a:spLocks noGrp="1"/>
          </p:cNvSpPr>
          <p:nvPr>
            <p:ph type="sldNum" sz="quarter" idx="10"/>
          </p:nvPr>
        </p:nvSpPr>
        <p:spPr/>
        <p:txBody>
          <a:bodyPr/>
          <a:lstStyle/>
          <a:p>
            <a:fld id="{4A69C7F4-2590-4581-9904-279449AD762E}" type="slidenum">
              <a:rPr lang="en-US" smtClean="0"/>
              <a:pPr/>
              <a:t>16</a:t>
            </a:fld>
            <a:endParaRPr lang="en-US"/>
          </a:p>
        </p:txBody>
      </p:sp>
    </p:spTree>
    <p:extLst>
      <p:ext uri="{BB962C8B-B14F-4D97-AF65-F5344CB8AC3E}">
        <p14:creationId xmlns:p14="http://schemas.microsoft.com/office/powerpoint/2010/main" xmlns="" val="999847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Selected overview of indicators that reveal impact on production and economic activity:</a:t>
            </a:r>
          </a:p>
          <a:p>
            <a:endParaRPr lang="en-US" dirty="0"/>
          </a:p>
          <a:p>
            <a:pPr marL="171450" indent="-171450">
              <a:buFontTx/>
              <a:buChar char="-"/>
            </a:pPr>
            <a:r>
              <a:rPr lang="en-US" dirty="0"/>
              <a:t>Important</a:t>
            </a:r>
            <a:r>
              <a:rPr lang="en-US" baseline="0" dirty="0"/>
              <a:t> findings that address the perception that cash hand outs increase dependency and form a disincentive to work</a:t>
            </a:r>
          </a:p>
          <a:p>
            <a:pPr marL="171450" indent="-171450">
              <a:buFontTx/>
              <a:buChar char="-"/>
            </a:pPr>
            <a:r>
              <a:rPr lang="en-US" baseline="0" dirty="0"/>
              <a:t>Depending on demographic profile of families (</a:t>
            </a:r>
            <a:r>
              <a:rPr lang="en-US" baseline="0" dirty="0" err="1"/>
              <a:t>labour</a:t>
            </a:r>
            <a:r>
              <a:rPr lang="en-US" baseline="0" dirty="0"/>
              <a:t> capacity in particular) investments vary: more savings under the </a:t>
            </a:r>
            <a:r>
              <a:rPr lang="en-US" baseline="0" dirty="0" err="1"/>
              <a:t>labour</a:t>
            </a:r>
            <a:r>
              <a:rPr lang="en-US" baseline="0" dirty="0"/>
              <a:t>-constrained scheme and more crop production under child grant</a:t>
            </a:r>
          </a:p>
          <a:p>
            <a:pPr marL="171450" indent="-171450">
              <a:buFontTx/>
              <a:buChar char="-"/>
            </a:pPr>
            <a:r>
              <a:rPr lang="en-US" baseline="0" dirty="0"/>
              <a:t>We also saw a significant increase in the proportion of women with a non-farm economic activity – autonomy over resources important change</a:t>
            </a:r>
          </a:p>
          <a:p>
            <a:endParaRPr lang="en-US" dirty="0"/>
          </a:p>
          <a:p>
            <a:r>
              <a:rPr lang="en-US" dirty="0"/>
              <a:t>At baseline, crop expenditure is 21 and 48 in CGP and MCTG</a:t>
            </a:r>
          </a:p>
          <a:p>
            <a:r>
              <a:rPr lang="en-US" dirty="0"/>
              <a:t>Any</a:t>
            </a:r>
            <a:r>
              <a:rPr lang="en-US" baseline="0" dirty="0"/>
              <a:t> savings at baseline 17 and 13%</a:t>
            </a:r>
          </a:p>
          <a:p>
            <a:endParaRPr lang="en-US" baseline="0" dirty="0"/>
          </a:p>
          <a:p>
            <a:r>
              <a:rPr lang="en-US" sz="1200" b="1" i="0" u="none" strike="noStrike" kern="1200" baseline="0" dirty="0">
                <a:solidFill>
                  <a:schemeClr val="tx1"/>
                </a:solidFill>
                <a:latin typeface="+mn-lt"/>
                <a:ea typeface="+mn-ea"/>
                <a:cs typeface="+mn-cs"/>
              </a:rPr>
              <a:t>Productive Impacts: </a:t>
            </a:r>
            <a:r>
              <a:rPr lang="en-US" sz="1200" b="0" i="0" u="none" strike="noStrike" kern="1200" baseline="0" dirty="0">
                <a:solidFill>
                  <a:schemeClr val="tx1"/>
                </a:solidFill>
                <a:latin typeface="+mn-lt"/>
                <a:ea typeface="+mn-ea"/>
                <a:cs typeface="+mn-cs"/>
              </a:rPr>
              <a:t>The MCTG generates impacts on production activities of beneficiary households, in addition to the poverty, food security, and human capital outcomes discussed. In particular, the MCTG increased asset ownership and farm productivity. </a:t>
            </a:r>
          </a:p>
          <a:p>
            <a:r>
              <a:rPr lang="en-US" sz="1200" b="1" i="0" u="none" strike="noStrike" kern="1200" baseline="0" dirty="0">
                <a:solidFill>
                  <a:schemeClr val="tx1"/>
                </a:solidFill>
                <a:latin typeface="+mn-lt"/>
                <a:ea typeface="+mn-ea"/>
                <a:cs typeface="+mn-cs"/>
              </a:rPr>
              <a:t>Asset Ownership: </a:t>
            </a:r>
            <a:r>
              <a:rPr lang="en-US" sz="1200" b="0" i="0" u="none" strike="noStrike" kern="1200" baseline="0" dirty="0">
                <a:solidFill>
                  <a:schemeClr val="tx1"/>
                </a:solidFill>
                <a:latin typeface="+mn-lt"/>
                <a:ea typeface="+mn-ea"/>
                <a:cs typeface="+mn-cs"/>
              </a:rPr>
              <a:t>Besides reducing debt levels of recipient households, the MCTG enabled them to increase the amount of assets they own, such as livestock and household items. After 36 months, the MCTG demonstrated a positive impact on the ownership of a wide variety of livestock, both in the share of households with livestock and in the total number of animals. As a result of the transfer, the number of recipient households that owned chickens increased by 26 percentage points and for goats it increased by 23 percentage points, with 61 percent of recipient households owning chickens and 26 percent of recipient households owning goats after three years of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implementation. Households receiving the transfer are more likely to own a bed, a mattress, a charcoal iron, and a radio. For some of these assets,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impacts are quite large. For example, the proportion of beneficiary households that own a mattress at 36 months is about 51 percent, whereas only 27 percent of control households own a mattress. </a:t>
            </a:r>
          </a:p>
          <a:p>
            <a:r>
              <a:rPr lang="nl-NL" sz="1200" b="0" i="0" u="none" strike="noStrike" kern="1200" baseline="30000" dirty="0">
                <a:solidFill>
                  <a:schemeClr val="tx1"/>
                </a:solidFill>
                <a:latin typeface="+mn-lt"/>
                <a:ea typeface="+mn-ea"/>
                <a:cs typeface="+mn-cs"/>
              </a:rPr>
              <a:t>1 </a:t>
            </a:r>
          </a:p>
          <a:p>
            <a:endParaRPr lang="nl-NL"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Farm Productivity: </a:t>
            </a:r>
            <a:r>
              <a:rPr lang="en-US" sz="1200" b="0" i="0" u="none" strike="noStrike" kern="1200" baseline="0" dirty="0">
                <a:solidFill>
                  <a:schemeClr val="tx1"/>
                </a:solidFill>
                <a:latin typeface="+mn-lt"/>
                <a:ea typeface="+mn-ea"/>
                <a:cs typeface="+mn-cs"/>
              </a:rPr>
              <a:t>The MCTG strengthened existing flows of income through increased farm production The share of households producing maize and groundnuts each increased by 11 percentage points. Additionally, the share of households cultivating beans increased significantly (by 17 percentage points). This production occurred through hiring </a:t>
            </a:r>
            <a:r>
              <a:rPr lang="en-US" sz="1200" b="0" i="0" u="none" strike="noStrike" kern="1200" baseline="0" dirty="0" err="1">
                <a:solidFill>
                  <a:schemeClr val="tx1"/>
                </a:solidFill>
                <a:latin typeface="+mn-lt"/>
                <a:ea typeface="+mn-ea"/>
                <a:cs typeface="+mn-cs"/>
              </a:rPr>
              <a:t>labour</a:t>
            </a:r>
            <a:r>
              <a:rPr lang="en-US" sz="1200" b="0" i="0" u="none" strike="noStrike" kern="1200" baseline="0" dirty="0">
                <a:solidFill>
                  <a:schemeClr val="tx1"/>
                </a:solidFill>
                <a:latin typeface="+mn-lt"/>
                <a:ea typeface="+mn-ea"/>
                <a:cs typeface="+mn-cs"/>
              </a:rPr>
              <a:t> to farm more land. The MCTG had a significant impact on total operated land (which on average increased by 0.16 hectares) and expenditure on inputs, primarily hired </a:t>
            </a:r>
            <a:r>
              <a:rPr lang="en-US" sz="1200" b="0" i="0" u="none" strike="noStrike" kern="1200" baseline="0" dirty="0" err="1">
                <a:solidFill>
                  <a:schemeClr val="tx1"/>
                </a:solidFill>
                <a:latin typeface="+mn-lt"/>
                <a:ea typeface="+mn-ea"/>
                <a:cs typeface="+mn-cs"/>
              </a:rPr>
              <a:t>labour</a:t>
            </a:r>
            <a:r>
              <a:rPr lang="en-US" sz="1200" b="0" i="0" u="none" strike="noStrike" kern="1200" baseline="0" dirty="0">
                <a:solidFill>
                  <a:schemeClr val="tx1"/>
                </a:solidFill>
                <a:latin typeface="+mn-lt"/>
                <a:ea typeface="+mn-ea"/>
                <a:cs typeface="+mn-cs"/>
              </a:rPr>
              <a:t> and fertilizer </a:t>
            </a:r>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D63919B-0FE1-4E89-AC5A-1875071C0454}" type="slidenum">
              <a:rPr lang="en-US" smtClean="0"/>
              <a:pPr/>
              <a:t>17</a:t>
            </a:fld>
            <a:endParaRPr lang="en-US"/>
          </a:p>
        </p:txBody>
      </p:sp>
    </p:spTree>
    <p:extLst>
      <p:ext uri="{BB962C8B-B14F-4D97-AF65-F5344CB8AC3E}">
        <p14:creationId xmlns:p14="http://schemas.microsoft.com/office/powerpoint/2010/main" xmlns="" val="191719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Yet - poor people are poor in people, </a:t>
            </a:r>
          </a:p>
          <a:p>
            <a:r>
              <a:rPr lang="en-US" dirty="0"/>
              <a:t>Yet - coverage of cash transfers is low and hence less likely to induce significant ‘transformation’ in communities)</a:t>
            </a:r>
          </a:p>
        </p:txBody>
      </p:sp>
      <p:sp>
        <p:nvSpPr>
          <p:cNvPr id="4" name="Slide Number Placeholder 3"/>
          <p:cNvSpPr>
            <a:spLocks noGrp="1"/>
          </p:cNvSpPr>
          <p:nvPr>
            <p:ph type="sldNum" sz="quarter" idx="10"/>
          </p:nvPr>
        </p:nvSpPr>
        <p:spPr/>
        <p:txBody>
          <a:bodyPr/>
          <a:lstStyle/>
          <a:p>
            <a:fld id="{4A69C7F4-2590-4581-9904-279449AD762E}" type="slidenum">
              <a:rPr lang="en-US" smtClean="0"/>
              <a:pPr/>
              <a:t>18</a:t>
            </a:fld>
            <a:endParaRPr lang="en-US"/>
          </a:p>
        </p:txBody>
      </p:sp>
    </p:spTree>
    <p:extLst>
      <p:ext uri="{BB962C8B-B14F-4D97-AF65-F5344CB8AC3E}">
        <p14:creationId xmlns:p14="http://schemas.microsoft.com/office/powerpoint/2010/main" xmlns="" val="1807988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Zambia: evidence on</a:t>
            </a:r>
            <a:r>
              <a:rPr lang="en-US" baseline="0" dirty="0"/>
              <a:t> housing conditions (sanitation; cement floors), feeding practices</a:t>
            </a:r>
          </a:p>
          <a:p>
            <a:r>
              <a:rPr lang="en-US" baseline="0" dirty="0"/>
              <a:t>In contexts with quality and accessible health services (Latin America, South Africa): impact on preventive care visits</a:t>
            </a:r>
          </a:p>
          <a:p>
            <a:r>
              <a:rPr lang="en-US" baseline="0" dirty="0"/>
              <a:t>Overall, impact on health status reveals mixed evidence (morbidity and health care utilization, such as immunization) </a:t>
            </a:r>
          </a:p>
          <a:p>
            <a:endParaRPr lang="en-US" baseline="0" dirty="0"/>
          </a:p>
          <a:p>
            <a:r>
              <a:rPr lang="en-US" u="sng" baseline="0" dirty="0"/>
              <a:t>Conclusion:</a:t>
            </a:r>
          </a:p>
          <a:p>
            <a:r>
              <a:rPr lang="en-US" dirty="0"/>
              <a:t>Pathways of impact and non-impact are unclear</a:t>
            </a:r>
          </a:p>
          <a:p>
            <a:r>
              <a:rPr lang="en-US" dirty="0"/>
              <a:t>Much of the evidence on health is from conditional programs</a:t>
            </a:r>
          </a:p>
          <a:p>
            <a:r>
              <a:rPr lang="en-US" dirty="0"/>
              <a:t>Key indicators of interest:</a:t>
            </a:r>
          </a:p>
          <a:p>
            <a:pPr lvl="1"/>
            <a:r>
              <a:rPr lang="en-US" dirty="0"/>
              <a:t> Children’s diet diversity</a:t>
            </a:r>
          </a:p>
          <a:p>
            <a:pPr lvl="1"/>
            <a:r>
              <a:rPr lang="en-US" dirty="0"/>
              <a:t> Caregiver’s behavior towards infants</a:t>
            </a:r>
          </a:p>
          <a:p>
            <a:pPr lvl="1"/>
            <a:r>
              <a:rPr lang="en-US" dirty="0"/>
              <a:t> Intimate partner violence</a:t>
            </a:r>
          </a:p>
          <a:p>
            <a:pPr lvl="1"/>
            <a:r>
              <a:rPr lang="en-US" dirty="0"/>
              <a:t> Stress</a:t>
            </a:r>
          </a:p>
          <a:p>
            <a:endParaRPr lang="nl-NL" dirty="0"/>
          </a:p>
        </p:txBody>
      </p:sp>
      <p:sp>
        <p:nvSpPr>
          <p:cNvPr id="4" name="Tijdelijke aanduiding voor dianummer 3"/>
          <p:cNvSpPr>
            <a:spLocks noGrp="1"/>
          </p:cNvSpPr>
          <p:nvPr>
            <p:ph type="sldNum" sz="quarter" idx="10"/>
          </p:nvPr>
        </p:nvSpPr>
        <p:spPr/>
        <p:txBody>
          <a:bodyPr/>
          <a:lstStyle/>
          <a:p>
            <a:fld id="{4A69C7F4-2590-4581-9904-279449AD762E}" type="slidenum">
              <a:rPr lang="en-US" smtClean="0"/>
              <a:pPr/>
              <a:t>19</a:t>
            </a:fld>
            <a:endParaRPr lang="en-US"/>
          </a:p>
        </p:txBody>
      </p:sp>
    </p:spTree>
    <p:extLst>
      <p:ext uri="{BB962C8B-B14F-4D97-AF65-F5344CB8AC3E}">
        <p14:creationId xmlns:p14="http://schemas.microsoft.com/office/powerpoint/2010/main" xmlns="" val="696167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Is it affordable?</a:t>
            </a:r>
          </a:p>
          <a:p>
            <a:r>
              <a:rPr lang="en-US" dirty="0"/>
              <a:t>Is it cost effective?</a:t>
            </a:r>
          </a:p>
          <a:p>
            <a:r>
              <a:rPr lang="en-US" dirty="0"/>
              <a:t>Is it inclusive?</a:t>
            </a:r>
          </a:p>
          <a:p>
            <a:r>
              <a:rPr lang="en-US" dirty="0"/>
              <a:t>Is there economic impact?</a:t>
            </a:r>
          </a:p>
          <a:p>
            <a:endParaRPr lang="en-US" dirty="0"/>
          </a:p>
          <a:p>
            <a:r>
              <a:rPr lang="en-US" dirty="0"/>
              <a:t>80% funded by Government. total budget remains &lt; 1% of total Government expenditure</a:t>
            </a:r>
          </a:p>
          <a:p>
            <a:endParaRPr lang="en-US" dirty="0"/>
          </a:p>
          <a:p>
            <a:r>
              <a:rPr lang="en-US" sz="1200" b="1" i="1" u="none" strike="noStrike" kern="1200" baseline="0" dirty="0">
                <a:solidFill>
                  <a:schemeClr val="tx1"/>
                </a:solidFill>
                <a:latin typeface="+mn-lt"/>
                <a:ea typeface="+mn-ea"/>
                <a:cs typeface="+mn-cs"/>
              </a:rPr>
              <a:t>Cash transfers did not create dependency – they rather empowered households and strengthened their resilience to withstand shocks </a:t>
            </a:r>
            <a:r>
              <a:rPr lang="en-US" sz="1200" b="0" i="0" u="none" strike="noStrike" kern="1200" baseline="0" dirty="0">
                <a:solidFill>
                  <a:schemeClr val="tx1"/>
                </a:solidFill>
                <a:latin typeface="+mn-lt"/>
                <a:ea typeface="+mn-ea"/>
                <a:cs typeface="+mn-cs"/>
              </a:rPr>
              <a:t>	</a:t>
            </a:r>
          </a:p>
          <a:p>
            <a:endParaRPr lang="nl-NL"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Unconditional cash transfer programs such as the MCTG are often criticized for being a handout, leading to dependency and inducing perverse incentives such as reducing work and increasing the consumption of alcohol and tobacco. However, the multiplier effect of 1.68 generated by the MCTG appears to put to rest the concern that unconditional transfers are a “handout” or that the poor do not use their money wisely. These multiplier effects are derived from underlying investments into productive activities that yield extra income to the household. In the case of the MCTG, the extra income was earned through increased livestock and non-farm activity, as well as from purchases of agricultural inputs that in turn increased crop production. The MCTG also managed to deliver large increases in school enrolment, just as large as or larger than those reported from well-established conditional programs such as Colombia’s </a:t>
            </a:r>
            <a:r>
              <a:rPr lang="en-US" sz="1200" b="0" i="1" u="none" strike="noStrike" kern="1200" baseline="0" dirty="0" err="1">
                <a:solidFill>
                  <a:schemeClr val="tx1"/>
                </a:solidFill>
                <a:latin typeface="+mn-lt"/>
                <a:ea typeface="+mn-ea"/>
                <a:cs typeface="+mn-cs"/>
              </a:rPr>
              <a:t>Familias</a:t>
            </a:r>
            <a:r>
              <a:rPr lang="en-US" sz="1200" b="0" i="1"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en</a:t>
            </a:r>
            <a:r>
              <a:rPr lang="en-US" sz="1200" b="0" i="1"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Accion</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and Mexico’s </a:t>
            </a:r>
            <a:r>
              <a:rPr lang="en-US" sz="1200" b="0" i="1" u="none" strike="noStrike" kern="1200" baseline="0" dirty="0" err="1">
                <a:solidFill>
                  <a:schemeClr val="tx1"/>
                </a:solidFill>
                <a:latin typeface="+mn-lt"/>
                <a:ea typeface="+mn-ea"/>
                <a:cs typeface="+mn-cs"/>
              </a:rPr>
              <a:t>Progresa</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(now called </a:t>
            </a:r>
            <a:r>
              <a:rPr lang="en-US" sz="1200" b="0" i="1" u="none" strike="noStrike" kern="1200" baseline="0" dirty="0" err="1">
                <a:solidFill>
                  <a:schemeClr val="tx1"/>
                </a:solidFill>
                <a:latin typeface="+mn-lt"/>
                <a:ea typeface="+mn-ea"/>
                <a:cs typeface="+mn-cs"/>
              </a:rPr>
              <a:t>Prospera</a:t>
            </a:r>
            <a:r>
              <a:rPr lang="en-US" sz="1200" b="0" i="0" u="none" strike="noStrike" kern="1200" baseline="0" dirty="0">
                <a:solidFill>
                  <a:schemeClr val="tx1"/>
                </a:solidFill>
                <a:latin typeface="+mn-lt"/>
                <a:ea typeface="+mn-ea"/>
                <a:cs typeface="+mn-cs"/>
              </a:rPr>
              <a:t>). Moreover, in no survey round did the evaluation find an increase in alcohol or tobacco consumption as a result of the program. Most of the consumption effect of the MCTG goes to food, and in fact allows households to increase their diet diversity by adding more protein to it. All in all, the MCTG, similar to the Child Grant, demonstrates that the common criticisms of cash transfers are simply not true in Zambia. The results also suggest that advocates of conditional cash programs may do an injustice to poor families by imposing conditions. In fact, the results from the CG and MCTG demonstrate how families effectively use unconditional transfers to increase current consumption and to invest in the future of themselves and their children. </a:t>
            </a:r>
            <a:endParaRPr lang="nl-NL" dirty="0"/>
          </a:p>
          <a:p>
            <a:endParaRPr lang="en-US" dirty="0"/>
          </a:p>
          <a:p>
            <a:endParaRPr lang="en-US" dirty="0"/>
          </a:p>
          <a:p>
            <a:endParaRPr lang="en-US" dirty="0"/>
          </a:p>
          <a:p>
            <a:r>
              <a:rPr lang="en-US" dirty="0"/>
              <a:t>Is there complementarity with </a:t>
            </a:r>
            <a:r>
              <a:rPr lang="nl-NL" dirty="0" err="1"/>
              <a:t>other</a:t>
            </a:r>
            <a:r>
              <a:rPr lang="nl-NL" dirty="0"/>
              <a:t> development </a:t>
            </a:r>
            <a:r>
              <a:rPr lang="nl-NL" dirty="0" err="1"/>
              <a:t>policies</a:t>
            </a:r>
            <a:r>
              <a:rPr lang="nl-NL" dirty="0"/>
              <a:t>?</a:t>
            </a:r>
            <a:endParaRPr lang="en-US" dirty="0"/>
          </a:p>
          <a:p>
            <a:endParaRPr lang="nl-NL" dirty="0"/>
          </a:p>
        </p:txBody>
      </p:sp>
      <p:sp>
        <p:nvSpPr>
          <p:cNvPr id="4" name="Tijdelijke aanduiding voor dianummer 3"/>
          <p:cNvSpPr>
            <a:spLocks noGrp="1"/>
          </p:cNvSpPr>
          <p:nvPr>
            <p:ph type="sldNum" sz="quarter" idx="10"/>
          </p:nvPr>
        </p:nvSpPr>
        <p:spPr/>
        <p:txBody>
          <a:bodyPr/>
          <a:lstStyle/>
          <a:p>
            <a:fld id="{4A69C7F4-2590-4581-9904-279449AD762E}" type="slidenum">
              <a:rPr lang="en-US" smtClean="0"/>
              <a:pPr/>
              <a:t>20</a:t>
            </a:fld>
            <a:endParaRPr lang="en-US"/>
          </a:p>
        </p:txBody>
      </p:sp>
    </p:spTree>
    <p:extLst>
      <p:ext uri="{BB962C8B-B14F-4D97-AF65-F5344CB8AC3E}">
        <p14:creationId xmlns:p14="http://schemas.microsoft.com/office/powerpoint/2010/main" xmlns="" val="3398716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storyline</a:t>
            </a:r>
            <a:r>
              <a:rPr lang="en-US" baseline="0" dirty="0"/>
              <a:t> of the presentation is as that:</a:t>
            </a:r>
          </a:p>
          <a:p>
            <a:endParaRPr lang="en-US" baseline="0" dirty="0"/>
          </a:p>
          <a:p>
            <a:pPr marL="171450" indent="-171450">
              <a:buFontTx/>
              <a:buChar char="-"/>
            </a:pPr>
            <a:r>
              <a:rPr lang="en-US" baseline="0" dirty="0"/>
              <a:t>Poverty and inequality have remained high despite consistent economic growth over the past 10-15 years</a:t>
            </a:r>
          </a:p>
          <a:p>
            <a:pPr marL="171450" indent="-171450">
              <a:buFontTx/>
              <a:buChar char="-"/>
            </a:pPr>
            <a:r>
              <a:rPr lang="en-US" baseline="0" dirty="0"/>
              <a:t>Zambia’s policy response to poverty has until recently been fragmented, ineffective, and poorly targeted at households in extreme poverty</a:t>
            </a:r>
          </a:p>
          <a:p>
            <a:pPr marL="171450" indent="-171450">
              <a:buFontTx/>
              <a:buChar char="-"/>
            </a:pPr>
            <a:r>
              <a:rPr lang="en-US" baseline="0" dirty="0"/>
              <a:t>Zambia’s social cash transfer </a:t>
            </a:r>
            <a:r>
              <a:rPr lang="en-US" baseline="0" dirty="0" err="1"/>
              <a:t>programme</a:t>
            </a:r>
            <a:r>
              <a:rPr lang="en-US" baseline="0" dirty="0"/>
              <a:t> demonstrates a strong potential as a starting point for tackling poverty and deprivation</a:t>
            </a:r>
          </a:p>
          <a:p>
            <a:pPr marL="171450" indent="-171450">
              <a:buFontTx/>
              <a:buChar char="-"/>
            </a:pPr>
            <a:r>
              <a:rPr lang="en-US" baseline="0" dirty="0"/>
              <a:t>The </a:t>
            </a:r>
            <a:r>
              <a:rPr lang="en-US" baseline="0" dirty="0" err="1"/>
              <a:t>programme</a:t>
            </a:r>
            <a:r>
              <a:rPr lang="en-US" baseline="0" dirty="0"/>
              <a:t> has been scaling up recently, is positioned at the center of Zambia’s social protection policy, and further scale up is affordable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A69C7F4-2590-4581-9904-279449AD762E}" type="slidenum">
              <a:rPr lang="en-US" smtClean="0"/>
              <a:pPr/>
              <a:t>2</a:t>
            </a:fld>
            <a:endParaRPr lang="en-US"/>
          </a:p>
        </p:txBody>
      </p:sp>
    </p:spTree>
    <p:extLst>
      <p:ext uri="{BB962C8B-B14F-4D97-AF65-F5344CB8AC3E}">
        <p14:creationId xmlns:p14="http://schemas.microsoft.com/office/powerpoint/2010/main" xmlns="" val="1286960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of looking at Social Protection expenditure is to make the cake all of Government transfers and subsidies payments</a:t>
            </a:r>
          </a:p>
          <a:p>
            <a:endParaRPr lang="en-US" dirty="0"/>
          </a:p>
          <a:p>
            <a:pPr marL="171450" indent="-171450">
              <a:buFontTx/>
              <a:buChar char="-"/>
            </a:pPr>
            <a:r>
              <a:rPr lang="en-US" dirty="0"/>
              <a:t>Which programs</a:t>
            </a:r>
            <a:r>
              <a:rPr lang="en-US" baseline="0" dirty="0"/>
              <a:t> reach the poor? Example of FISP</a:t>
            </a:r>
          </a:p>
          <a:p>
            <a:pPr marL="171450" indent="-171450">
              <a:buFontTx/>
              <a:buChar char="-"/>
            </a:pPr>
            <a:r>
              <a:rPr lang="en-US" baseline="0" dirty="0"/>
              <a:t>How big is the cake? 4.2 billion Kwacha (about 400 million US dollars)</a:t>
            </a:r>
          </a:p>
          <a:p>
            <a:pPr marL="171450" indent="-171450">
              <a:buFontTx/>
              <a:buChar char="-"/>
            </a:pPr>
            <a:r>
              <a:rPr lang="en-US" baseline="0" dirty="0"/>
              <a:t>SCT: 300 million is needed to cover 240,000 beneficiaries – double the number of beneficiaries by a 25% reduction in fuel subsidies …… or FISP</a:t>
            </a:r>
          </a:p>
          <a:p>
            <a:pPr marL="0" indent="0">
              <a:buFontTx/>
              <a:buNone/>
            </a:pPr>
            <a:endParaRPr lang="en-US" baseline="0" dirty="0"/>
          </a:p>
        </p:txBody>
      </p:sp>
      <p:sp>
        <p:nvSpPr>
          <p:cNvPr id="4" name="Slide Number Placeholder 3"/>
          <p:cNvSpPr>
            <a:spLocks noGrp="1"/>
          </p:cNvSpPr>
          <p:nvPr>
            <p:ph type="sldNum" sz="quarter" idx="10"/>
          </p:nvPr>
        </p:nvSpPr>
        <p:spPr/>
        <p:txBody>
          <a:bodyPr/>
          <a:lstStyle/>
          <a:p>
            <a:pPr>
              <a:defRPr/>
            </a:pPr>
            <a:fld id="{3F144351-AE46-45CE-9125-7DEA344C043D}" type="slidenum">
              <a:rPr lang="en-US" smtClean="0"/>
              <a:pPr>
                <a:defRPr/>
              </a:pPr>
              <a:t>21</a:t>
            </a:fld>
            <a:endParaRPr lang="en-US"/>
          </a:p>
        </p:txBody>
      </p:sp>
    </p:spTree>
    <p:extLst>
      <p:ext uri="{BB962C8B-B14F-4D97-AF65-F5344CB8AC3E}">
        <p14:creationId xmlns:p14="http://schemas.microsoft.com/office/powerpoint/2010/main" xmlns="" val="2786269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B0F0"/>
              </a:buClr>
              <a:buFont typeface="Wingdings" panose="05000000000000000000" pitchFamily="2" charset="2"/>
              <a:buNone/>
            </a:pPr>
            <a:r>
              <a:rPr lang="en-US" sz="1200" u="sng" dirty="0">
                <a:solidFill>
                  <a:srgbClr val="00B0F0"/>
                </a:solidFill>
                <a:latin typeface="Arial" panose="020B0604020202020204" pitchFamily="34" charset="0"/>
                <a:cs typeface="Arial" panose="020B0604020202020204" pitchFamily="34" charset="0"/>
              </a:rPr>
              <a:t>All these lessons learned in one way or another bear relevance to nutrition</a:t>
            </a:r>
          </a:p>
          <a:p>
            <a:pPr>
              <a:buClr>
                <a:srgbClr val="00B0F0"/>
              </a:buClr>
              <a:buFont typeface="Wingdings" panose="05000000000000000000" pitchFamily="2" charset="2"/>
              <a:buNone/>
            </a:pPr>
            <a:endParaRPr lang="en-US" sz="1200" u="sng" dirty="0">
              <a:solidFill>
                <a:srgbClr val="00B0F0"/>
              </a:solidFill>
              <a:latin typeface="Arial" panose="020B0604020202020204" pitchFamily="34" charset="0"/>
              <a:cs typeface="Arial" panose="020B0604020202020204" pitchFamily="34" charset="0"/>
            </a:endParaRPr>
          </a:p>
          <a:p>
            <a:pPr>
              <a:buClr>
                <a:srgbClr val="00B0F0"/>
              </a:buClr>
              <a:buFont typeface="Wingdings" panose="05000000000000000000" pitchFamily="2" charset="2"/>
              <a:buNone/>
            </a:pPr>
            <a:r>
              <a:rPr lang="en-US" sz="1200" u="sng" dirty="0">
                <a:solidFill>
                  <a:srgbClr val="00B0F0"/>
                </a:solidFill>
                <a:latin typeface="Arial" panose="020B0604020202020204" pitchFamily="34" charset="0"/>
                <a:cs typeface="Arial" panose="020B0604020202020204" pitchFamily="34" charset="0"/>
              </a:rPr>
              <a:t>Significance</a:t>
            </a:r>
            <a:r>
              <a:rPr lang="en-US" sz="1200" u="sng" baseline="0" dirty="0">
                <a:solidFill>
                  <a:srgbClr val="00B0F0"/>
                </a:solidFill>
                <a:latin typeface="Arial" panose="020B0604020202020204" pitchFamily="34" charset="0"/>
                <a:cs typeface="Arial" panose="020B0604020202020204" pitchFamily="34" charset="0"/>
              </a:rPr>
              <a:t> of supply side factors</a:t>
            </a:r>
            <a:endParaRPr lang="en-US" sz="1200" u="sng" dirty="0">
              <a:solidFill>
                <a:srgbClr val="00B0F0"/>
              </a:solidFill>
              <a:latin typeface="Arial" panose="020B0604020202020204" pitchFamily="34" charset="0"/>
              <a:cs typeface="Arial" panose="020B0604020202020204" pitchFamily="34" charset="0"/>
            </a:endParaRPr>
          </a:p>
          <a:p>
            <a:pPr>
              <a:buClr>
                <a:srgbClr val="00B0F0"/>
              </a:buClr>
              <a:buFont typeface="Wingdings" panose="05000000000000000000" pitchFamily="2" charset="2"/>
              <a:buChar char="§"/>
            </a:pPr>
            <a:r>
              <a:rPr lang="en-US" sz="1200" dirty="0">
                <a:solidFill>
                  <a:srgbClr val="00B0F0"/>
                </a:solidFill>
                <a:latin typeface="Arial" panose="020B0604020202020204" pitchFamily="34" charset="0"/>
                <a:cs typeface="Arial" panose="020B0604020202020204" pitchFamily="34" charset="0"/>
              </a:rPr>
              <a:t>Example 1</a:t>
            </a:r>
            <a:r>
              <a:rPr lang="en-US" sz="1200" dirty="0">
                <a:latin typeface="Arial" panose="020B0604020202020204" pitchFamily="34" charset="0"/>
                <a:cs typeface="Arial" panose="020B0604020202020204" pitchFamily="34" charset="0"/>
              </a:rPr>
              <a:t>: Skilled attendance at birth improved in Zambia CGP, only among women with access to quality maternal health services.</a:t>
            </a:r>
          </a:p>
          <a:p>
            <a:pPr>
              <a:buClr>
                <a:srgbClr val="00B0F0"/>
              </a:buClr>
              <a:buFont typeface="Wingdings" panose="05000000000000000000" pitchFamily="2" charset="2"/>
              <a:buChar char="§"/>
            </a:pPr>
            <a:r>
              <a:rPr lang="en-US" sz="1200" dirty="0">
                <a:solidFill>
                  <a:srgbClr val="00B0F0"/>
                </a:solidFill>
                <a:latin typeface="Arial" panose="020B0604020202020204" pitchFamily="34" charset="0"/>
                <a:cs typeface="Arial" panose="020B0604020202020204" pitchFamily="34" charset="0"/>
              </a:rPr>
              <a:t>Example 2</a:t>
            </a:r>
            <a:r>
              <a:rPr lang="en-US" sz="1200" dirty="0">
                <a:latin typeface="Arial" panose="020B0604020202020204" pitchFamily="34" charset="0"/>
                <a:cs typeface="Arial" panose="020B0604020202020204" pitchFamily="34" charset="0"/>
              </a:rPr>
              <a:t>: Anthropometry in Zambia CGP improved among households with access to safe drinking water</a:t>
            </a:r>
          </a:p>
          <a:p>
            <a:endParaRPr lang="en-US" dirty="0"/>
          </a:p>
        </p:txBody>
      </p:sp>
      <p:sp>
        <p:nvSpPr>
          <p:cNvPr id="4" name="Slide Number Placeholder 3"/>
          <p:cNvSpPr>
            <a:spLocks noGrp="1"/>
          </p:cNvSpPr>
          <p:nvPr>
            <p:ph type="sldNum" sz="quarter" idx="10"/>
          </p:nvPr>
        </p:nvSpPr>
        <p:spPr/>
        <p:txBody>
          <a:bodyPr/>
          <a:lstStyle/>
          <a:p>
            <a:fld id="{4A69C7F4-2590-4581-9904-279449AD762E}" type="slidenum">
              <a:rPr lang="en-US" smtClean="0"/>
              <a:pPr/>
              <a:t>22</a:t>
            </a:fld>
            <a:endParaRPr lang="en-US"/>
          </a:p>
        </p:txBody>
      </p:sp>
    </p:spTree>
    <p:extLst>
      <p:ext uri="{BB962C8B-B14F-4D97-AF65-F5344CB8AC3E}">
        <p14:creationId xmlns:p14="http://schemas.microsoft.com/office/powerpoint/2010/main" xmlns="" val="1378356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Improved Living Conditions: </a:t>
            </a:r>
            <a:r>
              <a:rPr lang="en-US" sz="1200" b="0" i="0" u="none" strike="noStrike" kern="1200" baseline="0" dirty="0">
                <a:solidFill>
                  <a:schemeClr val="tx1"/>
                </a:solidFill>
                <a:latin typeface="+mn-lt"/>
                <a:ea typeface="+mn-ea"/>
                <a:cs typeface="+mn-cs"/>
              </a:rPr>
              <a:t>Beneficiaries also use the transfers to purchase items to improve their living conditions. For example, the MCTG induced a 9 percentage point increase in the number of households that own a mosquito net (which now stands at 89 percent). Owning a mosquito net is important for reducing incidences of malaria. The findings also reveal that beneficiaries improved their daily living conditions by purchasing torches or candles to light their home instead of using an open fire. Over half the households used open fire to light their home at baseline (57 percent). The MCTG had an 18 percentage point impact on the number of households using a purchased method </a:t>
            </a:r>
            <a:endParaRPr lang="nl-NL"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light their home, such as candles or torch, with 82 percent of beneficiary households using a purchased method after three years</a:t>
            </a:r>
            <a:r>
              <a:rPr lang="en-US" sz="1200" b="0" i="0" u="none" strike="noStrike" kern="1200" baseline="30000" dirty="0">
                <a:solidFill>
                  <a:schemeClr val="tx1"/>
                </a:solidFill>
                <a:latin typeface="+mn-lt"/>
                <a:ea typeface="+mn-ea"/>
                <a:cs typeface="+mn-cs"/>
              </a:rPr>
              <a:t>1</a:t>
            </a:r>
            <a:r>
              <a:rPr lang="en-US" sz="1200" b="0" i="0" u="none" strike="noStrike" kern="1200" baseline="0" dirty="0">
                <a:solidFill>
                  <a:schemeClr val="tx1"/>
                </a:solidFill>
                <a:latin typeface="+mn-lt"/>
                <a:ea typeface="+mn-ea"/>
                <a:cs typeface="+mn-cs"/>
              </a:rPr>
              <a:t>. Wood smoke from an open fire is very harmful to one’s health, especially for children. Thus, the MCTG’s impact on reducing the use of an open fire in the home also contributes to reducing health problems caused by wood smoke. </a:t>
            </a:r>
            <a:endParaRPr lang="nl-NL" dirty="0"/>
          </a:p>
        </p:txBody>
      </p:sp>
      <p:sp>
        <p:nvSpPr>
          <p:cNvPr id="4" name="Tijdelijke aanduiding voor dianummer 3"/>
          <p:cNvSpPr>
            <a:spLocks noGrp="1"/>
          </p:cNvSpPr>
          <p:nvPr>
            <p:ph type="sldNum" sz="quarter" idx="10"/>
          </p:nvPr>
        </p:nvSpPr>
        <p:spPr/>
        <p:txBody>
          <a:bodyPr/>
          <a:lstStyle/>
          <a:p>
            <a:fld id="{4A69C7F4-2590-4581-9904-279449AD762E}" type="slidenum">
              <a:rPr lang="en-US" smtClean="0"/>
              <a:pPr/>
              <a:t>23</a:t>
            </a:fld>
            <a:endParaRPr lang="en-US"/>
          </a:p>
        </p:txBody>
      </p:sp>
    </p:spTree>
    <p:extLst>
      <p:ext uri="{BB962C8B-B14F-4D97-AF65-F5344CB8AC3E}">
        <p14:creationId xmlns:p14="http://schemas.microsoft.com/office/powerpoint/2010/main" xmlns="" val="318087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xmlns="" val="208333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A69C7F4-2590-4581-9904-279449AD762E}" type="slidenum">
              <a:rPr lang="en-US" smtClean="0"/>
              <a:pPr/>
              <a:t>3</a:t>
            </a:fld>
            <a:endParaRPr lang="en-US"/>
          </a:p>
        </p:txBody>
      </p:sp>
    </p:spTree>
    <p:extLst>
      <p:ext uri="{BB962C8B-B14F-4D97-AF65-F5344CB8AC3E}">
        <p14:creationId xmlns:p14="http://schemas.microsoft.com/office/powerpoint/2010/main" xmlns="" val="1141550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What does the slide show?</a:t>
            </a:r>
          </a:p>
          <a:p>
            <a:pPr marL="171450" indent="-171450">
              <a:buFontTx/>
              <a:buChar char="-"/>
            </a:pPr>
            <a:r>
              <a:rPr lang="en-US" dirty="0"/>
              <a:t>Fairly</a:t>
            </a:r>
            <a:r>
              <a:rPr lang="en-US" baseline="0" dirty="0"/>
              <a:t> marginal reduction over 10-year period (characterized by consistent economic growth of &gt; 5%)</a:t>
            </a:r>
          </a:p>
          <a:p>
            <a:pPr marL="171450" indent="-171450">
              <a:buFontTx/>
              <a:buChar char="-"/>
            </a:pPr>
            <a:r>
              <a:rPr lang="en-US" baseline="0" dirty="0"/>
              <a:t>Significant differences between rural and urban. Same decline in percentage points, higher relative decline in urban areas</a:t>
            </a:r>
          </a:p>
          <a:p>
            <a:pPr marL="171450" indent="-171450">
              <a:buFontTx/>
              <a:buChar char="-"/>
            </a:pPr>
            <a:r>
              <a:rPr lang="en-US" baseline="0" dirty="0"/>
              <a:t>Although difficult to see, the 2015 decline is driven by urban areas</a:t>
            </a:r>
          </a:p>
          <a:p>
            <a:pPr marL="171450" indent="-171450">
              <a:buFontTx/>
              <a:buChar char="-"/>
            </a:pPr>
            <a:endParaRPr lang="en-US" baseline="0" dirty="0"/>
          </a:p>
          <a:p>
            <a:pPr marL="0" indent="0">
              <a:buFontTx/>
              <a:buNone/>
            </a:pPr>
            <a:r>
              <a:rPr lang="en-US" baseline="0" dirty="0"/>
              <a:t>What does the slide </a:t>
            </a:r>
            <a:r>
              <a:rPr lang="en-US" u="sng" baseline="0" dirty="0"/>
              <a:t>not</a:t>
            </a:r>
            <a:r>
              <a:rPr lang="en-US" u="none" baseline="0" dirty="0"/>
              <a:t> show?</a:t>
            </a:r>
          </a:p>
          <a:p>
            <a:pPr marL="171450" indent="-171450">
              <a:buFontTx/>
              <a:buChar char="-"/>
            </a:pPr>
            <a:r>
              <a:rPr lang="en-US" u="none" baseline="0" dirty="0"/>
              <a:t>Decline in percentage points but increase in absolute numbers of poor persons - </a:t>
            </a:r>
            <a:r>
              <a:rPr lang="en-US" baseline="0" dirty="0"/>
              <a:t>+500,000</a:t>
            </a:r>
            <a:endParaRPr lang="en-US" u="none" baseline="0" dirty="0"/>
          </a:p>
          <a:p>
            <a:pPr marL="171450" indent="-171450">
              <a:buFontTx/>
              <a:buChar char="-"/>
            </a:pPr>
            <a:r>
              <a:rPr lang="en-US" u="none" baseline="0" dirty="0"/>
              <a:t>What changed below the poverty line? We have not seen the figures on the poverty gap</a:t>
            </a:r>
          </a:p>
          <a:p>
            <a:pPr marL="171450" indent="-171450">
              <a:buFontTx/>
              <a:buChar char="-"/>
            </a:pPr>
            <a:r>
              <a:rPr lang="en-US" u="none" baseline="0" dirty="0"/>
              <a:t>What is the situation </a:t>
            </a:r>
            <a:r>
              <a:rPr lang="en-US" i="1" u="none" baseline="0" dirty="0"/>
              <a:t>within </a:t>
            </a:r>
            <a:r>
              <a:rPr lang="en-US" i="0" u="none" baseline="0" dirty="0"/>
              <a:t>urban areas? Poverty low overall but is it concentrated in certain areas of the cities?</a:t>
            </a:r>
          </a:p>
          <a:p>
            <a:pPr marL="171450" indent="-171450">
              <a:buFontTx/>
              <a:buChar char="-"/>
            </a:pPr>
            <a:r>
              <a:rPr lang="en-US" i="0" u="none" baseline="0" dirty="0"/>
              <a:t>The impact of the economic crisis which developed over 2015 (electricity; inflation mainly)</a:t>
            </a:r>
          </a:p>
          <a:p>
            <a:pPr marL="171450" indent="-171450">
              <a:buFontTx/>
              <a:buChar char="-"/>
            </a:pPr>
            <a:r>
              <a:rPr lang="en-US" i="0" u="none" baseline="0" dirty="0"/>
              <a:t>That poverty is related to age. Poverty is larger among children and among older persons. In 2010, poverty headcount among children was 65%</a:t>
            </a:r>
          </a:p>
          <a:p>
            <a:pPr marL="171450" indent="-171450">
              <a:buFontTx/>
              <a:buChar char="-"/>
            </a:pPr>
            <a:endParaRPr lang="en-US" i="0" u="none" baseline="0" dirty="0"/>
          </a:p>
          <a:p>
            <a:r>
              <a:rPr lang="nl-NL" dirty="0"/>
              <a:t>1.2 </a:t>
            </a:r>
            <a:r>
              <a:rPr lang="nl-NL" dirty="0" err="1"/>
              <a:t>million</a:t>
            </a:r>
            <a:r>
              <a:rPr lang="nl-NL" dirty="0"/>
              <a:t> </a:t>
            </a:r>
            <a:r>
              <a:rPr lang="nl-NL" dirty="0" err="1"/>
              <a:t>people</a:t>
            </a:r>
            <a:r>
              <a:rPr lang="nl-NL" dirty="0"/>
              <a:t> living </a:t>
            </a:r>
            <a:r>
              <a:rPr lang="nl-NL" dirty="0" err="1"/>
              <a:t>with</a:t>
            </a:r>
            <a:r>
              <a:rPr lang="nl-NL" dirty="0"/>
              <a:t> HIV (13% of </a:t>
            </a:r>
            <a:r>
              <a:rPr lang="nl-NL" dirty="0" err="1"/>
              <a:t>the</a:t>
            </a:r>
            <a:r>
              <a:rPr lang="nl-NL" dirty="0"/>
              <a:t> </a:t>
            </a:r>
            <a:r>
              <a:rPr lang="nl-NL" dirty="0" err="1"/>
              <a:t>population</a:t>
            </a:r>
            <a:r>
              <a:rPr lang="nl-NL" dirty="0"/>
              <a:t>)</a:t>
            </a:r>
          </a:p>
          <a:p>
            <a:r>
              <a:rPr lang="nl-NL" dirty="0"/>
              <a:t>21,000 new </a:t>
            </a:r>
            <a:r>
              <a:rPr lang="nl-NL" dirty="0" err="1"/>
              <a:t>infections</a:t>
            </a:r>
            <a:r>
              <a:rPr lang="nl-NL" dirty="0"/>
              <a:t> </a:t>
            </a:r>
            <a:r>
              <a:rPr lang="nl-NL" dirty="0" err="1"/>
              <a:t>among</a:t>
            </a:r>
            <a:r>
              <a:rPr lang="nl-NL" dirty="0"/>
              <a:t> </a:t>
            </a:r>
            <a:r>
              <a:rPr lang="nl-NL" dirty="0" err="1"/>
              <a:t>adolescents</a:t>
            </a:r>
            <a:r>
              <a:rPr lang="nl-NL" dirty="0"/>
              <a:t> </a:t>
            </a:r>
            <a:r>
              <a:rPr lang="nl-NL" dirty="0" err="1"/>
              <a:t>and</a:t>
            </a:r>
            <a:r>
              <a:rPr lang="nl-NL" dirty="0"/>
              <a:t> </a:t>
            </a:r>
            <a:r>
              <a:rPr lang="nl-NL" dirty="0" err="1"/>
              <a:t>young</a:t>
            </a:r>
            <a:r>
              <a:rPr lang="nl-NL" dirty="0"/>
              <a:t> </a:t>
            </a:r>
            <a:r>
              <a:rPr lang="nl-NL" dirty="0" err="1"/>
              <a:t>adults</a:t>
            </a:r>
            <a:endParaRPr lang="nl-NL" dirty="0"/>
          </a:p>
          <a:p>
            <a:pPr marL="171450" indent="-171450">
              <a:buFontTx/>
              <a:buChar char="-"/>
            </a:pPr>
            <a:endParaRPr lang="en-US" i="0" u="none" baseline="0" dirty="0"/>
          </a:p>
          <a:p>
            <a:endParaRPr lang="nl-NL" dirty="0"/>
          </a:p>
        </p:txBody>
      </p:sp>
      <p:sp>
        <p:nvSpPr>
          <p:cNvPr id="4" name="Tijdelijke aanduiding voor dianummer 3"/>
          <p:cNvSpPr>
            <a:spLocks noGrp="1"/>
          </p:cNvSpPr>
          <p:nvPr>
            <p:ph type="sldNum" sz="quarter" idx="10"/>
          </p:nvPr>
        </p:nvSpPr>
        <p:spPr/>
        <p:txBody>
          <a:bodyPr/>
          <a:lstStyle/>
          <a:p>
            <a:fld id="{4A69C7F4-2590-4581-9904-279449AD762E}" type="slidenum">
              <a:rPr lang="en-US" smtClean="0"/>
              <a:pPr/>
              <a:t>4</a:t>
            </a:fld>
            <a:endParaRPr lang="en-US"/>
          </a:p>
        </p:txBody>
      </p:sp>
    </p:spTree>
    <p:extLst>
      <p:ext uri="{BB962C8B-B14F-4D97-AF65-F5344CB8AC3E}">
        <p14:creationId xmlns:p14="http://schemas.microsoft.com/office/powerpoint/2010/main" xmlns="" val="492716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How is wealth distributed in Zambia? Not very equally …</a:t>
            </a:r>
          </a:p>
          <a:p>
            <a:endParaRPr lang="en-US" dirty="0"/>
          </a:p>
          <a:p>
            <a:r>
              <a:rPr lang="en-US" dirty="0"/>
              <a:t>Overall inequality has</a:t>
            </a:r>
            <a:r>
              <a:rPr lang="en-US" baseline="0" dirty="0"/>
              <a:t> increased significantly, and it is reflected in a major urban – rural gap (even though inequality is also high </a:t>
            </a:r>
            <a:r>
              <a:rPr lang="en-US" i="1" baseline="0" dirty="0"/>
              <a:t>within</a:t>
            </a:r>
            <a:r>
              <a:rPr lang="en-US" i="1" u="sng" baseline="0" dirty="0"/>
              <a:t> </a:t>
            </a:r>
            <a:r>
              <a:rPr lang="en-US" i="0" u="none" baseline="0" dirty="0"/>
              <a:t>urban and </a:t>
            </a:r>
            <a:r>
              <a:rPr lang="en-US" i="1" u="none" baseline="0" dirty="0"/>
              <a:t>within </a:t>
            </a:r>
            <a:r>
              <a:rPr lang="en-US" i="0" u="none" baseline="0" dirty="0"/>
              <a:t>rural areas</a:t>
            </a:r>
          </a:p>
          <a:p>
            <a:r>
              <a:rPr lang="en-US" i="0" u="none" baseline="0" dirty="0"/>
              <a:t>Zambia among the highest ranking countries globally when it comes to inequality. Economists agree that inequality is bad for growth. </a:t>
            </a:r>
            <a:r>
              <a:rPr lang="en-US" i="0" u="sng" baseline="0" dirty="0"/>
              <a:t>What does this mean for economic policy or social policy?</a:t>
            </a:r>
            <a:endParaRPr lang="en-US" i="0" u="none" baseline="0" dirty="0"/>
          </a:p>
          <a:p>
            <a:endParaRPr lang="en-US" i="0" u="none" baseline="0" dirty="0"/>
          </a:p>
          <a:p>
            <a:r>
              <a:rPr lang="en-US" i="0" u="none" baseline="0" dirty="0"/>
              <a:t>Will poverty eventually become a rural phenomenon?</a:t>
            </a:r>
          </a:p>
          <a:p>
            <a:r>
              <a:rPr lang="en-US" i="0" u="none" baseline="0" dirty="0"/>
              <a:t>If the gap did increase so significantly, what has happened, what is happening? Migration, young people, do we capture poverty and vulnerability well among this group – to what extent is it happening? </a:t>
            </a:r>
            <a:r>
              <a:rPr lang="en-US" i="0" u="sng" baseline="0" dirty="0"/>
              <a:t>What does it mean for social protection policy?</a:t>
            </a:r>
            <a:endParaRPr lang="en-US" u="sng" dirty="0"/>
          </a:p>
          <a:p>
            <a:endParaRPr lang="nl-NL" dirty="0"/>
          </a:p>
        </p:txBody>
      </p:sp>
      <p:sp>
        <p:nvSpPr>
          <p:cNvPr id="4" name="Tijdelijke aanduiding voor dianummer 3"/>
          <p:cNvSpPr>
            <a:spLocks noGrp="1"/>
          </p:cNvSpPr>
          <p:nvPr>
            <p:ph type="sldNum" sz="quarter" idx="10"/>
          </p:nvPr>
        </p:nvSpPr>
        <p:spPr/>
        <p:txBody>
          <a:bodyPr/>
          <a:lstStyle/>
          <a:p>
            <a:fld id="{4A69C7F4-2590-4581-9904-279449AD762E}" type="slidenum">
              <a:rPr lang="en-US" smtClean="0"/>
              <a:pPr/>
              <a:t>5</a:t>
            </a:fld>
            <a:endParaRPr lang="en-US"/>
          </a:p>
        </p:txBody>
      </p:sp>
    </p:spTree>
    <p:extLst>
      <p:ext uri="{BB962C8B-B14F-4D97-AF65-F5344CB8AC3E}">
        <p14:creationId xmlns:p14="http://schemas.microsoft.com/office/powerpoint/2010/main" xmlns="" val="1574720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A69C7F4-2590-4581-9904-279449AD762E}" type="slidenum">
              <a:rPr lang="en-US" smtClean="0"/>
              <a:pPr/>
              <a:t>6</a:t>
            </a:fld>
            <a:endParaRPr lang="en-US"/>
          </a:p>
        </p:txBody>
      </p:sp>
    </p:spTree>
    <p:extLst>
      <p:ext uri="{BB962C8B-B14F-4D97-AF65-F5344CB8AC3E}">
        <p14:creationId xmlns:p14="http://schemas.microsoft.com/office/powerpoint/2010/main" xmlns="" val="1052608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A69C7F4-2590-4581-9904-279449AD762E}" type="slidenum">
              <a:rPr lang="en-US" smtClean="0"/>
              <a:pPr/>
              <a:t>8</a:t>
            </a:fld>
            <a:endParaRPr lang="en-US"/>
          </a:p>
        </p:txBody>
      </p:sp>
    </p:spTree>
    <p:extLst>
      <p:ext uri="{BB962C8B-B14F-4D97-AF65-F5344CB8AC3E}">
        <p14:creationId xmlns:p14="http://schemas.microsoft.com/office/powerpoint/2010/main" xmlns="" val="1936446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4A69C7F4-2590-4581-9904-279449AD762E}" type="slidenum">
              <a:rPr lang="en-US" smtClean="0"/>
              <a:pPr/>
              <a:t>9</a:t>
            </a:fld>
            <a:endParaRPr lang="en-US"/>
          </a:p>
        </p:txBody>
      </p:sp>
    </p:spTree>
    <p:extLst>
      <p:ext uri="{BB962C8B-B14F-4D97-AF65-F5344CB8AC3E}">
        <p14:creationId xmlns:p14="http://schemas.microsoft.com/office/powerpoint/2010/main" xmlns="" val="2658722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Dutch funds instrumental in creating linkages between Social </a:t>
            </a:r>
            <a:r>
              <a:rPr lang="en-US" dirty="0" err="1"/>
              <a:t>Proteciton</a:t>
            </a:r>
            <a:r>
              <a:rPr lang="en-US" dirty="0"/>
              <a:t> </a:t>
            </a:r>
            <a:r>
              <a:rPr lang="en-US" dirty="0" err="1"/>
              <a:t>programme</a:t>
            </a:r>
            <a:r>
              <a:rPr lang="en-US" dirty="0"/>
              <a:t> and HIV services for adolescents</a:t>
            </a:r>
          </a:p>
          <a:p>
            <a:endParaRPr lang="en-US" dirty="0"/>
          </a:p>
          <a:p>
            <a:r>
              <a:rPr lang="en-US" dirty="0"/>
              <a:t>4 districts </a:t>
            </a:r>
            <a:r>
              <a:rPr lang="en-US" dirty="0" err="1"/>
              <a:t>Lukulu</a:t>
            </a:r>
            <a:r>
              <a:rPr lang="en-US" dirty="0"/>
              <a:t>, </a:t>
            </a:r>
            <a:r>
              <a:rPr lang="nl-NL" dirty="0" err="1"/>
              <a:t>Senanga</a:t>
            </a:r>
            <a:r>
              <a:rPr lang="nl-NL" dirty="0"/>
              <a:t>, </a:t>
            </a:r>
            <a:r>
              <a:rPr lang="nl-NL" dirty="0" err="1"/>
              <a:t>Lufwanyama</a:t>
            </a:r>
            <a:r>
              <a:rPr lang="nl-NL" dirty="0"/>
              <a:t> </a:t>
            </a:r>
            <a:r>
              <a:rPr lang="nl-NL" dirty="0" err="1"/>
              <a:t>and</a:t>
            </a:r>
            <a:r>
              <a:rPr lang="nl-NL" dirty="0"/>
              <a:t> </a:t>
            </a:r>
            <a:r>
              <a:rPr lang="nl-NL" dirty="0" err="1"/>
              <a:t>Itezhi-tezhi</a:t>
            </a:r>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Supporting HIV affected households and</a:t>
            </a:r>
          </a:p>
          <a:p>
            <a:r>
              <a:rPr lang="nl-NL" sz="1200" b="1" i="0" u="none" strike="noStrike" kern="1200" baseline="0" dirty="0" err="1">
                <a:solidFill>
                  <a:schemeClr val="tx1"/>
                </a:solidFill>
                <a:latin typeface="+mn-lt"/>
                <a:ea typeface="+mn-ea"/>
                <a:cs typeface="+mn-cs"/>
              </a:rPr>
              <a:t>adolescents</a:t>
            </a:r>
            <a:r>
              <a:rPr lang="nl-NL" sz="1200" b="1"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l HIV Prevention: Adolescents in households that</a:t>
            </a:r>
          </a:p>
          <a:p>
            <a:r>
              <a:rPr lang="en-US" sz="1200" b="0" i="0" u="none" strike="noStrike" kern="1200" baseline="0" dirty="0">
                <a:solidFill>
                  <a:schemeClr val="tx1"/>
                </a:solidFill>
                <a:latin typeface="+mn-lt"/>
                <a:ea typeface="+mn-ea"/>
                <a:cs typeface="+mn-cs"/>
              </a:rPr>
              <a:t>receive the grant under the Dutch project, are now</a:t>
            </a:r>
          </a:p>
          <a:p>
            <a:r>
              <a:rPr lang="en-US" sz="1200" b="0" i="0" u="none" strike="noStrike" kern="1200" baseline="0" dirty="0">
                <a:solidFill>
                  <a:schemeClr val="tx1"/>
                </a:solidFill>
                <a:latin typeface="+mn-lt"/>
                <a:ea typeface="+mn-ea"/>
                <a:cs typeface="+mn-cs"/>
              </a:rPr>
              <a:t>benefitting from HIV awareness-raising activities in</a:t>
            </a:r>
          </a:p>
          <a:p>
            <a:r>
              <a:rPr lang="en-US" sz="1200" b="0" i="0" u="none" strike="noStrike" kern="1200" baseline="0" dirty="0">
                <a:solidFill>
                  <a:schemeClr val="tx1"/>
                </a:solidFill>
                <a:latin typeface="+mn-lt"/>
                <a:ea typeface="+mn-ea"/>
                <a:cs typeface="+mn-cs"/>
              </a:rPr>
              <a:t>their communities. The project has been increasing the</a:t>
            </a:r>
          </a:p>
          <a:p>
            <a:r>
              <a:rPr lang="en-US" sz="1200" b="0" i="0" u="none" strike="noStrike" kern="1200" baseline="0" dirty="0">
                <a:solidFill>
                  <a:schemeClr val="tx1"/>
                </a:solidFill>
                <a:latin typeface="+mn-lt"/>
                <a:ea typeface="+mn-ea"/>
                <a:cs typeface="+mn-cs"/>
              </a:rPr>
              <a:t>capacity of 1,000 community workers delivering cash</a:t>
            </a:r>
          </a:p>
          <a:p>
            <a:r>
              <a:rPr lang="en-US" sz="1200" b="0" i="0" u="none" strike="noStrike" kern="1200" baseline="0" dirty="0">
                <a:solidFill>
                  <a:schemeClr val="tx1"/>
                </a:solidFill>
                <a:latin typeface="+mn-lt"/>
                <a:ea typeface="+mn-ea"/>
                <a:cs typeface="+mn-cs"/>
              </a:rPr>
              <a:t>transfers at pay points to double up through providing</a:t>
            </a:r>
          </a:p>
          <a:p>
            <a:r>
              <a:rPr lang="en-US" sz="1200" b="0" i="0" u="none" strike="noStrike" kern="1200" baseline="0" dirty="0">
                <a:solidFill>
                  <a:schemeClr val="tx1"/>
                </a:solidFill>
                <a:latin typeface="+mn-lt"/>
                <a:ea typeface="+mn-ea"/>
                <a:cs typeface="+mn-cs"/>
              </a:rPr>
              <a:t>sexual and reproductive health messaging. Pay points</a:t>
            </a:r>
          </a:p>
          <a:p>
            <a:r>
              <a:rPr lang="en-US" sz="1200" b="0" i="0" u="none" strike="noStrike" kern="1200" baseline="0" dirty="0">
                <a:solidFill>
                  <a:schemeClr val="tx1"/>
                </a:solidFill>
                <a:latin typeface="+mn-lt"/>
                <a:ea typeface="+mn-ea"/>
                <a:cs typeface="+mn-cs"/>
              </a:rPr>
              <a:t>are often centrally designated locations for collection of</a:t>
            </a:r>
          </a:p>
          <a:p>
            <a:r>
              <a:rPr lang="en-US" sz="1200" b="0" i="0" u="none" strike="noStrike" kern="1200" baseline="0" dirty="0">
                <a:solidFill>
                  <a:schemeClr val="tx1"/>
                </a:solidFill>
                <a:latin typeface="+mn-lt"/>
                <a:ea typeface="+mn-ea"/>
                <a:cs typeface="+mn-cs"/>
              </a:rPr>
              <a:t>cash in communities and they can easily provide a</a:t>
            </a:r>
          </a:p>
          <a:p>
            <a:r>
              <a:rPr lang="en-US" sz="1200" b="0" i="0" u="none" strike="noStrike" kern="1200" baseline="0" dirty="0">
                <a:solidFill>
                  <a:schemeClr val="tx1"/>
                </a:solidFill>
                <a:latin typeface="+mn-lt"/>
                <a:ea typeface="+mn-ea"/>
                <a:cs typeface="+mn-cs"/>
              </a:rPr>
              <a:t>platform for information sharing. Further, UNICEF is</a:t>
            </a:r>
          </a:p>
          <a:p>
            <a:r>
              <a:rPr lang="en-US" sz="1200" b="0" i="0" u="none" strike="noStrike" kern="1200" baseline="0" dirty="0">
                <a:solidFill>
                  <a:schemeClr val="tx1"/>
                </a:solidFill>
                <a:latin typeface="+mn-lt"/>
                <a:ea typeface="+mn-ea"/>
                <a:cs typeface="+mn-cs"/>
              </a:rPr>
              <a:t>sensitizing community leaders, caregivers and</a:t>
            </a:r>
          </a:p>
          <a:p>
            <a:r>
              <a:rPr lang="nl-NL" sz="1200" b="0" i="0" u="none" strike="noStrike" kern="1200" baseline="0" dirty="0" err="1">
                <a:solidFill>
                  <a:schemeClr val="tx1"/>
                </a:solidFill>
                <a:latin typeface="+mn-lt"/>
                <a:ea typeface="+mn-ea"/>
                <a:cs typeface="+mn-cs"/>
              </a:rPr>
              <a:t>adolescents</a:t>
            </a:r>
            <a:r>
              <a:rPr lang="nl-NL" sz="1200" b="0" i="0" u="none" strike="noStrike" kern="1200" baseline="0" dirty="0">
                <a:solidFill>
                  <a:schemeClr val="tx1"/>
                </a:solidFill>
                <a:latin typeface="+mn-lt"/>
                <a:ea typeface="+mn-ea"/>
                <a:cs typeface="+mn-cs"/>
              </a:rPr>
              <a:t> on HIV </a:t>
            </a:r>
            <a:r>
              <a:rPr lang="nl-NL" sz="1200" b="0" i="0" u="none" strike="noStrike" kern="1200" baseline="0" dirty="0" err="1">
                <a:solidFill>
                  <a:schemeClr val="tx1"/>
                </a:solidFill>
                <a:latin typeface="+mn-lt"/>
                <a:ea typeface="+mn-ea"/>
                <a:cs typeface="+mn-cs"/>
              </a:rPr>
              <a:t>and</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adolescents</a:t>
            </a:r>
            <a:r>
              <a:rPr lang="nl-NL" sz="1200" b="0" i="0" u="none" strike="noStrike" kern="1200" baseline="0" dirty="0">
                <a:solidFill>
                  <a:schemeClr val="tx1"/>
                </a:solidFill>
                <a:latin typeface="+mn-lt"/>
                <a:ea typeface="+mn-ea"/>
                <a:cs typeface="+mn-cs"/>
              </a:rPr>
              <a:t>.</a:t>
            </a:r>
          </a:p>
          <a:p>
            <a:endParaRPr lang="nl-NL"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HIV services case management: Through Dutch</a:t>
            </a:r>
          </a:p>
          <a:p>
            <a:r>
              <a:rPr lang="en-US" sz="1200" b="0" i="0" u="none" strike="noStrike" kern="1200" baseline="0" dirty="0">
                <a:solidFill>
                  <a:schemeClr val="tx1"/>
                </a:solidFill>
                <a:latin typeface="+mn-lt"/>
                <a:ea typeface="+mn-ea"/>
                <a:cs typeface="+mn-cs"/>
              </a:rPr>
              <a:t>support, UNICEF is also building community level</a:t>
            </a:r>
          </a:p>
          <a:p>
            <a:r>
              <a:rPr lang="en-US" sz="1200" b="0" i="0" u="none" strike="noStrike" kern="1200" baseline="0" dirty="0">
                <a:solidFill>
                  <a:schemeClr val="tx1"/>
                </a:solidFill>
                <a:latin typeface="+mn-lt"/>
                <a:ea typeface="+mn-ea"/>
                <a:cs typeface="+mn-cs"/>
              </a:rPr>
              <a:t>capacity for setting up HIV-sensitive case management</a:t>
            </a:r>
          </a:p>
          <a:p>
            <a:r>
              <a:rPr lang="en-US" sz="1200" b="0" i="0" u="none" strike="noStrike" kern="1200" baseline="0" dirty="0">
                <a:solidFill>
                  <a:schemeClr val="tx1"/>
                </a:solidFill>
                <a:latin typeface="+mn-lt"/>
                <a:ea typeface="+mn-ea"/>
                <a:cs typeface="+mn-cs"/>
              </a:rPr>
              <a:t>systems as part of the Social Cash Transfer</a:t>
            </a:r>
          </a:p>
          <a:p>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reaching 3,000 adolescents (10-19 years).</a:t>
            </a:r>
          </a:p>
          <a:p>
            <a:r>
              <a:rPr lang="en-US" sz="1200" b="0" i="0" u="none" strike="noStrike" kern="1200" baseline="0" dirty="0">
                <a:solidFill>
                  <a:schemeClr val="tx1"/>
                </a:solidFill>
                <a:latin typeface="+mn-lt"/>
                <a:ea typeface="+mn-ea"/>
                <a:cs typeface="+mn-cs"/>
              </a:rPr>
              <a:t>Case management means </a:t>
            </a:r>
            <a:r>
              <a:rPr lang="en-US" sz="1200" b="0" i="0" u="none" strike="noStrike" kern="1200" baseline="0" dirty="0" err="1">
                <a:solidFill>
                  <a:schemeClr val="tx1"/>
                </a:solidFill>
                <a:latin typeface="+mn-lt"/>
                <a:ea typeface="+mn-ea"/>
                <a:cs typeface="+mn-cs"/>
              </a:rPr>
              <a:t>thatbeyond</a:t>
            </a:r>
            <a:r>
              <a:rPr lang="en-US" sz="1200" b="0" i="0" u="none" strike="noStrike" kern="1200" baseline="0" dirty="0">
                <a:solidFill>
                  <a:schemeClr val="tx1"/>
                </a:solidFill>
                <a:latin typeface="+mn-lt"/>
                <a:ea typeface="+mn-ea"/>
                <a:cs typeface="+mn-cs"/>
              </a:rPr>
              <a:t> delivering the</a:t>
            </a:r>
          </a:p>
          <a:p>
            <a:r>
              <a:rPr lang="en-US" sz="1200" b="0" i="0" u="none" strike="noStrike" kern="1200" baseline="0" dirty="0">
                <a:solidFill>
                  <a:schemeClr val="tx1"/>
                </a:solidFill>
                <a:latin typeface="+mn-lt"/>
                <a:ea typeface="+mn-ea"/>
                <a:cs typeface="+mn-cs"/>
              </a:rPr>
              <a:t>cash transfer, a community based worker regularly and</a:t>
            </a:r>
          </a:p>
          <a:p>
            <a:r>
              <a:rPr lang="en-US" sz="1200" b="0" i="0" u="none" strike="noStrike" kern="1200" baseline="0" dirty="0">
                <a:solidFill>
                  <a:schemeClr val="tx1"/>
                </a:solidFill>
                <a:latin typeface="+mn-lt"/>
                <a:ea typeface="+mn-ea"/>
                <a:cs typeface="+mn-cs"/>
              </a:rPr>
              <a:t>predictably visits a household to assess progress,</a:t>
            </a:r>
          </a:p>
          <a:p>
            <a:r>
              <a:rPr lang="en-US" sz="1200" b="0" i="0" u="none" strike="noStrike" kern="1200" baseline="0" dirty="0">
                <a:solidFill>
                  <a:schemeClr val="tx1"/>
                </a:solidFill>
                <a:latin typeface="+mn-lt"/>
                <a:ea typeface="+mn-ea"/>
                <a:cs typeface="+mn-cs"/>
              </a:rPr>
              <a:t>vulnerabilities and provides the relevant information/</a:t>
            </a:r>
          </a:p>
          <a:p>
            <a:r>
              <a:rPr lang="en-US" sz="1200" b="1" i="0" u="none" strike="noStrike" kern="1200" baseline="0" dirty="0">
                <a:solidFill>
                  <a:schemeClr val="tx1"/>
                </a:solidFill>
                <a:latin typeface="+mn-lt"/>
                <a:ea typeface="+mn-ea"/>
                <a:cs typeface="+mn-cs"/>
              </a:rPr>
              <a:t>Supporting Systems Linkages in Zambia</a:t>
            </a:r>
          </a:p>
          <a:p>
            <a:r>
              <a:rPr lang="en-US" sz="1200" b="0" i="0" u="none" strike="noStrike" kern="1200" baseline="0" dirty="0">
                <a:solidFill>
                  <a:schemeClr val="tx1"/>
                </a:solidFill>
                <a:latin typeface="+mn-lt"/>
                <a:ea typeface="+mn-ea"/>
                <a:cs typeface="+mn-cs"/>
              </a:rPr>
              <a:t>l UNICEF brokered an agreement between the medical</a:t>
            </a:r>
          </a:p>
          <a:p>
            <a:r>
              <a:rPr lang="en-US" sz="1200" b="0" i="0" u="none" strike="noStrike" kern="1200" baseline="0" dirty="0">
                <a:solidFill>
                  <a:schemeClr val="tx1"/>
                </a:solidFill>
                <a:latin typeface="+mn-lt"/>
                <a:ea typeface="+mn-ea"/>
                <a:cs typeface="+mn-cs"/>
              </a:rPr>
              <a:t>and social welfare offices to work together on</a:t>
            </a:r>
          </a:p>
          <a:p>
            <a:r>
              <a:rPr lang="en-US" sz="1200" b="0" i="0" u="none" strike="noStrike" kern="1200" baseline="0" dirty="0">
                <a:solidFill>
                  <a:schemeClr val="tx1"/>
                </a:solidFill>
                <a:latin typeface="+mn-lt"/>
                <a:ea typeface="+mn-ea"/>
                <a:cs typeface="+mn-cs"/>
              </a:rPr>
              <a:t>increasing the uptake of HIV services by adolescents</a:t>
            </a:r>
          </a:p>
          <a:p>
            <a:r>
              <a:rPr lang="en-US" sz="1200" b="0" i="0" u="none" strike="noStrike" kern="1200" baseline="0" dirty="0">
                <a:solidFill>
                  <a:schemeClr val="tx1"/>
                </a:solidFill>
                <a:latin typeface="+mn-lt"/>
                <a:ea typeface="+mn-ea"/>
                <a:cs typeface="+mn-cs"/>
              </a:rPr>
              <a:t>in communities implementing the SCT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in</a:t>
            </a:r>
          </a:p>
          <a:p>
            <a:r>
              <a:rPr lang="en-US" sz="1200" b="0" i="0" u="none" strike="noStrike" kern="1200" baseline="0" dirty="0">
                <a:solidFill>
                  <a:schemeClr val="tx1"/>
                </a:solidFill>
                <a:latin typeface="+mn-lt"/>
                <a:ea typeface="+mn-ea"/>
                <a:cs typeface="+mn-cs"/>
              </a:rPr>
              <a:t>the four districts. Both offices are doing joint planning</a:t>
            </a:r>
          </a:p>
          <a:p>
            <a:r>
              <a:rPr lang="nl-NL" sz="1200" b="0" i="0" u="none" strike="noStrike" kern="1200" baseline="0" dirty="0" err="1">
                <a:solidFill>
                  <a:schemeClr val="tx1"/>
                </a:solidFill>
                <a:latin typeface="+mn-lt"/>
                <a:ea typeface="+mn-ea"/>
                <a:cs typeface="+mn-cs"/>
              </a:rPr>
              <a:t>and</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implementation</a:t>
            </a:r>
            <a:r>
              <a:rPr lang="nl-NL"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l At the local levels, the child protection system</a:t>
            </a:r>
          </a:p>
          <a:p>
            <a:r>
              <a:rPr lang="en-US" sz="1200" b="0" i="0" u="none" strike="noStrike" kern="1200" baseline="0" dirty="0">
                <a:solidFill>
                  <a:schemeClr val="tx1"/>
                </a:solidFill>
                <a:latin typeface="+mn-lt"/>
                <a:ea typeface="+mn-ea"/>
                <a:cs typeface="+mn-cs"/>
              </a:rPr>
              <a:t>framework and the cash transfer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meet.</a:t>
            </a:r>
          </a:p>
          <a:p>
            <a:r>
              <a:rPr lang="en-US" sz="1200" b="0" i="0" u="none" strike="noStrike" kern="1200" baseline="0" dirty="0">
                <a:solidFill>
                  <a:schemeClr val="tx1"/>
                </a:solidFill>
                <a:latin typeface="+mn-lt"/>
                <a:ea typeface="+mn-ea"/>
                <a:cs typeface="+mn-cs"/>
              </a:rPr>
              <a:t>While the CWACs’ capacity is strengthened to deliver</a:t>
            </a:r>
          </a:p>
          <a:p>
            <a:r>
              <a:rPr lang="en-US" sz="1200" b="0" i="0" u="none" strike="noStrike" kern="1200" baseline="0" dirty="0">
                <a:solidFill>
                  <a:schemeClr val="tx1"/>
                </a:solidFill>
                <a:latin typeface="+mn-lt"/>
                <a:ea typeface="+mn-ea"/>
                <a:cs typeface="+mn-cs"/>
              </a:rPr>
              <a:t>the cash transfer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it is planned that child</a:t>
            </a:r>
          </a:p>
          <a:p>
            <a:r>
              <a:rPr lang="en-US" sz="1200" b="0" i="0" u="none" strike="noStrike" kern="1200" baseline="0" dirty="0">
                <a:solidFill>
                  <a:schemeClr val="tx1"/>
                </a:solidFill>
                <a:latin typeface="+mn-lt"/>
                <a:ea typeface="+mn-ea"/>
                <a:cs typeface="+mn-cs"/>
              </a:rPr>
              <a:t>protection will use the system to prevent and respond</a:t>
            </a:r>
          </a:p>
          <a:p>
            <a:r>
              <a:rPr lang="nl-NL" sz="1200" b="0" i="0" u="none" strike="noStrike" kern="1200" baseline="0" dirty="0" err="1">
                <a:solidFill>
                  <a:schemeClr val="tx1"/>
                </a:solidFill>
                <a:latin typeface="+mn-lt"/>
                <a:ea typeface="+mn-ea"/>
                <a:cs typeface="+mn-cs"/>
              </a:rPr>
              <a:t>to</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child</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abuse</a:t>
            </a:r>
            <a:r>
              <a:rPr lang="nl-NL" sz="1200" b="0" i="0" u="none" strike="noStrike" kern="1200" baseline="0" dirty="0">
                <a:solidFill>
                  <a:schemeClr val="tx1"/>
                </a:solidFill>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4A69C7F4-2590-4581-9904-279449AD762E}" type="slidenum">
              <a:rPr lang="en-US" smtClean="0"/>
              <a:pPr/>
              <a:t>10</a:t>
            </a:fld>
            <a:endParaRPr lang="en-US"/>
          </a:p>
        </p:txBody>
      </p:sp>
    </p:spTree>
    <p:extLst>
      <p:ext uri="{BB962C8B-B14F-4D97-AF65-F5344CB8AC3E}">
        <p14:creationId xmlns:p14="http://schemas.microsoft.com/office/powerpoint/2010/main" xmlns="" val="1007575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E7B928-FF05-4680-B9E6-9CBF46CCBEEC}" type="datetimeFigureOut">
              <a:rPr lang="en-US" smtClean="0"/>
              <a:pPr/>
              <a:t>7/7/2016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pPr/>
              <a:t>‹nr.›</a:t>
            </a:fld>
            <a:endParaRPr lang="en-US"/>
          </a:p>
        </p:txBody>
      </p:sp>
    </p:spTree>
    <p:extLst>
      <p:ext uri="{BB962C8B-B14F-4D97-AF65-F5344CB8AC3E}">
        <p14:creationId xmlns:p14="http://schemas.microsoft.com/office/powerpoint/2010/main" xmlns="" val="1142285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pPr/>
              <a:t>7/7/2016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pPr/>
              <a:t>‹nr.›</a:t>
            </a:fld>
            <a:endParaRPr lang="en-US"/>
          </a:p>
        </p:txBody>
      </p:sp>
    </p:spTree>
    <p:extLst>
      <p:ext uri="{BB962C8B-B14F-4D97-AF65-F5344CB8AC3E}">
        <p14:creationId xmlns:p14="http://schemas.microsoft.com/office/powerpoint/2010/main" xmlns="" val="409952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pPr/>
              <a:t>7/7/2016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pPr/>
              <a:t>‹nr.›</a:t>
            </a:fld>
            <a:endParaRPr lang="en-US"/>
          </a:p>
        </p:txBody>
      </p:sp>
    </p:spTree>
    <p:extLst>
      <p:ext uri="{BB962C8B-B14F-4D97-AF65-F5344CB8AC3E}">
        <p14:creationId xmlns:p14="http://schemas.microsoft.com/office/powerpoint/2010/main" xmlns="" val="683867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4763" y="1588"/>
            <a:ext cx="9148763" cy="914400"/>
          </a:xfrm>
          <a:prstGeom prst="rect">
            <a:avLst/>
          </a:prstGeom>
          <a:solidFill>
            <a:srgbClr val="0099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altLang="en-US">
              <a:solidFill>
                <a:srgbClr val="000000"/>
              </a:solidFill>
            </a:endParaRPr>
          </a:p>
        </p:txBody>
      </p:sp>
      <p:sp>
        <p:nvSpPr>
          <p:cNvPr id="18" name="Title 1"/>
          <p:cNvSpPr>
            <a:spLocks noGrp="1"/>
          </p:cNvSpPr>
          <p:nvPr>
            <p:ph type="ctrTitle"/>
          </p:nvPr>
        </p:nvSpPr>
        <p:spPr>
          <a:xfrm>
            <a:off x="436033" y="238657"/>
            <a:ext cx="6881290" cy="506413"/>
          </a:xfrm>
          <a:prstGeom prst="rect">
            <a:avLst/>
          </a:prstGeom>
        </p:spPr>
        <p:txBody>
          <a:bodyPr/>
          <a:lstStyle>
            <a:lvl1pPr algn="l">
              <a:defRPr sz="2800" b="0">
                <a:solidFill>
                  <a:schemeClr val="bg1"/>
                </a:solidFill>
                <a:latin typeface="Arial"/>
                <a:cs typeface="Arial"/>
              </a:defRPr>
            </a:lvl1pPr>
          </a:lstStyle>
          <a:p>
            <a:r>
              <a:rPr lang="en-US" dirty="0"/>
              <a:t>Click to edit Master title style</a:t>
            </a:r>
          </a:p>
        </p:txBody>
      </p:sp>
      <p:sp>
        <p:nvSpPr>
          <p:cNvPr id="11" name="Text Placeholder 10"/>
          <p:cNvSpPr>
            <a:spLocks noGrp="1"/>
          </p:cNvSpPr>
          <p:nvPr>
            <p:ph type="body" sz="quarter" idx="14"/>
          </p:nvPr>
        </p:nvSpPr>
        <p:spPr>
          <a:xfrm>
            <a:off x="436033" y="1663700"/>
            <a:ext cx="7399867" cy="3492500"/>
          </a:xfrm>
          <a:prstGeom prst="rect">
            <a:avLst/>
          </a:prstGeom>
        </p:spPr>
        <p:txBody>
          <a:bodyPr/>
          <a:lstStyle>
            <a:lvl1pPr>
              <a:defRPr sz="2800">
                <a:latin typeface="Arial"/>
                <a:cs typeface="Arial"/>
              </a:defRPr>
            </a:lvl1pPr>
            <a:lvl2pPr>
              <a:defRPr sz="2400">
                <a:latin typeface="Arial"/>
                <a:cs typeface="Arial"/>
              </a:defRPr>
            </a:lvl2pPr>
            <a:lvl3pPr>
              <a:defRPr>
                <a:latin typeface="Arial"/>
                <a:cs typeface="Arial"/>
              </a:defRPr>
            </a:lvl3pPr>
          </a:lstStyle>
          <a:p>
            <a:pPr lvl="0"/>
            <a:r>
              <a:rPr lang="en-US" dirty="0"/>
              <a:t>Click to edit Master text styles</a:t>
            </a:r>
          </a:p>
          <a:p>
            <a:pPr lvl="1"/>
            <a:r>
              <a:rPr lang="en-US" dirty="0"/>
              <a:t>Second level</a:t>
            </a:r>
          </a:p>
        </p:txBody>
      </p:sp>
      <p:sp>
        <p:nvSpPr>
          <p:cNvPr id="5" name="Date Placeholder 2"/>
          <p:cNvSpPr>
            <a:spLocks noGrp="1"/>
          </p:cNvSpPr>
          <p:nvPr>
            <p:ph type="dt" sz="half" idx="15"/>
          </p:nvPr>
        </p:nvSpPr>
        <p:spPr/>
        <p:txBody>
          <a:bodyPr/>
          <a:lstStyle>
            <a:lvl1pPr>
              <a:defRPr/>
            </a:lvl1pPr>
          </a:lstStyle>
          <a:p>
            <a:pPr>
              <a:defRPr/>
            </a:pPr>
            <a:fld id="{F1C7ECCF-F428-45D9-AA4B-1D7C9C306E9B}" type="datetime1">
              <a:rPr lang="en-US"/>
              <a:pPr>
                <a:defRPr/>
              </a:pPr>
              <a:t>7/7/2016</a:t>
            </a:fld>
            <a:endParaRPr lang="en-US" dirty="0"/>
          </a:p>
        </p:txBody>
      </p:sp>
      <p:sp>
        <p:nvSpPr>
          <p:cNvPr id="6" name="Footer Placeholder 3"/>
          <p:cNvSpPr>
            <a:spLocks noGrp="1"/>
          </p:cNvSpPr>
          <p:nvPr>
            <p:ph type="ftr" sz="quarter" idx="16"/>
          </p:nvPr>
        </p:nvSpPr>
        <p:spPr/>
        <p:txBody>
          <a:bodyPr/>
          <a:lstStyle>
            <a:lvl1pPr>
              <a:defRPr/>
            </a:lvl1pPr>
          </a:lstStyle>
          <a:p>
            <a:pPr>
              <a:defRPr/>
            </a:pPr>
            <a:endParaRPr lang="en-US"/>
          </a:p>
        </p:txBody>
      </p:sp>
      <p:sp>
        <p:nvSpPr>
          <p:cNvPr id="7" name="Slide Number Placeholder 4"/>
          <p:cNvSpPr>
            <a:spLocks noGrp="1"/>
          </p:cNvSpPr>
          <p:nvPr>
            <p:ph type="sldNum" sz="quarter" idx="17"/>
          </p:nvPr>
        </p:nvSpPr>
        <p:spPr/>
        <p:txBody>
          <a:bodyPr/>
          <a:lstStyle>
            <a:lvl1pPr>
              <a:defRPr/>
            </a:lvl1pPr>
          </a:lstStyle>
          <a:p>
            <a:pPr>
              <a:defRPr/>
            </a:pPr>
            <a:endParaRPr lang="en-US"/>
          </a:p>
          <a:p>
            <a:pPr>
              <a:defRPr/>
            </a:pPr>
            <a:fld id="{69F78AB0-7537-455E-9E7B-3ACD4675FE55}" type="slidenum">
              <a:rPr lang="en-US"/>
              <a:pPr>
                <a:defRPr/>
              </a:pPr>
              <a:t>‹nr.›</a:t>
            </a:fld>
            <a:endParaRPr lang="en-US"/>
          </a:p>
          <a:p>
            <a:pPr>
              <a:defRPr/>
            </a:pPr>
            <a:endParaRPr lang="en-US"/>
          </a:p>
        </p:txBody>
      </p:sp>
    </p:spTree>
    <p:extLst>
      <p:ext uri="{BB962C8B-B14F-4D97-AF65-F5344CB8AC3E}">
        <p14:creationId xmlns:p14="http://schemas.microsoft.com/office/powerpoint/2010/main" xmlns="" val="3155546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pPr/>
              <a:t>7/7/2016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pPr/>
              <a:t>‹nr.›</a:t>
            </a:fld>
            <a:endParaRPr lang="en-US"/>
          </a:p>
        </p:txBody>
      </p:sp>
    </p:spTree>
    <p:extLst>
      <p:ext uri="{BB962C8B-B14F-4D97-AF65-F5344CB8AC3E}">
        <p14:creationId xmlns:p14="http://schemas.microsoft.com/office/powerpoint/2010/main" xmlns="" val="320247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pPr/>
              <a:t>7/7/2016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pPr/>
              <a:t>‹nr.›</a:t>
            </a:fld>
            <a:endParaRPr lang="en-US"/>
          </a:p>
        </p:txBody>
      </p:sp>
    </p:spTree>
    <p:extLst>
      <p:ext uri="{BB962C8B-B14F-4D97-AF65-F5344CB8AC3E}">
        <p14:creationId xmlns:p14="http://schemas.microsoft.com/office/powerpoint/2010/main" xmlns="" val="1946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E7B928-FF05-4680-B9E6-9CBF46CCBEEC}" type="datetimeFigureOut">
              <a:rPr lang="en-US" smtClean="0"/>
              <a:pPr/>
              <a:t>7/7/2016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pPr/>
              <a:t>‹nr.›</a:t>
            </a:fld>
            <a:endParaRPr lang="en-US"/>
          </a:p>
        </p:txBody>
      </p:sp>
    </p:spTree>
    <p:extLst>
      <p:ext uri="{BB962C8B-B14F-4D97-AF65-F5344CB8AC3E}">
        <p14:creationId xmlns:p14="http://schemas.microsoft.com/office/powerpoint/2010/main" xmlns="" val="331907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E7B928-FF05-4680-B9E6-9CBF46CCBEEC}" type="datetimeFigureOut">
              <a:rPr lang="en-US" smtClean="0"/>
              <a:pPr/>
              <a:t>7/7/2016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1EA07C-EE9C-40C2-ADB5-5ED734F62BC1}" type="slidenum">
              <a:rPr lang="en-US" smtClean="0"/>
              <a:pPr/>
              <a:t>‹nr.›</a:t>
            </a:fld>
            <a:endParaRPr lang="en-US"/>
          </a:p>
        </p:txBody>
      </p:sp>
    </p:spTree>
    <p:extLst>
      <p:ext uri="{BB962C8B-B14F-4D97-AF65-F5344CB8AC3E}">
        <p14:creationId xmlns:p14="http://schemas.microsoft.com/office/powerpoint/2010/main" xmlns="" val="92339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E7B928-FF05-4680-B9E6-9CBF46CCBEEC}" type="datetimeFigureOut">
              <a:rPr lang="en-US" smtClean="0"/>
              <a:pPr/>
              <a:t>7/7/2016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EA07C-EE9C-40C2-ADB5-5ED734F62BC1}" type="slidenum">
              <a:rPr lang="en-US" smtClean="0"/>
              <a:pPr/>
              <a:t>‹nr.›</a:t>
            </a:fld>
            <a:endParaRPr lang="en-US"/>
          </a:p>
        </p:txBody>
      </p:sp>
    </p:spTree>
    <p:extLst>
      <p:ext uri="{BB962C8B-B14F-4D97-AF65-F5344CB8AC3E}">
        <p14:creationId xmlns:p14="http://schemas.microsoft.com/office/powerpoint/2010/main" xmlns="" val="282366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pPr/>
              <a:t>7/7/2016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1EA07C-EE9C-40C2-ADB5-5ED734F62BC1}" type="slidenum">
              <a:rPr lang="en-US" smtClean="0"/>
              <a:pPr/>
              <a:t>‹nr.›</a:t>
            </a:fld>
            <a:endParaRPr lang="en-US"/>
          </a:p>
        </p:txBody>
      </p:sp>
    </p:spTree>
    <p:extLst>
      <p:ext uri="{BB962C8B-B14F-4D97-AF65-F5344CB8AC3E}">
        <p14:creationId xmlns:p14="http://schemas.microsoft.com/office/powerpoint/2010/main" xmlns="" val="3236187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pPr/>
              <a:t>7/7/2016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pPr/>
              <a:t>‹nr.›</a:t>
            </a:fld>
            <a:endParaRPr lang="en-US"/>
          </a:p>
        </p:txBody>
      </p:sp>
    </p:spTree>
    <p:extLst>
      <p:ext uri="{BB962C8B-B14F-4D97-AF65-F5344CB8AC3E}">
        <p14:creationId xmlns:p14="http://schemas.microsoft.com/office/powerpoint/2010/main" xmlns="" val="265573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pPr/>
              <a:t>7/7/2016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pPr/>
              <a:t>‹nr.›</a:t>
            </a:fld>
            <a:endParaRPr lang="en-US"/>
          </a:p>
        </p:txBody>
      </p:sp>
    </p:spTree>
    <p:extLst>
      <p:ext uri="{BB962C8B-B14F-4D97-AF65-F5344CB8AC3E}">
        <p14:creationId xmlns:p14="http://schemas.microsoft.com/office/powerpoint/2010/main" xmlns="" val="45954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7B928-FF05-4680-B9E6-9CBF46CCBEEC}" type="datetimeFigureOut">
              <a:rPr lang="en-US" smtClean="0"/>
              <a:pPr/>
              <a:t>7/7/2016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EA07C-EE9C-40C2-ADB5-5ED734F62BC1}" type="slidenum">
              <a:rPr lang="en-US" smtClean="0"/>
              <a:pPr/>
              <a:t>‹nr.›</a:t>
            </a:fld>
            <a:endParaRPr lang="en-US"/>
          </a:p>
        </p:txBody>
      </p:sp>
    </p:spTree>
    <p:extLst>
      <p:ext uri="{BB962C8B-B14F-4D97-AF65-F5344CB8AC3E}">
        <p14:creationId xmlns:p14="http://schemas.microsoft.com/office/powerpoint/2010/main" xmlns="" val="1907392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mailto:Pqvanufford@unicef.org"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youtu.be/RSV6yhD0Lso"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3" cstate="screen">
            <a:extLst>
              <a:ext uri="{28A0092B-C50C-407E-A947-70E740481C1C}">
                <a14:useLocalDpi xmlns:a14="http://schemas.microsoft.com/office/drawing/2010/main" xmlns="" val="0"/>
              </a:ext>
            </a:extLst>
          </a:blip>
          <a:stretch>
            <a:fillRect/>
          </a:stretch>
        </p:blipFill>
        <p:spPr>
          <a:xfrm>
            <a:off x="-23528" y="-52061"/>
            <a:ext cx="9722050" cy="6910060"/>
          </a:xfrm>
          <a:solidFill>
            <a:srgbClr val="FFFF00"/>
          </a:solidFill>
        </p:spPr>
      </p:pic>
      <p:sp>
        <p:nvSpPr>
          <p:cNvPr id="5" name="TextBox 32"/>
          <p:cNvSpPr txBox="1"/>
          <p:nvPr/>
        </p:nvSpPr>
        <p:spPr>
          <a:xfrm>
            <a:off x="0" y="122406"/>
            <a:ext cx="9716451" cy="7848302"/>
          </a:xfrm>
          <a:prstGeom prst="rect">
            <a:avLst/>
          </a:prstGeom>
          <a:solidFill>
            <a:schemeClr val="bg1">
              <a:lumMod val="65000"/>
              <a:alpha val="41000"/>
            </a:schemeClr>
          </a:solidFill>
        </p:spPr>
        <p:txBody>
          <a:bodyPr wrap="square">
            <a:spAutoFit/>
          </a:bodyPr>
          <a:lstStyle/>
          <a:p>
            <a:pPr algn="ctr">
              <a:spcBef>
                <a:spcPts val="0"/>
              </a:spcBef>
              <a:spcAft>
                <a:spcPts val="0"/>
              </a:spcAft>
              <a:defRPr/>
            </a:pPr>
            <a:endParaRPr lang="en-US" sz="2800" dirty="0">
              <a:solidFill>
                <a:schemeClr val="bg1"/>
              </a:solidFill>
              <a:latin typeface="+mn-lt"/>
            </a:endParaRPr>
          </a:p>
          <a:p>
            <a:pPr algn="ctr">
              <a:defRPr/>
            </a:pPr>
            <a:endParaRPr lang="en-US" sz="4000" b="1" kern="0" dirty="0">
              <a:solidFill>
                <a:srgbClr val="FFFFFF"/>
              </a:solidFill>
              <a:latin typeface="Arial" panose="020B0604020202020204" pitchFamily="34" charset="0"/>
              <a:cs typeface="Arial" panose="020B0604020202020204" pitchFamily="34" charset="0"/>
            </a:endParaRPr>
          </a:p>
          <a:p>
            <a:pPr algn="ctr">
              <a:defRPr/>
            </a:pPr>
            <a:endParaRPr lang="en-US" sz="4000" b="1" kern="0" dirty="0">
              <a:solidFill>
                <a:srgbClr val="FFFFFF"/>
              </a:solidFill>
              <a:latin typeface="Arial" panose="020B0604020202020204" pitchFamily="34" charset="0"/>
              <a:cs typeface="Arial" panose="020B0604020202020204" pitchFamily="34" charset="0"/>
            </a:endParaRPr>
          </a:p>
          <a:p>
            <a:pPr algn="ctr">
              <a:defRPr/>
            </a:pPr>
            <a:r>
              <a:rPr lang="en-US" sz="4000" b="1" kern="0" dirty="0">
                <a:solidFill>
                  <a:srgbClr val="FFFFFF"/>
                </a:solidFill>
                <a:latin typeface="Arial" panose="020B0604020202020204" pitchFamily="34" charset="0"/>
                <a:cs typeface="Arial" panose="020B0604020202020204" pitchFamily="34" charset="0"/>
              </a:rPr>
              <a:t>Social Cash Transfers in Zambia Impact and Policy context</a:t>
            </a:r>
          </a:p>
          <a:p>
            <a:pPr algn="ctr">
              <a:defRPr/>
            </a:pPr>
            <a:endParaRPr lang="en-US" sz="4000" b="1" kern="0" dirty="0">
              <a:solidFill>
                <a:srgbClr val="FFFFFF"/>
              </a:solidFill>
              <a:latin typeface="Arial" panose="020B0604020202020204" pitchFamily="34" charset="0"/>
              <a:cs typeface="Arial" panose="020B0604020202020204" pitchFamily="34" charset="0"/>
            </a:endParaRPr>
          </a:p>
          <a:p>
            <a:pPr algn="ctr">
              <a:defRPr/>
            </a:pPr>
            <a:r>
              <a:rPr lang="en-US" sz="2800" b="1" kern="0" dirty="0">
                <a:solidFill>
                  <a:srgbClr val="FFFFFF"/>
                </a:solidFill>
                <a:latin typeface="Arial" panose="020B0604020202020204" pitchFamily="34" charset="0"/>
                <a:cs typeface="Arial" panose="020B0604020202020204" pitchFamily="34" charset="0"/>
              </a:rPr>
              <a:t>Seminar on Social Protection</a:t>
            </a:r>
          </a:p>
          <a:p>
            <a:pPr algn="ctr">
              <a:defRPr/>
            </a:pPr>
            <a:r>
              <a:rPr lang="en-US" sz="2800" b="1" kern="0" dirty="0">
                <a:solidFill>
                  <a:srgbClr val="FFFFFF"/>
                </a:solidFill>
                <a:latin typeface="Arial" panose="020B0604020202020204" pitchFamily="34" charset="0"/>
                <a:cs typeface="Arial" panose="020B0604020202020204" pitchFamily="34" charset="0"/>
              </a:rPr>
              <a:t>The Hague, Ministry of Foreign Affairs</a:t>
            </a:r>
          </a:p>
          <a:p>
            <a:pPr algn="ctr">
              <a:defRPr/>
            </a:pPr>
            <a:r>
              <a:rPr lang="en-US" sz="2800" b="1" kern="0" dirty="0">
                <a:solidFill>
                  <a:srgbClr val="FFFFFF"/>
                </a:solidFill>
                <a:latin typeface="Arial" panose="020B0604020202020204" pitchFamily="34" charset="0"/>
                <a:cs typeface="Arial" panose="020B0604020202020204" pitchFamily="34" charset="0"/>
              </a:rPr>
              <a:t>23 June 2016</a:t>
            </a:r>
          </a:p>
          <a:p>
            <a:pPr algn="ctr">
              <a:defRPr/>
            </a:pPr>
            <a:endParaRPr lang="en-US" sz="2800" b="1" kern="0" dirty="0">
              <a:solidFill>
                <a:srgbClr val="FFFFFF"/>
              </a:solidFill>
              <a:latin typeface="Arial" panose="020B0604020202020204" pitchFamily="34" charset="0"/>
              <a:cs typeface="Arial" panose="020B0604020202020204" pitchFamily="34" charset="0"/>
            </a:endParaRPr>
          </a:p>
          <a:p>
            <a:pPr algn="ctr">
              <a:defRPr/>
            </a:pPr>
            <a:endParaRPr lang="en-US" sz="2800" b="1" kern="0" dirty="0">
              <a:solidFill>
                <a:srgbClr val="FFFFFF"/>
              </a:solidFill>
              <a:latin typeface="Arial" panose="020B0604020202020204" pitchFamily="34" charset="0"/>
              <a:cs typeface="Arial" panose="020B0604020202020204" pitchFamily="34" charset="0"/>
            </a:endParaRPr>
          </a:p>
          <a:p>
            <a:pPr algn="ctr">
              <a:defRPr/>
            </a:pPr>
            <a:r>
              <a:rPr lang="en-US" sz="2800" b="1" kern="0" dirty="0">
                <a:solidFill>
                  <a:srgbClr val="FFFFFF"/>
                </a:solidFill>
                <a:latin typeface="Arial" panose="020B0604020202020204" pitchFamily="34" charset="0"/>
                <a:cs typeface="Arial" panose="020B0604020202020204" pitchFamily="34" charset="0"/>
              </a:rPr>
              <a:t>Paul Quarles van </a:t>
            </a:r>
            <a:r>
              <a:rPr lang="en-US" sz="2800" b="1" kern="0" dirty="0" err="1">
                <a:solidFill>
                  <a:srgbClr val="FFFFFF"/>
                </a:solidFill>
                <a:latin typeface="Arial" panose="020B0604020202020204" pitchFamily="34" charset="0"/>
                <a:cs typeface="Arial" panose="020B0604020202020204" pitchFamily="34" charset="0"/>
              </a:rPr>
              <a:t>Ufford</a:t>
            </a:r>
            <a:endParaRPr lang="en-US" sz="2800" b="1" kern="0" dirty="0">
              <a:solidFill>
                <a:srgbClr val="FFFFFF"/>
              </a:solidFill>
              <a:latin typeface="Arial" panose="020B0604020202020204" pitchFamily="34" charset="0"/>
              <a:cs typeface="Arial" panose="020B0604020202020204" pitchFamily="34" charset="0"/>
            </a:endParaRPr>
          </a:p>
          <a:p>
            <a:pPr algn="ctr">
              <a:defRPr/>
            </a:pPr>
            <a:r>
              <a:rPr lang="en-US" sz="2800" b="1" kern="0" dirty="0">
                <a:solidFill>
                  <a:srgbClr val="FFFFFF"/>
                </a:solidFill>
                <a:latin typeface="Arial" panose="020B0604020202020204" pitchFamily="34" charset="0"/>
                <a:cs typeface="Arial" panose="020B0604020202020204" pitchFamily="34" charset="0"/>
              </a:rPr>
              <a:t>UNICEF Zambia</a:t>
            </a:r>
          </a:p>
          <a:p>
            <a:pPr algn="ctr">
              <a:spcBef>
                <a:spcPts val="0"/>
              </a:spcBef>
              <a:spcAft>
                <a:spcPts val="0"/>
              </a:spcAft>
              <a:defRPr/>
            </a:pPr>
            <a:endParaRPr lang="en-US" sz="2800" dirty="0">
              <a:solidFill>
                <a:schemeClr val="bg1"/>
              </a:solidFill>
              <a:latin typeface="+mn-lt"/>
            </a:endParaRPr>
          </a:p>
          <a:p>
            <a:pPr algn="ctr" fontAlgn="auto">
              <a:spcBef>
                <a:spcPts val="0"/>
              </a:spcBef>
              <a:spcAft>
                <a:spcPts val="0"/>
              </a:spcAft>
              <a:defRPr/>
            </a:pPr>
            <a:endParaRPr lang="en-US" sz="2000" dirty="0">
              <a:solidFill>
                <a:schemeClr val="bg1"/>
              </a:solidFill>
              <a:latin typeface="+mn-lt"/>
            </a:endParaRPr>
          </a:p>
          <a:p>
            <a:pPr fontAlgn="auto">
              <a:spcBef>
                <a:spcPts val="0"/>
              </a:spcBef>
              <a:spcAft>
                <a:spcPts val="0"/>
              </a:spcAft>
              <a:defRPr/>
            </a:pPr>
            <a:endParaRPr lang="en-US" sz="32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xmlns="" val="217068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36032" y="228601"/>
            <a:ext cx="7945968" cy="516470"/>
          </a:xfrm>
        </p:spPr>
        <p:txBody>
          <a:bodyPr>
            <a:normAutofit/>
          </a:bodyPr>
          <a:lstStyle/>
          <a:p>
            <a:r>
              <a:rPr lang="nl-NL" sz="2400" b="1" dirty="0"/>
              <a:t>DUTCH SUPPORT ON SOCIAL PROTECTION</a:t>
            </a:r>
            <a:endParaRPr lang="nl-NL" sz="2400" dirty="0"/>
          </a:p>
        </p:txBody>
      </p:sp>
      <p:sp>
        <p:nvSpPr>
          <p:cNvPr id="3" name="Tijdelijke aanduiding voor tekst 2"/>
          <p:cNvSpPr>
            <a:spLocks noGrp="1"/>
          </p:cNvSpPr>
          <p:nvPr>
            <p:ph type="body" sz="quarter" idx="14"/>
          </p:nvPr>
        </p:nvSpPr>
        <p:spPr>
          <a:xfrm>
            <a:off x="436033" y="1663700"/>
            <a:ext cx="8174567" cy="4737100"/>
          </a:xfrm>
        </p:spPr>
        <p:txBody>
          <a:bodyPr>
            <a:normAutofit fontScale="70000" lnSpcReduction="20000"/>
          </a:bodyPr>
          <a:lstStyle/>
          <a:p>
            <a:endParaRPr lang="en-US" b="1" dirty="0"/>
          </a:p>
          <a:p>
            <a:pPr marL="0" indent="0">
              <a:buNone/>
            </a:pPr>
            <a:r>
              <a:rPr lang="en-US" b="1" dirty="0"/>
              <a:t>Expansion and scale-up of HIV-sensitive social protection </a:t>
            </a:r>
          </a:p>
          <a:p>
            <a:pPr marL="0" indent="0">
              <a:buNone/>
            </a:pPr>
            <a:r>
              <a:rPr lang="en-US" b="1" dirty="0"/>
              <a:t>phase I and II : 2015- 2018</a:t>
            </a:r>
          </a:p>
          <a:p>
            <a:endParaRPr lang="en-US" b="1" dirty="0"/>
          </a:p>
          <a:p>
            <a:r>
              <a:rPr lang="en-US" b="1" dirty="0"/>
              <a:t>Supporting HIV affected households and </a:t>
            </a:r>
            <a:r>
              <a:rPr lang="nl-NL" b="1" dirty="0" err="1"/>
              <a:t>adolescents</a:t>
            </a:r>
            <a:endParaRPr lang="nl-NL" b="1" dirty="0"/>
          </a:p>
          <a:p>
            <a:pPr lvl="1"/>
            <a:r>
              <a:rPr lang="nl-NL" dirty="0"/>
              <a:t>HIV Prevention</a:t>
            </a:r>
          </a:p>
          <a:p>
            <a:pPr lvl="1"/>
            <a:r>
              <a:rPr lang="nl-NL" dirty="0" err="1"/>
              <a:t>Social</a:t>
            </a:r>
            <a:r>
              <a:rPr lang="nl-NL" dirty="0"/>
              <a:t> </a:t>
            </a:r>
            <a:r>
              <a:rPr lang="nl-NL" dirty="0" err="1"/>
              <a:t>workers</a:t>
            </a:r>
            <a:r>
              <a:rPr lang="nl-NL" dirty="0"/>
              <a:t> support</a:t>
            </a:r>
          </a:p>
          <a:p>
            <a:endParaRPr lang="nl-NL" b="1" dirty="0"/>
          </a:p>
          <a:p>
            <a:r>
              <a:rPr lang="en-US" b="1" dirty="0"/>
              <a:t>Supporting Systems Linkages in Zambia</a:t>
            </a:r>
          </a:p>
          <a:p>
            <a:pPr lvl="1"/>
            <a:r>
              <a:rPr lang="en-US" dirty="0"/>
              <a:t>Cooperation between clinics, social workers and </a:t>
            </a:r>
            <a:r>
              <a:rPr lang="en-US" dirty="0" err="1"/>
              <a:t>paypoint</a:t>
            </a:r>
            <a:endParaRPr lang="en-US" dirty="0"/>
          </a:p>
          <a:p>
            <a:pPr lvl="1"/>
            <a:endParaRPr lang="en-US" b="1" dirty="0"/>
          </a:p>
          <a:p>
            <a:pPr lvl="1"/>
            <a:endParaRPr lang="en-US" b="1" dirty="0"/>
          </a:p>
          <a:p>
            <a:pPr marL="0" indent="0">
              <a:buNone/>
            </a:pPr>
            <a:r>
              <a:rPr lang="en-US" sz="3200" dirty="0"/>
              <a:t>Beyond receiving cash, the grant has supported HIV positive/ affected beneficiaries to overcome stigma, access health services and even adhere to their HIV treatment</a:t>
            </a:r>
            <a:endParaRPr lang="nl-NL" i="1" dirty="0"/>
          </a:p>
        </p:txBody>
      </p:sp>
      <p:pic>
        <p:nvPicPr>
          <p:cNvPr id="4" name="Picture 6" descr="unicef_logo.ai"/>
          <p:cNvPicPr>
            <a:picLocks noChangeAspect="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7315200" y="6208964"/>
            <a:ext cx="1447800" cy="349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75306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a:t>HIV-SENSITIVE SOCIAL PROTECTION</a:t>
            </a:r>
          </a:p>
        </p:txBody>
      </p:sp>
      <p:pic>
        <p:nvPicPr>
          <p:cNvPr id="4" name="Picture 2" descr="http://connectnigeria.com/articles/wp-content/uploads/2013/09/UNAIDS.jpg"/>
          <p:cNvPicPr>
            <a:picLocks noChangeAspect="1" noChangeArrowheads="1"/>
          </p:cNvPicPr>
          <p:nvPr/>
        </p:nvPicPr>
        <p:blipFill>
          <a:blip r:embed="rId3" cstate="screen"/>
          <a:srcRect/>
          <a:stretch>
            <a:fillRect/>
          </a:stretch>
        </p:blipFill>
        <p:spPr bwMode="auto">
          <a:xfrm>
            <a:off x="-304800" y="793136"/>
            <a:ext cx="11498263" cy="6471986"/>
          </a:xfrm>
          <a:prstGeom prst="rect">
            <a:avLst/>
          </a:prstGeom>
          <a:noFill/>
          <a:ln w="9525">
            <a:noFill/>
            <a:miter lim="800000"/>
            <a:headEnd/>
            <a:tailEnd/>
          </a:ln>
        </p:spPr>
      </p:pic>
      <p:sp>
        <p:nvSpPr>
          <p:cNvPr id="5" name="TextBox 32"/>
          <p:cNvSpPr txBox="1">
            <a:spLocks noGrp="1"/>
          </p:cNvSpPr>
          <p:nvPr>
            <p:ph type="body" sz="quarter" idx="14"/>
          </p:nvPr>
        </p:nvSpPr>
        <p:spPr>
          <a:xfrm>
            <a:off x="436034" y="1663700"/>
            <a:ext cx="6881290" cy="584775"/>
          </a:xfrm>
          <a:prstGeom prst="rect">
            <a:avLst/>
          </a:prstGeom>
          <a:solidFill>
            <a:schemeClr val="bg1">
              <a:lumMod val="50000"/>
              <a:alpha val="81000"/>
            </a:schemeClr>
          </a:solidFill>
        </p:spPr>
        <p:txBody>
          <a:bodyPr wrap="square">
            <a:spAutoFit/>
          </a:bodyPr>
          <a:lstStyle/>
          <a:p>
            <a:pPr marL="0" indent="0" fontAlgn="auto">
              <a:spcBef>
                <a:spcPts val="0"/>
              </a:spcBef>
              <a:spcAft>
                <a:spcPts val="0"/>
              </a:spcAft>
              <a:buNone/>
              <a:defRPr/>
            </a:pPr>
            <a:r>
              <a:rPr lang="en-US" sz="3200" dirty="0">
                <a:solidFill>
                  <a:prstClr val="white"/>
                </a:solidFill>
                <a:latin typeface="Tw Cen MT" panose="020B0602020104020603" pitchFamily="34" charset="0"/>
                <a:cs typeface="Arial" panose="020B0604020202020204" pitchFamily="34" charset="0"/>
              </a:rPr>
              <a:t>FROM HIV-SPECIFIC TO HIV-SENSITIVE</a:t>
            </a:r>
            <a:endParaRPr lang="en-US" sz="3200" dirty="0">
              <a:solidFill>
                <a:schemeClr val="bg1"/>
              </a:solidFill>
              <a:latin typeface="+mn-lt"/>
              <a:cs typeface="Arial" panose="020B0604020202020204" pitchFamily="34" charset="0"/>
            </a:endParaRPr>
          </a:p>
        </p:txBody>
      </p:sp>
      <p:sp>
        <p:nvSpPr>
          <p:cNvPr id="6" name="TextBox 32"/>
          <p:cNvSpPr txBox="1"/>
          <p:nvPr/>
        </p:nvSpPr>
        <p:spPr>
          <a:xfrm>
            <a:off x="26894" y="3878116"/>
            <a:ext cx="8780463" cy="585788"/>
          </a:xfrm>
          <a:prstGeom prst="rect">
            <a:avLst/>
          </a:prstGeom>
          <a:solidFill>
            <a:schemeClr val="bg1">
              <a:lumMod val="50000"/>
              <a:alpha val="81000"/>
            </a:schemeClr>
          </a:solidFill>
        </p:spPr>
        <p:txBody>
          <a:bodyPr>
            <a:spAutoFit/>
          </a:bodyPr>
          <a:lstStyle/>
          <a:p>
            <a:pPr fontAlgn="auto">
              <a:spcBef>
                <a:spcPts val="0"/>
              </a:spcBef>
              <a:spcAft>
                <a:spcPts val="0"/>
              </a:spcAft>
              <a:defRPr/>
            </a:pPr>
            <a:r>
              <a:rPr lang="en-US" sz="3200" dirty="0">
                <a:solidFill>
                  <a:prstClr val="white"/>
                </a:solidFill>
                <a:latin typeface="Tw Cen MT" panose="020B0602020104020603" pitchFamily="34" charset="0"/>
                <a:cs typeface="Arial" panose="020B0604020202020204" pitchFamily="34" charset="0"/>
              </a:rPr>
              <a:t>FROM ‘AIDS ORPHANS’ TO ‘VULNERABLE CHILDREN’</a:t>
            </a:r>
            <a:endParaRPr lang="en-US" sz="3200" dirty="0">
              <a:solidFill>
                <a:schemeClr val="bg1"/>
              </a:solidFill>
              <a:latin typeface="+mn-lt"/>
              <a:cs typeface="Arial" panose="020B0604020202020204" pitchFamily="34" charset="0"/>
            </a:endParaRPr>
          </a:p>
        </p:txBody>
      </p:sp>
      <p:sp>
        <p:nvSpPr>
          <p:cNvPr id="7" name="TextBox 32"/>
          <p:cNvSpPr txBox="1"/>
          <p:nvPr/>
        </p:nvSpPr>
        <p:spPr>
          <a:xfrm>
            <a:off x="990600" y="5678177"/>
            <a:ext cx="5418138" cy="584200"/>
          </a:xfrm>
          <a:prstGeom prst="rect">
            <a:avLst/>
          </a:prstGeom>
          <a:solidFill>
            <a:schemeClr val="bg1">
              <a:lumMod val="50000"/>
              <a:alpha val="81000"/>
            </a:schemeClr>
          </a:solidFill>
        </p:spPr>
        <p:txBody>
          <a:bodyPr>
            <a:spAutoFit/>
          </a:bodyPr>
          <a:lstStyle/>
          <a:p>
            <a:pPr algn="ctr" fontAlgn="auto">
              <a:spcBef>
                <a:spcPts val="0"/>
              </a:spcBef>
              <a:spcAft>
                <a:spcPts val="0"/>
              </a:spcAft>
              <a:defRPr/>
            </a:pPr>
            <a:r>
              <a:rPr lang="en-US" sz="3200" dirty="0">
                <a:solidFill>
                  <a:prstClr val="white"/>
                </a:solidFill>
                <a:latin typeface="Tw Cen MT" panose="020B0602020104020603" pitchFamily="34" charset="0"/>
                <a:cs typeface="Arial" panose="020B0604020202020204" pitchFamily="34" charset="0"/>
              </a:rPr>
              <a:t>FROM PILOT TO SYSTEMS</a:t>
            </a:r>
            <a:endParaRPr lang="en-US" sz="3200" dirty="0">
              <a:solidFill>
                <a:schemeClr val="bg1"/>
              </a:solidFill>
              <a:latin typeface="+mn-lt"/>
              <a:cs typeface="Arial" panose="020B0604020202020204" pitchFamily="34" charset="0"/>
            </a:endParaRPr>
          </a:p>
        </p:txBody>
      </p:sp>
    </p:spTree>
    <p:extLst>
      <p:ext uri="{BB962C8B-B14F-4D97-AF65-F5344CB8AC3E}">
        <p14:creationId xmlns:p14="http://schemas.microsoft.com/office/powerpoint/2010/main" xmlns="" val="2716700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2"/>
          <p:cNvPicPr>
            <a:picLocks noChangeAspect="1"/>
          </p:cNvPicPr>
          <p:nvPr/>
        </p:nvPicPr>
        <p:blipFill rotWithShape="1">
          <a:blip r:embed="rId3" cstate="screen"/>
          <a:srcRect t="-6"/>
          <a:stretch/>
        </p:blipFill>
        <p:spPr bwMode="auto">
          <a:xfrm>
            <a:off x="-619676" y="0"/>
            <a:ext cx="10882117" cy="6858000"/>
          </a:xfrm>
          <a:prstGeom prst="rect">
            <a:avLst/>
          </a:prstGeom>
          <a:noFill/>
          <a:ln w="9525">
            <a:noFill/>
            <a:miter lim="800000"/>
            <a:headEnd/>
            <a:tailEnd/>
          </a:ln>
        </p:spPr>
      </p:pic>
      <p:sp>
        <p:nvSpPr>
          <p:cNvPr id="2" name="Title 1"/>
          <p:cNvSpPr>
            <a:spLocks noGrp="1"/>
          </p:cNvSpPr>
          <p:nvPr>
            <p:ph type="title"/>
          </p:nvPr>
        </p:nvSpPr>
        <p:spPr>
          <a:xfrm>
            <a:off x="2743200" y="5257800"/>
            <a:ext cx="7772400" cy="1362075"/>
          </a:xfrm>
          <a:solidFill>
            <a:schemeClr val="bg1">
              <a:lumMod val="50000"/>
              <a:alpha val="49000"/>
            </a:schemeClr>
          </a:solidFill>
        </p:spPr>
        <p:txBody>
          <a:bodyPr/>
          <a:lstStyle/>
          <a:p>
            <a:r>
              <a:rPr lang="en-US" dirty="0">
                <a:solidFill>
                  <a:schemeClr val="bg1"/>
                </a:solidFill>
              </a:rPr>
              <a:t>Findings from the impact evaluation</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4286091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423237" cy="1132943"/>
          </a:xfrm>
        </p:spPr>
        <p:txBody>
          <a:bodyPr>
            <a:noAutofit/>
          </a:bodyPr>
          <a:lstStyle/>
          <a:p>
            <a:r>
              <a:rPr lang="en-US" sz="2400" dirty="0"/>
              <a:t>BENEFIT TO HOUSEHOLD LARGER THAN </a:t>
            </a:r>
            <a:br>
              <a:rPr lang="en-US" sz="2400" dirty="0"/>
            </a:br>
            <a:r>
              <a:rPr lang="en-US" sz="2400" dirty="0"/>
              <a:t>THE VALUE OF TRANSFER</a:t>
            </a:r>
          </a:p>
        </p:txBody>
      </p:sp>
      <p:sp>
        <p:nvSpPr>
          <p:cNvPr id="6" name="Text Placeholder 5"/>
          <p:cNvSpPr>
            <a:spLocks noGrp="1"/>
          </p:cNvSpPr>
          <p:nvPr>
            <p:ph type="body" sz="quarter" idx="14"/>
          </p:nvPr>
        </p:nvSpPr>
        <p:spPr/>
        <p:txBody>
          <a:bodyPr/>
          <a:lstStyle/>
          <a:p>
            <a:endParaRPr lang="en-US"/>
          </a:p>
        </p:txBody>
      </p:sp>
      <p:graphicFrame>
        <p:nvGraphicFramePr>
          <p:cNvPr id="3" name="Table 2"/>
          <p:cNvGraphicFramePr>
            <a:graphicFrameLocks noGrp="1"/>
          </p:cNvGraphicFramePr>
          <p:nvPr>
            <p:extLst/>
          </p:nvPr>
        </p:nvGraphicFramePr>
        <p:xfrm>
          <a:off x="228600" y="1600200"/>
          <a:ext cx="8388470" cy="3566160"/>
        </p:xfrm>
        <a:graphic>
          <a:graphicData uri="http://schemas.openxmlformats.org/drawingml/2006/table">
            <a:tbl>
              <a:tblPr firstRow="1" bandRow="1">
                <a:tableStyleId>{5C22544A-7EE6-4342-B048-85BDC9FD1C3A}</a:tableStyleId>
              </a:tblPr>
              <a:tblGrid>
                <a:gridCol w="5410200">
                  <a:extLst>
                    <a:ext uri="{9D8B030D-6E8A-4147-A177-3AD203B41FA5}">
                      <a16:colId xmlns="" xmlns:a16="http://schemas.microsoft.com/office/drawing/2014/main" val="20000"/>
                    </a:ext>
                  </a:extLst>
                </a:gridCol>
                <a:gridCol w="1524000">
                  <a:extLst>
                    <a:ext uri="{9D8B030D-6E8A-4147-A177-3AD203B41FA5}">
                      <a16:colId xmlns="" xmlns:a16="http://schemas.microsoft.com/office/drawing/2014/main" val="20001"/>
                    </a:ext>
                  </a:extLst>
                </a:gridCol>
                <a:gridCol w="1454270">
                  <a:extLst>
                    <a:ext uri="{9D8B030D-6E8A-4147-A177-3AD203B41FA5}">
                      <a16:colId xmlns="" xmlns:a16="http://schemas.microsoft.com/office/drawing/2014/main" val="20002"/>
                    </a:ext>
                  </a:extLst>
                </a:gridCol>
              </a:tblGrid>
              <a:tr h="370840">
                <a:tc>
                  <a:txBody>
                    <a:bodyPr/>
                    <a:lstStyle/>
                    <a:p>
                      <a:endParaRPr lang="en-US" sz="2000" dirty="0"/>
                    </a:p>
                  </a:txBody>
                  <a:tcPr/>
                </a:tc>
                <a:tc>
                  <a:txBody>
                    <a:bodyPr/>
                    <a:lstStyle/>
                    <a:p>
                      <a:pPr algn="ctr"/>
                      <a:r>
                        <a:rPr lang="en-US" sz="2000" dirty="0"/>
                        <a:t>MCTG</a:t>
                      </a:r>
                    </a:p>
                  </a:txBody>
                  <a:tcPr/>
                </a:tc>
                <a:tc>
                  <a:txBody>
                    <a:bodyPr/>
                    <a:lstStyle/>
                    <a:p>
                      <a:pPr algn="ctr"/>
                      <a:r>
                        <a:rPr lang="en-US" sz="2000" dirty="0"/>
                        <a:t>CGP</a:t>
                      </a:r>
                    </a:p>
                  </a:txBody>
                  <a:tcPr/>
                </a:tc>
                <a:extLst>
                  <a:ext uri="{0D108BD9-81ED-4DB2-BD59-A6C34878D82A}">
                    <a16:rowId xmlns="" xmlns:a16="http://schemas.microsoft.com/office/drawing/2014/main" val="10000"/>
                  </a:ext>
                </a:extLst>
              </a:tr>
              <a:tr h="370840">
                <a:tc>
                  <a:txBody>
                    <a:bodyPr/>
                    <a:lstStyle/>
                    <a:p>
                      <a:r>
                        <a:rPr lang="en-US" sz="2000" dirty="0"/>
                        <a:t>Annual value of transfer (A)</a:t>
                      </a:r>
                      <a:endParaRPr lang="en-US" sz="2000" b="1" dirty="0">
                        <a:solidFill>
                          <a:srgbClr val="FF0000"/>
                        </a:solidFill>
                      </a:endParaRPr>
                    </a:p>
                  </a:txBody>
                  <a:tcPr/>
                </a:tc>
                <a:tc>
                  <a:txBody>
                    <a:bodyPr/>
                    <a:lstStyle/>
                    <a:p>
                      <a:pPr algn="ctr"/>
                      <a:r>
                        <a:rPr lang="en-US" sz="2000" dirty="0"/>
                        <a:t>720</a:t>
                      </a:r>
                    </a:p>
                  </a:txBody>
                  <a:tcPr/>
                </a:tc>
                <a:tc>
                  <a:txBody>
                    <a:bodyPr/>
                    <a:lstStyle/>
                    <a:p>
                      <a:pPr algn="ctr"/>
                      <a:r>
                        <a:rPr lang="en-US" sz="2000" dirty="0"/>
                        <a:t>660</a:t>
                      </a:r>
                    </a:p>
                  </a:txBody>
                  <a:tcPr/>
                </a:tc>
                <a:extLst>
                  <a:ext uri="{0D108BD9-81ED-4DB2-BD59-A6C34878D82A}">
                    <a16:rowId xmlns="" xmlns:a16="http://schemas.microsoft.com/office/drawing/2014/main" val="10001"/>
                  </a:ext>
                </a:extLst>
              </a:tr>
              <a:tr h="370840">
                <a:tc>
                  <a:txBody>
                    <a:bodyPr/>
                    <a:lstStyle/>
                    <a:p>
                      <a:r>
                        <a:rPr lang="en-US" sz="2000" dirty="0"/>
                        <a:t>Savings</a:t>
                      </a:r>
                    </a:p>
                  </a:txBody>
                  <a:tcPr/>
                </a:tc>
                <a:tc>
                  <a:txBody>
                    <a:bodyPr/>
                    <a:lstStyle/>
                    <a:p>
                      <a:pPr algn="ctr"/>
                      <a:r>
                        <a:rPr lang="en-US" sz="2000" dirty="0"/>
                        <a:t>10</a:t>
                      </a:r>
                    </a:p>
                  </a:txBody>
                  <a:tcPr/>
                </a:tc>
                <a:tc>
                  <a:txBody>
                    <a:bodyPr/>
                    <a:lstStyle/>
                    <a:p>
                      <a:pPr algn="ctr"/>
                      <a:r>
                        <a:rPr lang="en-US" sz="2000" dirty="0"/>
                        <a:t>61</a:t>
                      </a:r>
                    </a:p>
                  </a:txBody>
                  <a:tcPr/>
                </a:tc>
                <a:extLst>
                  <a:ext uri="{0D108BD9-81ED-4DB2-BD59-A6C34878D82A}">
                    <a16:rowId xmlns="" xmlns:a16="http://schemas.microsoft.com/office/drawing/2014/main" val="10002"/>
                  </a:ext>
                </a:extLst>
              </a:tr>
              <a:tr h="370840">
                <a:tc>
                  <a:txBody>
                    <a:bodyPr/>
                    <a:lstStyle/>
                    <a:p>
                      <a:r>
                        <a:rPr lang="en-US" sz="2000" dirty="0"/>
                        <a:t>Loan repayment</a:t>
                      </a:r>
                    </a:p>
                  </a:txBody>
                  <a:tcPr/>
                </a:tc>
                <a:tc>
                  <a:txBody>
                    <a:bodyPr/>
                    <a:lstStyle/>
                    <a:p>
                      <a:pPr algn="ctr"/>
                      <a:r>
                        <a:rPr lang="en-US" sz="2000" dirty="0"/>
                        <a:t>23</a:t>
                      </a:r>
                    </a:p>
                  </a:txBody>
                  <a:tcPr/>
                </a:tc>
                <a:tc>
                  <a:txBody>
                    <a:bodyPr/>
                    <a:lstStyle/>
                    <a:p>
                      <a:pPr algn="ctr"/>
                      <a:r>
                        <a:rPr lang="en-US" sz="2000" dirty="0"/>
                        <a:t>27</a:t>
                      </a:r>
                    </a:p>
                  </a:txBody>
                  <a:tcPr/>
                </a:tc>
                <a:extLst>
                  <a:ext uri="{0D108BD9-81ED-4DB2-BD59-A6C34878D82A}">
                    <a16:rowId xmlns="" xmlns:a16="http://schemas.microsoft.com/office/drawing/2014/main" val="10003"/>
                  </a:ext>
                </a:extLst>
              </a:tr>
              <a:tr h="370840">
                <a:tc>
                  <a:txBody>
                    <a:bodyPr/>
                    <a:lstStyle/>
                    <a:p>
                      <a:r>
                        <a:rPr lang="en-US" sz="2000" dirty="0"/>
                        <a:t>Consumption</a:t>
                      </a:r>
                    </a:p>
                  </a:txBody>
                  <a:tcPr/>
                </a:tc>
                <a:tc>
                  <a:txBody>
                    <a:bodyPr/>
                    <a:lstStyle/>
                    <a:p>
                      <a:pPr algn="ctr"/>
                      <a:r>
                        <a:rPr lang="en-US" sz="2000" dirty="0"/>
                        <a:t>966</a:t>
                      </a:r>
                    </a:p>
                  </a:txBody>
                  <a:tcPr/>
                </a:tc>
                <a:tc>
                  <a:txBody>
                    <a:bodyPr/>
                    <a:lstStyle/>
                    <a:p>
                      <a:pPr algn="ctr"/>
                      <a:r>
                        <a:rPr lang="en-US" sz="2000" dirty="0"/>
                        <a:t>800</a:t>
                      </a:r>
                    </a:p>
                  </a:txBody>
                  <a:tcPr/>
                </a:tc>
                <a:extLst>
                  <a:ext uri="{0D108BD9-81ED-4DB2-BD59-A6C34878D82A}">
                    <a16:rowId xmlns="" xmlns:a16="http://schemas.microsoft.com/office/drawing/2014/main" val="10004"/>
                  </a:ext>
                </a:extLst>
              </a:tr>
              <a:tr h="370840">
                <a:tc>
                  <a:txBody>
                    <a:bodyPr/>
                    <a:lstStyle/>
                    <a:p>
                      <a:r>
                        <a:rPr lang="en-US" sz="2000" dirty="0"/>
                        <a:t>Livestock value</a:t>
                      </a:r>
                    </a:p>
                  </a:txBody>
                  <a:tcPr/>
                </a:tc>
                <a:tc>
                  <a:txBody>
                    <a:bodyPr/>
                    <a:lstStyle/>
                    <a:p>
                      <a:pPr algn="ctr"/>
                      <a:r>
                        <a:rPr lang="en-US" sz="2000" dirty="0"/>
                        <a:t>183</a:t>
                      </a:r>
                    </a:p>
                  </a:txBody>
                  <a:tcPr/>
                </a:tc>
                <a:tc>
                  <a:txBody>
                    <a:bodyPr/>
                    <a:lstStyle/>
                    <a:p>
                      <a:pPr algn="ctr"/>
                      <a:r>
                        <a:rPr lang="en-US" sz="2000" dirty="0"/>
                        <a:t>48</a:t>
                      </a:r>
                    </a:p>
                  </a:txBody>
                  <a:tcPr/>
                </a:tc>
                <a:extLst>
                  <a:ext uri="{0D108BD9-81ED-4DB2-BD59-A6C34878D82A}">
                    <a16:rowId xmlns="" xmlns:a16="http://schemas.microsoft.com/office/drawing/2014/main" val="10005"/>
                  </a:ext>
                </a:extLst>
              </a:tr>
              <a:tr h="370840">
                <a:tc>
                  <a:txBody>
                    <a:bodyPr/>
                    <a:lstStyle/>
                    <a:p>
                      <a:r>
                        <a:rPr lang="en-US" sz="2000" dirty="0"/>
                        <a:t>Productive tools value</a:t>
                      </a:r>
                    </a:p>
                  </a:txBody>
                  <a:tcPr/>
                </a:tc>
                <a:tc>
                  <a:txBody>
                    <a:bodyPr/>
                    <a:lstStyle/>
                    <a:p>
                      <a:pPr algn="ctr"/>
                      <a:r>
                        <a:rPr lang="en-US" sz="2000" dirty="0"/>
                        <a:t>25</a:t>
                      </a:r>
                    </a:p>
                  </a:txBody>
                  <a:tcPr/>
                </a:tc>
                <a:tc>
                  <a:txBody>
                    <a:bodyPr/>
                    <a:lstStyle/>
                    <a:p>
                      <a:pPr algn="ctr"/>
                      <a:r>
                        <a:rPr lang="en-US" sz="2000" dirty="0"/>
                        <a:t>50</a:t>
                      </a:r>
                    </a:p>
                  </a:txBody>
                  <a:tcPr/>
                </a:tc>
                <a:extLst>
                  <a:ext uri="{0D108BD9-81ED-4DB2-BD59-A6C34878D82A}">
                    <a16:rowId xmlns="" xmlns:a16="http://schemas.microsoft.com/office/drawing/2014/main" val="10006"/>
                  </a:ext>
                </a:extLst>
              </a:tr>
              <a:tr h="370840">
                <a:tc>
                  <a:txBody>
                    <a:bodyPr/>
                    <a:lstStyle/>
                    <a:p>
                      <a:r>
                        <a:rPr lang="en-US" sz="2000" dirty="0"/>
                        <a:t>Total spending (consumption + spending) (B)</a:t>
                      </a:r>
                      <a:endParaRPr lang="en-US" sz="2000" b="1" dirty="0">
                        <a:solidFill>
                          <a:srgbClr val="FF0000"/>
                        </a:solidFill>
                      </a:endParaRPr>
                    </a:p>
                  </a:txBody>
                  <a:tcPr/>
                </a:tc>
                <a:tc>
                  <a:txBody>
                    <a:bodyPr/>
                    <a:lstStyle/>
                    <a:p>
                      <a:pPr algn="ctr"/>
                      <a:r>
                        <a:rPr lang="en-US" sz="2000" dirty="0"/>
                        <a:t>1202</a:t>
                      </a:r>
                    </a:p>
                  </a:txBody>
                  <a:tcPr/>
                </a:tc>
                <a:tc>
                  <a:txBody>
                    <a:bodyPr/>
                    <a:lstStyle/>
                    <a:p>
                      <a:pPr algn="ctr"/>
                      <a:r>
                        <a:rPr lang="en-US" sz="2000" dirty="0"/>
                        <a:t>986</a:t>
                      </a:r>
                    </a:p>
                  </a:txBody>
                  <a:tcPr/>
                </a:tc>
                <a:extLst>
                  <a:ext uri="{0D108BD9-81ED-4DB2-BD59-A6C34878D82A}">
                    <a16:rowId xmlns="" xmlns:a16="http://schemas.microsoft.com/office/drawing/2014/main" val="10007"/>
                  </a:ext>
                </a:extLst>
              </a:tr>
              <a:tr h="370840">
                <a:tc>
                  <a:txBody>
                    <a:bodyPr/>
                    <a:lstStyle/>
                    <a:p>
                      <a:r>
                        <a:rPr lang="en-US" sz="2000" dirty="0"/>
                        <a:t>Estimated multiplier (B/A)</a:t>
                      </a:r>
                      <a:endParaRPr lang="en-US" sz="2000" b="1" dirty="0">
                        <a:solidFill>
                          <a:srgbClr val="FF0000"/>
                        </a:solidFill>
                      </a:endParaRPr>
                    </a:p>
                  </a:txBody>
                  <a:tcPr/>
                </a:tc>
                <a:tc>
                  <a:txBody>
                    <a:bodyPr/>
                    <a:lstStyle/>
                    <a:p>
                      <a:pPr algn="ctr"/>
                      <a:r>
                        <a:rPr lang="en-US" sz="2000" dirty="0"/>
                        <a:t>1.67</a:t>
                      </a:r>
                    </a:p>
                  </a:txBody>
                  <a:tcPr/>
                </a:tc>
                <a:tc>
                  <a:txBody>
                    <a:bodyPr/>
                    <a:lstStyle/>
                    <a:p>
                      <a:pPr algn="ctr"/>
                      <a:r>
                        <a:rPr lang="en-US" sz="2000" dirty="0"/>
                        <a:t>1.49</a:t>
                      </a:r>
                    </a:p>
                  </a:txBody>
                  <a:tcPr/>
                </a:tc>
                <a:extLst>
                  <a:ext uri="{0D108BD9-81ED-4DB2-BD59-A6C34878D82A}">
                    <a16:rowId xmlns="" xmlns:a16="http://schemas.microsoft.com/office/drawing/2014/main" val="10008"/>
                  </a:ext>
                </a:extLst>
              </a:tr>
            </a:tbl>
          </a:graphicData>
        </a:graphic>
      </p:graphicFrame>
      <p:sp>
        <p:nvSpPr>
          <p:cNvPr id="4" name="TextBox 3"/>
          <p:cNvSpPr txBox="1"/>
          <p:nvPr/>
        </p:nvSpPr>
        <p:spPr>
          <a:xfrm>
            <a:off x="233082" y="5481003"/>
            <a:ext cx="8610600" cy="1077218"/>
          </a:xfrm>
          <a:prstGeom prst="rect">
            <a:avLst/>
          </a:prstGeom>
          <a:noFill/>
          <a:ln>
            <a:noFill/>
          </a:ln>
        </p:spPr>
        <p:txBody>
          <a:bodyPr wrap="square" rtlCol="0">
            <a:spAutoFit/>
          </a:bodyPr>
          <a:lstStyle/>
          <a:p>
            <a:r>
              <a:rPr lang="en-US" sz="2400" dirty="0">
                <a:solidFill>
                  <a:srgbClr val="C00000"/>
                </a:solidFill>
              </a:rPr>
              <a:t>Each Kwacha transferred is now providing 70 percent more in terms of net benefit to the household.</a:t>
            </a:r>
          </a:p>
          <a:p>
            <a:endParaRPr lang="en-US" sz="1600" dirty="0"/>
          </a:p>
        </p:txBody>
      </p:sp>
      <p:sp>
        <p:nvSpPr>
          <p:cNvPr id="5" name="Rectangle 4"/>
          <p:cNvSpPr/>
          <p:nvPr/>
        </p:nvSpPr>
        <p:spPr>
          <a:xfrm>
            <a:off x="5630174" y="4792477"/>
            <a:ext cx="2978270" cy="3695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nicef_logo.ai"/>
          <p:cNvPicPr>
            <a:picLocks noChangeAspect="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7315200" y="6208964"/>
            <a:ext cx="1447800" cy="349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34803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2400" dirty="0"/>
              <a:t>IMPACTS ON MONETARY POVERTY GAP</a:t>
            </a:r>
            <a:endParaRPr lang="en-US" dirty="0"/>
          </a:p>
        </p:txBody>
      </p:sp>
      <p:graphicFrame>
        <p:nvGraphicFramePr>
          <p:cNvPr id="10" name="Chart 9"/>
          <p:cNvGraphicFramePr/>
          <p:nvPr>
            <p:extLst>
              <p:ext uri="{D42A27DB-BD31-4B8C-83A1-F6EECF244321}">
                <p14:modId xmlns:p14="http://schemas.microsoft.com/office/powerpoint/2010/main" xmlns="" val="3101646794"/>
              </p:ext>
            </p:extLst>
          </p:nvPr>
        </p:nvGraphicFramePr>
        <p:xfrm>
          <a:off x="-36095" y="1905000"/>
          <a:ext cx="49530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xmlns="" val="1111664034"/>
              </p:ext>
            </p:extLst>
          </p:nvPr>
        </p:nvGraphicFramePr>
        <p:xfrm>
          <a:off x="4383505" y="1905000"/>
          <a:ext cx="51816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2" name="Rechthoek 1"/>
          <p:cNvSpPr/>
          <p:nvPr/>
        </p:nvSpPr>
        <p:spPr>
          <a:xfrm>
            <a:off x="228599" y="5969000"/>
            <a:ext cx="7611533"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C00000"/>
                </a:solidFill>
              </a:rPr>
              <a:t>The cash transfer reduces the depth of poverty in beneficiary households</a:t>
            </a:r>
            <a:endParaRPr lang="nl-NL" sz="2400" dirty="0">
              <a:solidFill>
                <a:srgbClr val="C00000"/>
              </a:solidFill>
            </a:endParaRPr>
          </a:p>
        </p:txBody>
      </p:sp>
      <p:pic>
        <p:nvPicPr>
          <p:cNvPr id="6" name="Picture 6" descr="unicef_logo.ai"/>
          <p:cNvPicPr>
            <a:picLocks noChangeAspect="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7317323" y="6273800"/>
            <a:ext cx="1447800" cy="349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77695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2700" dirty="0"/>
              <a:t/>
            </a:r>
            <a:br>
              <a:rPr lang="en-US" sz="2700" dirty="0"/>
            </a:br>
            <a:r>
              <a:rPr lang="en-US" sz="2700" dirty="0"/>
              <a:t>IMPACTS ON FOOD CONSUMPTION</a:t>
            </a:r>
            <a:r>
              <a:rPr lang="en-US" dirty="0"/>
              <a:t/>
            </a:r>
            <a:br>
              <a:rPr lang="en-US" dirty="0"/>
            </a:br>
            <a:endParaRPr lang="en-US" dirty="0"/>
          </a:p>
        </p:txBody>
      </p:sp>
      <p:graphicFrame>
        <p:nvGraphicFramePr>
          <p:cNvPr id="10" name="Chart 9"/>
          <p:cNvGraphicFramePr/>
          <p:nvPr>
            <p:extLst>
              <p:ext uri="{D42A27DB-BD31-4B8C-83A1-F6EECF244321}">
                <p14:modId xmlns:p14="http://schemas.microsoft.com/office/powerpoint/2010/main" xmlns="" val="3765354791"/>
              </p:ext>
            </p:extLst>
          </p:nvPr>
        </p:nvGraphicFramePr>
        <p:xfrm>
          <a:off x="0" y="1360236"/>
          <a:ext cx="49530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xmlns="" val="2694915209"/>
              </p:ext>
            </p:extLst>
          </p:nvPr>
        </p:nvGraphicFramePr>
        <p:xfrm>
          <a:off x="4572000" y="1250260"/>
          <a:ext cx="51816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hthoek 4"/>
          <p:cNvSpPr/>
          <p:nvPr/>
        </p:nvSpPr>
        <p:spPr>
          <a:xfrm>
            <a:off x="152400" y="5768073"/>
            <a:ext cx="7696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C00000"/>
                </a:solidFill>
              </a:rPr>
              <a:t>The cash transfer helps households to be more food secure throughout the year</a:t>
            </a:r>
            <a:r>
              <a:rPr lang="en-US" b="1" i="1" dirty="0">
                <a:solidFill>
                  <a:schemeClr val="tx1"/>
                </a:solidFill>
              </a:rPr>
              <a:t> </a:t>
            </a:r>
            <a:endParaRPr lang="nl-NL" dirty="0">
              <a:solidFill>
                <a:schemeClr val="tx1"/>
              </a:solidFill>
            </a:endParaRPr>
          </a:p>
        </p:txBody>
      </p:sp>
      <p:pic>
        <p:nvPicPr>
          <p:cNvPr id="6" name="Picture 6" descr="unicef_logo.ai"/>
          <p:cNvPicPr>
            <a:picLocks noChangeAspect="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7315200" y="6208964"/>
            <a:ext cx="1447800" cy="349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35883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2700" dirty="0"/>
              <a:t>IMPACTS ON SCHOOL ENROLLMENT SECONDARY AGE CHILDREN</a:t>
            </a:r>
            <a:endParaRPr lang="en-US" dirty="0"/>
          </a:p>
        </p:txBody>
      </p:sp>
      <p:pic>
        <p:nvPicPr>
          <p:cNvPr id="5" name="Picture 4"/>
          <p:cNvPicPr>
            <a:picLocks noChangeAspect="1"/>
          </p:cNvPicPr>
          <p:nvPr/>
        </p:nvPicPr>
        <p:blipFill>
          <a:blip r:embed="rId3" cstate="screen"/>
          <a:stretch>
            <a:fillRect/>
          </a:stretch>
        </p:blipFill>
        <p:spPr>
          <a:xfrm>
            <a:off x="4080264" y="1676400"/>
            <a:ext cx="5136533" cy="3904325"/>
          </a:xfrm>
          <a:prstGeom prst="rect">
            <a:avLst/>
          </a:prstGeom>
        </p:spPr>
      </p:pic>
      <p:pic>
        <p:nvPicPr>
          <p:cNvPr id="6" name="Picture 5"/>
          <p:cNvPicPr>
            <a:picLocks noChangeAspect="1"/>
          </p:cNvPicPr>
          <p:nvPr/>
        </p:nvPicPr>
        <p:blipFill>
          <a:blip r:embed="rId4" cstate="screen"/>
          <a:stretch>
            <a:fillRect/>
          </a:stretch>
        </p:blipFill>
        <p:spPr>
          <a:xfrm>
            <a:off x="-263136" y="1691991"/>
            <a:ext cx="5136533" cy="3917772"/>
          </a:xfrm>
          <a:prstGeom prst="rect">
            <a:avLst/>
          </a:prstGeom>
        </p:spPr>
      </p:pic>
      <p:sp>
        <p:nvSpPr>
          <p:cNvPr id="7" name="Oval 6"/>
          <p:cNvSpPr/>
          <p:nvPr/>
        </p:nvSpPr>
        <p:spPr>
          <a:xfrm>
            <a:off x="2209800" y="2057400"/>
            <a:ext cx="1066800" cy="4572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324600" y="2286000"/>
            <a:ext cx="1111868" cy="4572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772400" y="3200400"/>
            <a:ext cx="990600" cy="533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874451" y="3124200"/>
            <a:ext cx="1620957" cy="369332"/>
          </a:xfrm>
          <a:prstGeom prst="rect">
            <a:avLst/>
          </a:prstGeom>
          <a:noFill/>
        </p:spPr>
        <p:txBody>
          <a:bodyPr wrap="none" rtlCol="0">
            <a:spAutoFit/>
          </a:bodyPr>
          <a:lstStyle/>
          <a:p>
            <a:r>
              <a:rPr lang="en-US" dirty="0"/>
              <a:t>9 point impact</a:t>
            </a:r>
          </a:p>
        </p:txBody>
      </p:sp>
      <p:sp>
        <p:nvSpPr>
          <p:cNvPr id="11" name="TextBox 10"/>
          <p:cNvSpPr txBox="1"/>
          <p:nvPr/>
        </p:nvSpPr>
        <p:spPr>
          <a:xfrm>
            <a:off x="6151443" y="3200400"/>
            <a:ext cx="1620957" cy="369332"/>
          </a:xfrm>
          <a:prstGeom prst="rect">
            <a:avLst/>
          </a:prstGeom>
          <a:noFill/>
        </p:spPr>
        <p:txBody>
          <a:bodyPr wrap="none" rtlCol="0">
            <a:spAutoFit/>
          </a:bodyPr>
          <a:lstStyle/>
          <a:p>
            <a:r>
              <a:rPr lang="en-US" dirty="0"/>
              <a:t>6 point impact</a:t>
            </a:r>
          </a:p>
        </p:txBody>
      </p:sp>
      <p:sp>
        <p:nvSpPr>
          <p:cNvPr id="12" name="TextBox 11"/>
          <p:cNvSpPr txBox="1"/>
          <p:nvPr/>
        </p:nvSpPr>
        <p:spPr>
          <a:xfrm>
            <a:off x="7467600" y="3962400"/>
            <a:ext cx="1749197" cy="369332"/>
          </a:xfrm>
          <a:prstGeom prst="rect">
            <a:avLst/>
          </a:prstGeom>
          <a:noFill/>
        </p:spPr>
        <p:txBody>
          <a:bodyPr wrap="none" rtlCol="0">
            <a:spAutoFit/>
          </a:bodyPr>
          <a:lstStyle/>
          <a:p>
            <a:r>
              <a:rPr lang="en-US" dirty="0"/>
              <a:t>12 point impact</a:t>
            </a:r>
          </a:p>
        </p:txBody>
      </p:sp>
      <p:cxnSp>
        <p:nvCxnSpPr>
          <p:cNvPr id="14" name="Straight Arrow Connector 13"/>
          <p:cNvCxnSpPr/>
          <p:nvPr/>
        </p:nvCxnSpPr>
        <p:spPr>
          <a:xfrm flipH="1" flipV="1">
            <a:off x="2684929" y="2667000"/>
            <a:ext cx="1" cy="348734"/>
          </a:xfrm>
          <a:prstGeom prst="straightConnector1">
            <a:avLst/>
          </a:prstGeom>
          <a:ln w="222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781800" y="2895600"/>
            <a:ext cx="1" cy="226822"/>
          </a:xfrm>
          <a:prstGeom prst="straightConnector1">
            <a:avLst/>
          </a:prstGeom>
          <a:ln w="222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8342198" y="3733800"/>
            <a:ext cx="1" cy="411488"/>
          </a:xfrm>
          <a:prstGeom prst="straightConnector1">
            <a:avLst/>
          </a:prstGeom>
          <a:ln w="222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81585" y="5836881"/>
            <a:ext cx="6678751" cy="461665"/>
          </a:xfrm>
          <a:prstGeom prst="rect">
            <a:avLst/>
          </a:prstGeom>
          <a:noFill/>
        </p:spPr>
        <p:txBody>
          <a:bodyPr wrap="none" rtlCol="0">
            <a:spAutoFit/>
          </a:bodyPr>
          <a:lstStyle/>
          <a:p>
            <a:r>
              <a:rPr lang="en-US" sz="2400" dirty="0">
                <a:solidFill>
                  <a:srgbClr val="C00000"/>
                </a:solidFill>
              </a:rPr>
              <a:t>children age 11+ more likely to be enrolled in school</a:t>
            </a:r>
          </a:p>
        </p:txBody>
      </p:sp>
      <p:pic>
        <p:nvPicPr>
          <p:cNvPr id="15" name="Picture 6" descr="unicef_logo.ai"/>
          <p:cNvPicPr>
            <a:picLocks noChangeAspect="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7315200" y="6208964"/>
            <a:ext cx="1447800" cy="349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52815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38657"/>
            <a:ext cx="8326967" cy="506413"/>
          </a:xfrm>
        </p:spPr>
        <p:txBody>
          <a:bodyPr>
            <a:noAutofit/>
          </a:bodyPr>
          <a:lstStyle/>
          <a:p>
            <a:r>
              <a:rPr lang="en-US" sz="2400" dirty="0"/>
              <a:t>IMPACTS ON AGRICULTURE, SPENDING AND SAVINGS </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xmlns="" val="2256808947"/>
              </p:ext>
            </p:extLst>
          </p:nvPr>
        </p:nvGraphicFramePr>
        <p:xfrm>
          <a:off x="228600" y="1219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hthoek 2"/>
          <p:cNvSpPr/>
          <p:nvPr/>
        </p:nvSpPr>
        <p:spPr>
          <a:xfrm>
            <a:off x="436032" y="6076244"/>
            <a:ext cx="7031568" cy="830997"/>
          </a:xfrm>
          <a:prstGeom prst="rect">
            <a:avLst/>
          </a:prstGeom>
        </p:spPr>
        <p:txBody>
          <a:bodyPr wrap="square">
            <a:spAutoFit/>
          </a:bodyPr>
          <a:lstStyle/>
          <a:p>
            <a:r>
              <a:rPr lang="en-US" sz="2400" dirty="0">
                <a:solidFill>
                  <a:srgbClr val="C00000"/>
                </a:solidFill>
              </a:rPr>
              <a:t>The cash transfers increased productivity and asset ownership among beneficiary households. </a:t>
            </a:r>
            <a:endParaRPr lang="nl-NL" sz="2400" dirty="0">
              <a:solidFill>
                <a:srgbClr val="C00000"/>
              </a:solidFill>
            </a:endParaRPr>
          </a:p>
        </p:txBody>
      </p:sp>
      <p:pic>
        <p:nvPicPr>
          <p:cNvPr id="7" name="Picture 6" descr="unicef_logo.ai"/>
          <p:cNvPicPr>
            <a:picLocks noChangeAspect="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7315200" y="6208964"/>
            <a:ext cx="1447800" cy="349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95297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IMPACTS ON THE WIDER COMMUNITY</a:t>
            </a:r>
          </a:p>
        </p:txBody>
      </p:sp>
      <p:sp>
        <p:nvSpPr>
          <p:cNvPr id="5" name="Text Placeholder 4"/>
          <p:cNvSpPr>
            <a:spLocks noGrp="1"/>
          </p:cNvSpPr>
          <p:nvPr>
            <p:ph type="body" sz="quarter" idx="14"/>
          </p:nvPr>
        </p:nvSpPr>
        <p:spPr>
          <a:xfrm>
            <a:off x="1" y="1981200"/>
            <a:ext cx="3733799" cy="4114800"/>
          </a:xfrm>
        </p:spPr>
        <p:txBody>
          <a:bodyPr>
            <a:normAutofit fontScale="70000" lnSpcReduction="20000"/>
          </a:bodyPr>
          <a:lstStyle/>
          <a:p>
            <a:r>
              <a:rPr lang="en-US" dirty="0"/>
              <a:t>Local economy multiplier -&gt;</a:t>
            </a:r>
          </a:p>
          <a:p>
            <a:endParaRPr lang="en-US" dirty="0"/>
          </a:p>
          <a:p>
            <a:r>
              <a:rPr lang="en-US" dirty="0"/>
              <a:t>Subjective wellbeing of non-recipients in social cash transfer communities higher than perceived wellbeing of non-recipients outside social cash transfer communities</a:t>
            </a:r>
          </a:p>
          <a:p>
            <a:endParaRPr lang="en-US" dirty="0"/>
          </a:p>
          <a:p>
            <a:r>
              <a:rPr lang="en-US" dirty="0"/>
              <a:t>Cash Transfer perceived as affecting social dynamics: relationships between households, social inclusion, enhanced dignity</a:t>
            </a:r>
          </a:p>
          <a:p>
            <a:endParaRPr lang="en-US" dirty="0"/>
          </a:p>
          <a:p>
            <a:endParaRPr lang="en-US" dirty="0"/>
          </a:p>
        </p:txBody>
      </p:sp>
      <p:pic>
        <p:nvPicPr>
          <p:cNvPr id="7" name="Picture 2"/>
          <p:cNvPicPr>
            <a:picLocks noChangeAspect="1" noChangeArrowheads="1"/>
          </p:cNvPicPr>
          <p:nvPr/>
        </p:nvPicPr>
        <p:blipFill>
          <a:blip r:embed="rId3" cstate="screen"/>
          <a:srcRect/>
          <a:stretch>
            <a:fillRect/>
          </a:stretch>
        </p:blipFill>
        <p:spPr bwMode="auto">
          <a:xfrm>
            <a:off x="4343400" y="1981200"/>
            <a:ext cx="4585771" cy="3352800"/>
          </a:xfrm>
          <a:prstGeom prst="rect">
            <a:avLst/>
          </a:prstGeom>
          <a:noFill/>
        </p:spPr>
      </p:pic>
      <p:pic>
        <p:nvPicPr>
          <p:cNvPr id="6" name="Picture 6" descr="unicef_logo.ai"/>
          <p:cNvPicPr>
            <a:picLocks noChangeAspect="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7315200" y="6208964"/>
            <a:ext cx="1447800" cy="349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94660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04800" y="228600"/>
            <a:ext cx="8534400" cy="685799"/>
          </a:xfrm>
        </p:spPr>
        <p:txBody>
          <a:bodyPr>
            <a:normAutofit fontScale="90000"/>
          </a:bodyPr>
          <a:lstStyle/>
          <a:p>
            <a:r>
              <a:rPr lang="en-US" dirty="0">
                <a:latin typeface="Arial" panose="020B0604020202020204" pitchFamily="34" charset="0"/>
                <a:cs typeface="Arial" panose="020B0604020202020204" pitchFamily="34" charset="0"/>
              </a:rPr>
              <a:t>IMPACT EVALUATIONS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EASTERN AND SOUTHERN AFRICA </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nl-NL" dirty="0"/>
          </a:p>
        </p:txBody>
      </p:sp>
      <p:pic>
        <p:nvPicPr>
          <p:cNvPr id="4" name="Afbeelding 3"/>
          <p:cNvPicPr>
            <a:picLocks noChangeAspect="1"/>
          </p:cNvPicPr>
          <p:nvPr/>
        </p:nvPicPr>
        <p:blipFill>
          <a:blip r:embed="rId3" cstate="screen"/>
          <a:stretch>
            <a:fillRect/>
          </a:stretch>
        </p:blipFill>
        <p:spPr>
          <a:xfrm>
            <a:off x="73406" y="923925"/>
            <a:ext cx="8791194" cy="5462489"/>
          </a:xfrm>
          <a:prstGeom prst="rect">
            <a:avLst/>
          </a:prstGeom>
        </p:spPr>
      </p:pic>
      <p:sp>
        <p:nvSpPr>
          <p:cNvPr id="3" name="Tijdelijke aanduiding voor tekst 2"/>
          <p:cNvSpPr>
            <a:spLocks noGrp="1"/>
          </p:cNvSpPr>
          <p:nvPr>
            <p:ph type="body" sz="quarter" idx="14"/>
          </p:nvPr>
        </p:nvSpPr>
        <p:spPr/>
        <p:txBody>
          <a:bodyPr/>
          <a:lstStyle/>
          <a:p>
            <a:endParaRPr lang="nl-NL" dirty="0"/>
          </a:p>
        </p:txBody>
      </p:sp>
      <p:pic>
        <p:nvPicPr>
          <p:cNvPr id="5" name="Picture 6" descr="unicef_logo.ai"/>
          <p:cNvPicPr>
            <a:picLocks noChangeAspect="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7391400" y="6345924"/>
            <a:ext cx="1447800" cy="349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98798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ctrTitle"/>
          </p:nvPr>
        </p:nvSpPr>
        <p:spPr>
          <a:xfrm>
            <a:off x="436563" y="238125"/>
            <a:ext cx="6880225" cy="506413"/>
          </a:xfrm>
        </p:spPr>
        <p:txBody>
          <a:bodyPr>
            <a:noAutofit/>
          </a:bodyPr>
          <a:lstStyle/>
          <a:p>
            <a:r>
              <a:rPr lang="en-US" altLang="en-US" sz="2400" dirty="0">
                <a:latin typeface="Arial" panose="020B0604020202020204" pitchFamily="34" charset="0"/>
                <a:cs typeface="Arial" panose="020B0604020202020204" pitchFamily="34" charset="0"/>
              </a:rPr>
              <a:t>PRESENTATION OUTLINE</a:t>
            </a:r>
          </a:p>
        </p:txBody>
      </p:sp>
      <p:sp>
        <p:nvSpPr>
          <p:cNvPr id="37891" name="Text Placeholder 1"/>
          <p:cNvSpPr>
            <a:spLocks noGrp="1"/>
          </p:cNvSpPr>
          <p:nvPr>
            <p:ph type="body" sz="quarter" idx="14"/>
          </p:nvPr>
        </p:nvSpPr>
        <p:spPr>
          <a:xfrm>
            <a:off x="436562" y="1663700"/>
            <a:ext cx="8402637" cy="4584700"/>
          </a:xfrm>
        </p:spPr>
        <p:txBody>
          <a:bodyPr>
            <a:normAutofit/>
          </a:bodyPr>
          <a:lstStyle/>
          <a:p>
            <a:pPr marL="514350" indent="-514350" defTabSz="457200">
              <a:buAutoNum type="arabicPeriod"/>
            </a:pPr>
            <a:r>
              <a:rPr lang="en-US" altLang="en-US" sz="2400" dirty="0">
                <a:latin typeface="Arial" panose="020B0604020202020204" pitchFamily="34" charset="0"/>
                <a:cs typeface="Arial" panose="020B0604020202020204" pitchFamily="34" charset="0"/>
              </a:rPr>
              <a:t>Poverty and inequality</a:t>
            </a:r>
          </a:p>
          <a:p>
            <a:pPr marL="514350" indent="-514350" defTabSz="457200">
              <a:buAutoNum type="arabicPeriod"/>
            </a:pPr>
            <a:endParaRPr lang="en-US" altLang="en-US" sz="2400" dirty="0">
              <a:latin typeface="Arial" panose="020B0604020202020204" pitchFamily="34" charset="0"/>
              <a:cs typeface="Arial" panose="020B0604020202020204" pitchFamily="34" charset="0"/>
            </a:endParaRPr>
          </a:p>
          <a:p>
            <a:pPr marL="514350" indent="-514350" defTabSz="457200">
              <a:buAutoNum type="arabicPeriod"/>
            </a:pPr>
            <a:r>
              <a:rPr lang="en-US" altLang="en-US" sz="2400" dirty="0">
                <a:latin typeface="Arial" panose="020B0604020202020204" pitchFamily="34" charset="0"/>
                <a:cs typeface="Arial" panose="020B0604020202020204" pitchFamily="34" charset="0"/>
              </a:rPr>
              <a:t>Social Cash Transfer program</a:t>
            </a:r>
          </a:p>
          <a:p>
            <a:pPr marL="514350" indent="-514350" defTabSz="457200">
              <a:buAutoNum type="arabicPeriod"/>
            </a:pPr>
            <a:endParaRPr lang="en-US" altLang="en-US" sz="2400" dirty="0">
              <a:latin typeface="Arial" panose="020B0604020202020204" pitchFamily="34" charset="0"/>
              <a:cs typeface="Arial" panose="020B0604020202020204" pitchFamily="34" charset="0"/>
            </a:endParaRPr>
          </a:p>
          <a:p>
            <a:pPr marL="514350" indent="-514350" defTabSz="457200">
              <a:buAutoNum type="arabicPeriod"/>
            </a:pPr>
            <a:r>
              <a:rPr lang="en-US" altLang="en-US" sz="2400" dirty="0">
                <a:latin typeface="Arial" panose="020B0604020202020204" pitchFamily="34" charset="0"/>
                <a:cs typeface="Arial" panose="020B0604020202020204" pitchFamily="34" charset="0"/>
              </a:rPr>
              <a:t>Netherlands Government support for social protection </a:t>
            </a:r>
          </a:p>
          <a:p>
            <a:pPr marL="514350" indent="-514350" defTabSz="457200">
              <a:buAutoNum type="arabicPeriod"/>
            </a:pPr>
            <a:endParaRPr lang="en-US" altLang="en-US" sz="2400" dirty="0">
              <a:latin typeface="Arial" panose="020B0604020202020204" pitchFamily="34" charset="0"/>
              <a:cs typeface="Arial" panose="020B0604020202020204" pitchFamily="34" charset="0"/>
            </a:endParaRPr>
          </a:p>
          <a:p>
            <a:pPr marL="514350" indent="-514350" defTabSz="457200">
              <a:buAutoNum type="arabicPeriod"/>
            </a:pPr>
            <a:r>
              <a:rPr lang="en-US" altLang="en-US" sz="2400" dirty="0">
                <a:latin typeface="Arial" panose="020B0604020202020204" pitchFamily="34" charset="0"/>
                <a:cs typeface="Arial" panose="020B0604020202020204" pitchFamily="34" charset="0"/>
              </a:rPr>
              <a:t>Social Cash Transfer impact evaluation</a:t>
            </a:r>
          </a:p>
          <a:p>
            <a:pPr marL="514350" indent="-514350" defTabSz="457200">
              <a:buAutoNum type="arabicPeriod"/>
            </a:pPr>
            <a:endParaRPr lang="en-US" altLang="en-US" sz="2400" dirty="0">
              <a:latin typeface="Arial" panose="020B0604020202020204" pitchFamily="34" charset="0"/>
              <a:cs typeface="Arial" panose="020B0604020202020204" pitchFamily="34" charset="0"/>
            </a:endParaRPr>
          </a:p>
          <a:p>
            <a:pPr marL="514350" indent="-514350" defTabSz="457200">
              <a:buAutoNum type="arabicPeriod"/>
            </a:pPr>
            <a:r>
              <a:rPr lang="en-US" altLang="en-US" sz="2400" dirty="0">
                <a:latin typeface="Arial" panose="020B0604020202020204" pitchFamily="34" charset="0"/>
                <a:cs typeface="Arial" panose="020B0604020202020204" pitchFamily="34" charset="0"/>
              </a:rPr>
              <a:t>Policy and financing implications</a:t>
            </a:r>
          </a:p>
          <a:p>
            <a:pPr marL="0" indent="0" defTabSz="457200">
              <a:buNone/>
            </a:pPr>
            <a:r>
              <a:rPr lang="en-US" altLang="en-US" dirty="0">
                <a:latin typeface="Arial" panose="020B0604020202020204" pitchFamily="34" charset="0"/>
                <a:cs typeface="Arial" panose="020B0604020202020204" pitchFamily="34" charset="0"/>
              </a:rPr>
              <a:t> </a:t>
            </a:r>
          </a:p>
        </p:txBody>
      </p:sp>
      <p:pic>
        <p:nvPicPr>
          <p:cNvPr id="4" name="Picture 2" descr="http://www.animaatjes.nl/plaatjes/u/unicef/animaatjes-unicef-01021.gif"/>
          <p:cNvPicPr>
            <a:picLocks noChangeAspect="1" noChangeArrowheads="1"/>
          </p:cNvPicPr>
          <p:nvPr/>
        </p:nvPicPr>
        <p:blipFill>
          <a:blip r:embed="rId3" cstate="screen"/>
          <a:srcRect/>
          <a:stretch>
            <a:fillRect/>
          </a:stretch>
        </p:blipFill>
        <p:spPr bwMode="auto">
          <a:xfrm>
            <a:off x="6732588" y="6092825"/>
            <a:ext cx="2159000" cy="649288"/>
          </a:xfrm>
          <a:prstGeom prst="rect">
            <a:avLst/>
          </a:prstGeom>
          <a:noFill/>
          <a:ln w="9525">
            <a:noFill/>
            <a:miter lim="800000"/>
            <a:headEnd/>
            <a:tailEnd/>
          </a:ln>
        </p:spPr>
      </p:pic>
    </p:spTree>
    <p:extLst>
      <p:ext uri="{BB962C8B-B14F-4D97-AF65-F5344CB8AC3E}">
        <p14:creationId xmlns:p14="http://schemas.microsoft.com/office/powerpoint/2010/main" xmlns="" val="2135141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22578" y="0"/>
            <a:ext cx="10287000" cy="6858000"/>
          </a:xfrm>
          <a:prstGeom prst="rect">
            <a:avLst/>
          </a:prstGeom>
        </p:spPr>
      </p:pic>
      <p:sp>
        <p:nvSpPr>
          <p:cNvPr id="2" name="Title 1"/>
          <p:cNvSpPr>
            <a:spLocks noGrp="1"/>
          </p:cNvSpPr>
          <p:nvPr>
            <p:ph type="title"/>
          </p:nvPr>
        </p:nvSpPr>
        <p:spPr>
          <a:xfrm>
            <a:off x="3962400" y="5334000"/>
            <a:ext cx="7050087" cy="1285875"/>
          </a:xfrm>
        </p:spPr>
        <p:txBody>
          <a:bodyPr>
            <a:normAutofit fontScale="90000"/>
          </a:bodyPr>
          <a:lstStyle/>
          <a:p>
            <a:r>
              <a:rPr lang="en-US" dirty="0">
                <a:solidFill>
                  <a:schemeClr val="bg1"/>
                </a:solidFill>
              </a:rPr>
              <a:t>POLICY AND FINANCING </a:t>
            </a:r>
            <a:br>
              <a:rPr lang="en-US" dirty="0">
                <a:solidFill>
                  <a:schemeClr val="bg1"/>
                </a:solidFill>
              </a:rPr>
            </a:br>
            <a:r>
              <a:rPr lang="en-US" dirty="0">
                <a:solidFill>
                  <a:schemeClr val="bg1"/>
                </a:solidFill>
              </a:rPr>
              <a:t>Implications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178859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pPr>
              <a:defRPr/>
            </a:pPr>
            <a:endParaRPr lang="en-US" sz="1600" dirty="0"/>
          </a:p>
          <a:p>
            <a:pPr>
              <a:defRPr/>
            </a:pPr>
            <a:endParaRPr lang="en-US" dirty="0"/>
          </a:p>
          <a:p>
            <a:pPr>
              <a:defRPr/>
            </a:pPr>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xmlns="" val="2692007413"/>
              </p:ext>
            </p:extLst>
          </p:nvPr>
        </p:nvGraphicFramePr>
        <p:xfrm>
          <a:off x="457200" y="0"/>
          <a:ext cx="7620000" cy="672147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6" descr="unicef_logo.ai"/>
          <p:cNvPicPr>
            <a:picLocks noChangeAspect="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7315200" y="6208964"/>
            <a:ext cx="1447800" cy="349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61075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a:xfrm>
            <a:off x="436563" y="1255546"/>
            <a:ext cx="8315325" cy="4868863"/>
          </a:xfrm>
        </p:spPr>
        <p:txBody>
          <a:bodyPr>
            <a:normAutofit/>
          </a:bodyPr>
          <a:lstStyle/>
          <a:p>
            <a:r>
              <a:rPr lang="en-US" sz="2400" b="1" dirty="0"/>
              <a:t>Regularity and predictability</a:t>
            </a:r>
            <a:r>
              <a:rPr lang="en-US" sz="2400" dirty="0"/>
              <a:t> of transfers facilitate planning, consumption smoothing and investment</a:t>
            </a:r>
          </a:p>
          <a:p>
            <a:r>
              <a:rPr lang="en-US" sz="2400" b="1" dirty="0"/>
              <a:t>Size of transfer matters </a:t>
            </a:r>
            <a:r>
              <a:rPr lang="en-US" sz="2400" dirty="0"/>
              <a:t>(rule of thumb of 20% of mean consumption of target population)</a:t>
            </a:r>
          </a:p>
          <a:p>
            <a:r>
              <a:rPr lang="en-US" sz="2400" b="1" dirty="0"/>
              <a:t>Protection from inflation </a:t>
            </a:r>
            <a:r>
              <a:rPr lang="en-US" sz="2400" dirty="0"/>
              <a:t>is key (trade-off coverage versus impact)</a:t>
            </a:r>
          </a:p>
          <a:p>
            <a:r>
              <a:rPr lang="en-US" sz="2400" b="1" dirty="0"/>
              <a:t>Supply side matters to maximize impact</a:t>
            </a:r>
            <a:r>
              <a:rPr lang="en-US" sz="2400" dirty="0"/>
              <a:t> (supply of health and education, user fees)</a:t>
            </a:r>
          </a:p>
          <a:p>
            <a:r>
              <a:rPr lang="en-US" sz="2400" b="1" dirty="0"/>
              <a:t>Unconditional transfers</a:t>
            </a:r>
            <a:r>
              <a:rPr lang="en-US" sz="2400" dirty="0"/>
              <a:t> address a wide spectrum of deprivations and vulnerabilities  </a:t>
            </a:r>
          </a:p>
          <a:p>
            <a:r>
              <a:rPr lang="en-US" sz="2400" b="1" dirty="0"/>
              <a:t>Cash is important, but not sufficient</a:t>
            </a:r>
            <a:r>
              <a:rPr lang="en-US" sz="2400" dirty="0"/>
              <a:t>: moving from cash to cash+ and establish systematic linkages with services</a:t>
            </a:r>
            <a:endParaRPr lang="en-US" sz="2400" b="1" dirty="0"/>
          </a:p>
          <a:p>
            <a:endParaRPr lang="en-US" sz="2400" dirty="0"/>
          </a:p>
          <a:p>
            <a:endParaRPr lang="en-US" sz="2200" dirty="0"/>
          </a:p>
        </p:txBody>
      </p:sp>
      <p:sp>
        <p:nvSpPr>
          <p:cNvPr id="2" name="Title 1"/>
          <p:cNvSpPr>
            <a:spLocks noGrp="1"/>
          </p:cNvSpPr>
          <p:nvPr>
            <p:ph type="ctrTitle"/>
          </p:nvPr>
        </p:nvSpPr>
        <p:spPr>
          <a:ln>
            <a:solidFill>
              <a:srgbClr val="00B0F0"/>
            </a:solidFill>
          </a:ln>
        </p:spPr>
        <p:txBody>
          <a:bodyPr>
            <a:noAutofit/>
          </a:bodyPr>
          <a:lstStyle/>
          <a:p>
            <a:r>
              <a:rPr lang="en-US" dirty="0"/>
              <a:t>POLICY IMPLICATION</a:t>
            </a:r>
          </a:p>
        </p:txBody>
      </p:sp>
      <p:pic>
        <p:nvPicPr>
          <p:cNvPr id="4" name="Picture 6" descr="unicef_logo.ai"/>
          <p:cNvPicPr>
            <a:picLocks noChangeAspect="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7315200" y="6208964"/>
            <a:ext cx="1447800" cy="349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7477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a:t>KEY MESSAGES</a:t>
            </a:r>
          </a:p>
        </p:txBody>
      </p:sp>
      <p:sp>
        <p:nvSpPr>
          <p:cNvPr id="3" name="Tijdelijke aanduiding voor tekst 2"/>
          <p:cNvSpPr>
            <a:spLocks noGrp="1"/>
          </p:cNvSpPr>
          <p:nvPr>
            <p:ph type="body" sz="quarter" idx="14"/>
          </p:nvPr>
        </p:nvSpPr>
        <p:spPr>
          <a:xfrm>
            <a:off x="436033" y="1143000"/>
            <a:ext cx="8022167" cy="4013200"/>
          </a:xfrm>
        </p:spPr>
        <p:txBody>
          <a:bodyPr>
            <a:normAutofit fontScale="25000" lnSpcReduction="20000"/>
          </a:bodyPr>
          <a:lstStyle/>
          <a:p>
            <a:endParaRPr lang="nl-NL" dirty="0"/>
          </a:p>
          <a:p>
            <a:pPr marL="0" indent="0">
              <a:buNone/>
            </a:pPr>
            <a:endParaRPr lang="en-US" sz="3300" b="1" i="1" dirty="0"/>
          </a:p>
          <a:p>
            <a:endParaRPr lang="en-US" sz="8000" dirty="0"/>
          </a:p>
          <a:p>
            <a:r>
              <a:rPr lang="en-US" sz="8000" dirty="0"/>
              <a:t>Social Protection is an investment, not a cost- it builds human capital and stimulates local economies</a:t>
            </a:r>
          </a:p>
          <a:p>
            <a:endParaRPr lang="en-US" sz="8000" dirty="0"/>
          </a:p>
          <a:p>
            <a:r>
              <a:rPr lang="en-US" sz="8000" dirty="0"/>
              <a:t>National cash transfer support for the poorest households comes at very little cost. It is financial sustainable: 1-2 per cent of GDP</a:t>
            </a:r>
          </a:p>
          <a:p>
            <a:endParaRPr lang="en-US" sz="8000" dirty="0"/>
          </a:p>
          <a:p>
            <a:r>
              <a:rPr lang="en-US" sz="8000" dirty="0"/>
              <a:t>Social transfers have significant HIV prevention, treatment and care impacts. </a:t>
            </a:r>
          </a:p>
          <a:p>
            <a:endParaRPr lang="en-US" sz="8000" dirty="0"/>
          </a:p>
          <a:p>
            <a:r>
              <a:rPr lang="en-US" sz="8000" dirty="0"/>
              <a:t>Children in families receiving cash transfers are more likely to enroll and complete school</a:t>
            </a:r>
          </a:p>
          <a:p>
            <a:endParaRPr lang="en-US" sz="6400" dirty="0"/>
          </a:p>
          <a:p>
            <a:endParaRPr lang="en-US" dirty="0"/>
          </a:p>
          <a:p>
            <a:endParaRPr lang="nl-NL" dirty="0"/>
          </a:p>
        </p:txBody>
      </p:sp>
    </p:spTree>
    <p:extLst>
      <p:ext uri="{BB962C8B-B14F-4D97-AF65-F5344CB8AC3E}">
        <p14:creationId xmlns:p14="http://schemas.microsoft.com/office/powerpoint/2010/main" xmlns="" val="1980879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28600" y="914400"/>
            <a:ext cx="8076699" cy="4397281"/>
          </a:xfrm>
          <a:prstGeom prst="rect">
            <a:avLst/>
          </a:prstGeom>
          <a:noFill/>
          <a:ln w="9525">
            <a:noFill/>
            <a:miter lim="800000"/>
            <a:headEnd/>
            <a:tailEnd/>
          </a:ln>
          <a:effectLst/>
        </p:spPr>
        <p:txBody>
          <a:bodyPr anchor="ctr"/>
          <a:lstStyle>
            <a:lvl1pPr algn="l" rtl="0" eaLnBrk="1" fontAlgn="base" hangingPunct="1">
              <a:spcBef>
                <a:spcPct val="0"/>
              </a:spcBef>
              <a:spcAft>
                <a:spcPct val="0"/>
              </a:spcAft>
              <a:defRPr sz="6000" b="0">
                <a:solidFill>
                  <a:schemeClr val="bg1"/>
                </a:solidFill>
                <a:latin typeface="+mj-lt"/>
                <a:ea typeface="+mj-ea"/>
                <a:cs typeface="+mj-cs"/>
              </a:defRPr>
            </a:lvl1pPr>
            <a:lvl2pPr algn="l" rtl="0" eaLnBrk="1" fontAlgn="base" hangingPunct="1">
              <a:spcBef>
                <a:spcPct val="0"/>
              </a:spcBef>
              <a:spcAft>
                <a:spcPct val="0"/>
              </a:spcAft>
              <a:defRPr sz="4400" b="1">
                <a:solidFill>
                  <a:srgbClr val="0099FF"/>
                </a:solidFill>
                <a:latin typeface="Arial" charset="0"/>
              </a:defRPr>
            </a:lvl2pPr>
            <a:lvl3pPr algn="l" rtl="0" eaLnBrk="1" fontAlgn="base" hangingPunct="1">
              <a:spcBef>
                <a:spcPct val="0"/>
              </a:spcBef>
              <a:spcAft>
                <a:spcPct val="0"/>
              </a:spcAft>
              <a:defRPr sz="4400" b="1">
                <a:solidFill>
                  <a:srgbClr val="0099FF"/>
                </a:solidFill>
                <a:latin typeface="Arial" charset="0"/>
              </a:defRPr>
            </a:lvl3pPr>
            <a:lvl4pPr algn="l" rtl="0" eaLnBrk="1" fontAlgn="base" hangingPunct="1">
              <a:spcBef>
                <a:spcPct val="0"/>
              </a:spcBef>
              <a:spcAft>
                <a:spcPct val="0"/>
              </a:spcAft>
              <a:defRPr sz="4400" b="1">
                <a:solidFill>
                  <a:srgbClr val="0099FF"/>
                </a:solidFill>
                <a:latin typeface="Arial" charset="0"/>
              </a:defRPr>
            </a:lvl4pPr>
            <a:lvl5pPr algn="l" rtl="0" eaLnBrk="1" fontAlgn="base" hangingPunct="1">
              <a:spcBef>
                <a:spcPct val="0"/>
              </a:spcBef>
              <a:spcAft>
                <a:spcPct val="0"/>
              </a:spcAft>
              <a:defRPr sz="4400" b="1">
                <a:solidFill>
                  <a:srgbClr val="0099FF"/>
                </a:solidFill>
                <a:latin typeface="Arial" charset="0"/>
              </a:defRPr>
            </a:lvl5pPr>
            <a:lvl6pPr marL="457200" algn="l" rtl="0" eaLnBrk="1" fontAlgn="base" hangingPunct="1">
              <a:spcBef>
                <a:spcPct val="0"/>
              </a:spcBef>
              <a:spcAft>
                <a:spcPct val="0"/>
              </a:spcAft>
              <a:defRPr sz="4400" b="1">
                <a:solidFill>
                  <a:srgbClr val="0099FF"/>
                </a:solidFill>
                <a:latin typeface="Arial" charset="0"/>
              </a:defRPr>
            </a:lvl6pPr>
            <a:lvl7pPr marL="914400" algn="l" rtl="0" eaLnBrk="1" fontAlgn="base" hangingPunct="1">
              <a:spcBef>
                <a:spcPct val="0"/>
              </a:spcBef>
              <a:spcAft>
                <a:spcPct val="0"/>
              </a:spcAft>
              <a:defRPr sz="4400" b="1">
                <a:solidFill>
                  <a:srgbClr val="0099FF"/>
                </a:solidFill>
                <a:latin typeface="Arial" charset="0"/>
              </a:defRPr>
            </a:lvl7pPr>
            <a:lvl8pPr marL="1371600" algn="l" rtl="0" eaLnBrk="1" fontAlgn="base" hangingPunct="1">
              <a:spcBef>
                <a:spcPct val="0"/>
              </a:spcBef>
              <a:spcAft>
                <a:spcPct val="0"/>
              </a:spcAft>
              <a:defRPr sz="4400" b="1">
                <a:solidFill>
                  <a:srgbClr val="0099FF"/>
                </a:solidFill>
                <a:latin typeface="Arial" charset="0"/>
              </a:defRPr>
            </a:lvl8pPr>
            <a:lvl9pPr marL="1828800" algn="l" rtl="0" eaLnBrk="1" fontAlgn="base" hangingPunct="1">
              <a:spcBef>
                <a:spcPct val="0"/>
              </a:spcBef>
              <a:spcAft>
                <a:spcPct val="0"/>
              </a:spcAft>
              <a:defRPr sz="4400" b="1">
                <a:solidFill>
                  <a:srgbClr val="0099FF"/>
                </a:solidFill>
                <a:latin typeface="Arial" charset="0"/>
              </a:defRPr>
            </a:lvl9pPr>
          </a:lstStyle>
          <a:p>
            <a:pPr algn="ctr">
              <a:defRPr/>
            </a:pPr>
            <a:endParaRPr lang="en-US" sz="5400" kern="0">
              <a:solidFill>
                <a:srgbClr val="FFFFFF"/>
              </a:solidFill>
              <a:latin typeface="Arial" panose="020B0604020202020204" pitchFamily="34" charset="0"/>
              <a:cs typeface="Arial" panose="020B0604020202020204" pitchFamily="34" charset="0"/>
            </a:endParaRPr>
          </a:p>
          <a:p>
            <a:pPr algn="ctr">
              <a:defRPr/>
            </a:pPr>
            <a:r>
              <a:rPr lang="en-US" sz="5400" kern="0">
                <a:solidFill>
                  <a:srgbClr val="FFFFFF"/>
                </a:solidFill>
                <a:latin typeface="Arial" panose="020B0604020202020204" pitchFamily="34" charset="0"/>
                <a:cs typeface="Arial" panose="020B0604020202020204" pitchFamily="34" charset="0"/>
              </a:rPr>
              <a:t>Thank </a:t>
            </a:r>
            <a:r>
              <a:rPr lang="en-US" sz="5400" kern="0" dirty="0">
                <a:solidFill>
                  <a:srgbClr val="FFFFFF"/>
                </a:solidFill>
                <a:latin typeface="Arial" panose="020B0604020202020204" pitchFamily="34" charset="0"/>
                <a:cs typeface="Arial" panose="020B0604020202020204" pitchFamily="34" charset="0"/>
              </a:rPr>
              <a:t>You</a:t>
            </a:r>
          </a:p>
          <a:p>
            <a:pPr algn="ctr">
              <a:defRPr/>
            </a:pPr>
            <a:endParaRPr lang="en-US" sz="5400" kern="0" dirty="0">
              <a:solidFill>
                <a:srgbClr val="FFFFFF"/>
              </a:solidFill>
              <a:latin typeface="Arial" panose="020B0604020202020204" pitchFamily="34" charset="0"/>
              <a:cs typeface="Arial" panose="020B0604020202020204" pitchFamily="34" charset="0"/>
            </a:endParaRPr>
          </a:p>
          <a:p>
            <a:pPr algn="ctr">
              <a:defRPr/>
            </a:pPr>
            <a:r>
              <a:rPr lang="en-US" sz="4400" kern="0" dirty="0">
                <a:solidFill>
                  <a:srgbClr val="FFFFFF"/>
                </a:solidFill>
                <a:latin typeface="Arial" panose="020B0604020202020204" pitchFamily="34" charset="0"/>
                <a:cs typeface="Arial" panose="020B0604020202020204" pitchFamily="34" charset="0"/>
                <a:hlinkClick r:id="rId3"/>
              </a:rPr>
              <a:t>Pqvanufford@unicef.org</a:t>
            </a:r>
            <a:endParaRPr lang="en-US" sz="4400" kern="0" dirty="0">
              <a:solidFill>
                <a:srgbClr val="FFFFFF"/>
              </a:solidFill>
              <a:latin typeface="Arial" panose="020B0604020202020204" pitchFamily="34" charset="0"/>
              <a:cs typeface="Arial" panose="020B0604020202020204" pitchFamily="34" charset="0"/>
            </a:endParaRPr>
          </a:p>
          <a:p>
            <a:pPr algn="ctr">
              <a:defRPr/>
            </a:pPr>
            <a:endParaRPr lang="en-US" sz="5400" kern="0" dirty="0">
              <a:solidFill>
                <a:srgbClr val="FFFFFF"/>
              </a:solidFill>
              <a:latin typeface="Arial" panose="020B0604020202020204" pitchFamily="34" charset="0"/>
              <a:cs typeface="Arial" panose="020B0604020202020204" pitchFamily="34" charset="0"/>
            </a:endParaRPr>
          </a:p>
          <a:p>
            <a:pPr algn="ctr">
              <a:defRPr/>
            </a:pPr>
            <a:endParaRPr lang="en-US" sz="1400" kern="0" dirty="0">
              <a:solidFill>
                <a:srgbClr val="FFFFFF"/>
              </a:solidFill>
              <a:latin typeface="Arial" panose="020B0604020202020204" pitchFamily="34" charset="0"/>
              <a:cs typeface="Arial" panose="020B0604020202020204" pitchFamily="34" charset="0"/>
            </a:endParaRPr>
          </a:p>
          <a:p>
            <a:pPr algn="ctr">
              <a:defRPr/>
            </a:pPr>
            <a:endParaRPr lang="en-US" sz="1600" kern="0" dirty="0">
              <a:solidFill>
                <a:srgbClr val="FFFFFF"/>
              </a:solidFill>
              <a:latin typeface="Arial" panose="020B0604020202020204" pitchFamily="34" charset="0"/>
              <a:cs typeface="Arial" panose="020B0604020202020204" pitchFamily="34" charset="0"/>
            </a:endParaRPr>
          </a:p>
          <a:p>
            <a:pPr algn="ctr">
              <a:defRPr/>
            </a:pPr>
            <a:endParaRPr lang="en-US" sz="1400" kern="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77145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571500" y="0"/>
            <a:ext cx="10291156" cy="6862156"/>
          </a:xfrm>
          <a:prstGeom prst="rect">
            <a:avLst/>
          </a:prstGeom>
          <a:noFill/>
          <a:ln>
            <a:noFill/>
          </a:ln>
        </p:spPr>
      </p:pic>
      <p:sp>
        <p:nvSpPr>
          <p:cNvPr id="2" name="Title 1"/>
          <p:cNvSpPr>
            <a:spLocks noGrp="1"/>
          </p:cNvSpPr>
          <p:nvPr>
            <p:ph type="title"/>
          </p:nvPr>
        </p:nvSpPr>
        <p:spPr>
          <a:xfrm>
            <a:off x="2514600" y="5105400"/>
            <a:ext cx="7772400" cy="1362075"/>
          </a:xfrm>
        </p:spPr>
        <p:txBody>
          <a:bodyPr>
            <a:normAutofit/>
          </a:bodyPr>
          <a:lstStyle/>
          <a:p>
            <a:r>
              <a:rPr lang="en-US" dirty="0">
                <a:solidFill>
                  <a:schemeClr val="bg1"/>
                </a:solidFill>
              </a:rPr>
              <a:t>Poverty, inequality and HIV/AIDS in Zambia</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4190649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a:t>POVERTY 2006 - 2015  </a:t>
            </a:r>
          </a:p>
        </p:txBody>
      </p:sp>
      <p:sp>
        <p:nvSpPr>
          <p:cNvPr id="3" name="Tijdelijke aanduiding voor tekst 2"/>
          <p:cNvSpPr>
            <a:spLocks noGrp="1"/>
          </p:cNvSpPr>
          <p:nvPr>
            <p:ph type="body" sz="quarter" idx="14"/>
          </p:nvPr>
        </p:nvSpPr>
        <p:spPr/>
        <p:txBody>
          <a:bodyPr/>
          <a:lstStyle/>
          <a:p>
            <a:endParaRPr lang="nl-NL" dirty="0"/>
          </a:p>
        </p:txBody>
      </p:sp>
      <p:graphicFrame>
        <p:nvGraphicFramePr>
          <p:cNvPr id="4" name="Content Placeholder 6"/>
          <p:cNvGraphicFramePr>
            <a:graphicFrameLocks noGrp="1"/>
          </p:cNvGraphicFramePr>
          <p:nvPr>
            <p:ph idx="4294967295"/>
            <p:extLst>
              <p:ext uri="{D42A27DB-BD31-4B8C-83A1-F6EECF244321}">
                <p14:modId xmlns:p14="http://schemas.microsoft.com/office/powerpoint/2010/main" xmlns="" val="2844956885"/>
              </p:ext>
            </p:extLst>
          </p:nvPr>
        </p:nvGraphicFramePr>
        <p:xfrm>
          <a:off x="990600" y="762000"/>
          <a:ext cx="7391400" cy="5559181"/>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6" descr="unicef_logo.ai"/>
          <p:cNvPicPr>
            <a:picLocks noChangeAspect="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7315200" y="6208964"/>
            <a:ext cx="1447800" cy="349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41197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a:t>INEQUALITY 2010 - 2015</a:t>
            </a:r>
          </a:p>
        </p:txBody>
      </p:sp>
      <p:sp>
        <p:nvSpPr>
          <p:cNvPr id="3" name="Tijdelijke aanduiding voor tekst 2"/>
          <p:cNvSpPr>
            <a:spLocks noGrp="1"/>
          </p:cNvSpPr>
          <p:nvPr>
            <p:ph type="body" sz="quarter" idx="14"/>
          </p:nvPr>
        </p:nvSpPr>
        <p:spPr/>
        <p:txBody>
          <a:bodyPr/>
          <a:lstStyle/>
          <a:p>
            <a:endParaRPr lang="nl-NL" dirty="0"/>
          </a:p>
        </p:txBody>
      </p:sp>
      <p:graphicFrame>
        <p:nvGraphicFramePr>
          <p:cNvPr id="4" name="Content Placeholder 6"/>
          <p:cNvGraphicFramePr>
            <a:graphicFrameLocks noGrp="1"/>
          </p:cNvGraphicFramePr>
          <p:nvPr>
            <p:ph idx="4294967295"/>
            <p:extLst>
              <p:ext uri="{D42A27DB-BD31-4B8C-83A1-F6EECF244321}">
                <p14:modId xmlns:p14="http://schemas.microsoft.com/office/powerpoint/2010/main" xmlns="" val="483489854"/>
              </p:ext>
            </p:extLst>
          </p:nvPr>
        </p:nvGraphicFramePr>
        <p:xfrm>
          <a:off x="533400" y="838200"/>
          <a:ext cx="7543800" cy="499586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6" descr="unicef_logo.ai"/>
          <p:cNvPicPr>
            <a:picLocks noChangeAspect="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7315200" y="6208964"/>
            <a:ext cx="1447800" cy="349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32022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Afbeelding 3"/>
          <p:cNvPicPr>
            <a:picLocks noChangeAspect="1"/>
          </p:cNvPicPr>
          <p:nvPr/>
        </p:nvPicPr>
        <p:blipFill>
          <a:blip r:embed="rId3" cstate="screen"/>
          <a:stretch>
            <a:fillRect/>
          </a:stretch>
        </p:blipFill>
        <p:spPr>
          <a:xfrm>
            <a:off x="-952500" y="0"/>
            <a:ext cx="11049000" cy="6890795"/>
          </a:xfrm>
          <a:prstGeom prst="rect">
            <a:avLst/>
          </a:prstGeom>
        </p:spPr>
      </p:pic>
      <p:sp>
        <p:nvSpPr>
          <p:cNvPr id="3" name="Tijdelijke aanduiding voor inhoud 2"/>
          <p:cNvSpPr>
            <a:spLocks noGrp="1"/>
          </p:cNvSpPr>
          <p:nvPr>
            <p:ph idx="1"/>
          </p:nvPr>
        </p:nvSpPr>
        <p:spPr/>
        <p:txBody>
          <a:bodyPr/>
          <a:lstStyle/>
          <a:p>
            <a:endParaRPr lang="nl-NL" dirty="0"/>
          </a:p>
        </p:txBody>
      </p:sp>
      <p:sp>
        <p:nvSpPr>
          <p:cNvPr id="5" name="Title 1"/>
          <p:cNvSpPr txBox="1">
            <a:spLocks/>
          </p:cNvSpPr>
          <p:nvPr/>
        </p:nvSpPr>
        <p:spPr>
          <a:xfrm>
            <a:off x="609600" y="5130006"/>
            <a:ext cx="8686800" cy="13620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SOCIAL CASH TRANSFER PROGRAM</a:t>
            </a:r>
          </a:p>
          <a:p>
            <a:r>
              <a:rPr lang="nl-NL" sz="1800" dirty="0">
                <a:solidFill>
                  <a:schemeClr val="bg1"/>
                </a:solidFill>
                <a:hlinkClick r:id="rId4"/>
              </a:rPr>
              <a:t>https://youtu.be/RSV6yhD0Lso</a:t>
            </a:r>
            <a:endParaRPr lang="nl-NL"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xmlns="" val="3296620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6032" y="238657"/>
            <a:ext cx="8479367" cy="506413"/>
          </a:xfrm>
        </p:spPr>
        <p:txBody>
          <a:bodyPr>
            <a:normAutofit fontScale="90000"/>
          </a:bodyPr>
          <a:lstStyle/>
          <a:p>
            <a:r>
              <a:rPr lang="en-US" sz="2700" dirty="0"/>
              <a:t>CASH TRANSFERS AS PART OF</a:t>
            </a:r>
            <a:br>
              <a:rPr lang="en-US" sz="2700" dirty="0"/>
            </a:br>
            <a:r>
              <a:rPr lang="en-US" sz="2700" dirty="0"/>
              <a:t>SOCIAL PROTECTION POLICY</a:t>
            </a:r>
            <a:endParaRPr lang="en-US" dirty="0"/>
          </a:p>
        </p:txBody>
      </p:sp>
      <p:sp>
        <p:nvSpPr>
          <p:cNvPr id="3" name="Text Placeholder 2"/>
          <p:cNvSpPr>
            <a:spLocks noGrp="1"/>
          </p:cNvSpPr>
          <p:nvPr>
            <p:ph type="body" sz="quarter" idx="14"/>
          </p:nvPr>
        </p:nvSpPr>
        <p:spPr>
          <a:xfrm>
            <a:off x="436033" y="1663700"/>
            <a:ext cx="8098367" cy="4737100"/>
          </a:xfrm>
        </p:spPr>
        <p:txBody>
          <a:bodyPr>
            <a:normAutofit/>
          </a:bodyPr>
          <a:lstStyle/>
          <a:p>
            <a:r>
              <a:rPr lang="en-US" dirty="0"/>
              <a:t>Linkages with other Social Protection services </a:t>
            </a:r>
          </a:p>
          <a:p>
            <a:pPr lvl="1"/>
            <a:r>
              <a:rPr lang="en-US" dirty="0"/>
              <a:t>Social cash transfer and Social Health Insurance</a:t>
            </a:r>
          </a:p>
          <a:p>
            <a:pPr lvl="1"/>
            <a:r>
              <a:rPr lang="en-US" dirty="0"/>
              <a:t>Livelihood programs and agriculture support</a:t>
            </a:r>
          </a:p>
          <a:p>
            <a:pPr lvl="1"/>
            <a:r>
              <a:rPr lang="en-US" dirty="0"/>
              <a:t>Extension of social insurance to informal sector</a:t>
            </a:r>
          </a:p>
          <a:p>
            <a:endParaRPr lang="en-US" dirty="0"/>
          </a:p>
          <a:p>
            <a:r>
              <a:rPr lang="en-US" dirty="0"/>
              <a:t>Linkages with basic social services</a:t>
            </a:r>
          </a:p>
          <a:p>
            <a:pPr lvl="1"/>
            <a:r>
              <a:rPr lang="en-US" dirty="0"/>
              <a:t>HIV prevention and care</a:t>
            </a:r>
          </a:p>
          <a:p>
            <a:pPr lvl="1"/>
            <a:r>
              <a:rPr lang="en-US" dirty="0"/>
              <a:t>Nutrition</a:t>
            </a:r>
          </a:p>
          <a:p>
            <a:pPr lvl="1"/>
            <a:r>
              <a:rPr lang="en-US" dirty="0"/>
              <a:t>Secondary education fee waiver</a:t>
            </a:r>
          </a:p>
          <a:p>
            <a:pPr lvl="1"/>
            <a:r>
              <a:rPr lang="en-US" dirty="0"/>
              <a:t>Building on a stronger social welfare sector</a:t>
            </a:r>
          </a:p>
          <a:p>
            <a:endParaRPr lang="en-US" dirty="0"/>
          </a:p>
        </p:txBody>
      </p:sp>
      <p:pic>
        <p:nvPicPr>
          <p:cNvPr id="4" name="Picture 6" descr="unicef_logo.ai"/>
          <p:cNvPicPr>
            <a:picLocks noChangeAspect="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7315200" y="6208964"/>
            <a:ext cx="1447800" cy="349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83790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743200" y="5181600"/>
            <a:ext cx="6781800" cy="1438275"/>
          </a:xfrm>
          <a:prstGeom prst="rect">
            <a:avLst/>
          </a:prstGeom>
          <a:solidFill>
            <a:schemeClr val="bg1">
              <a:lumMod val="50000"/>
              <a:alpha val="49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3" cstate="screen">
            <a:extLst>
              <a:ext uri="{28A0092B-C50C-407E-A947-70E740481C1C}">
                <a14:useLocalDpi xmlns:a14="http://schemas.microsoft.com/office/drawing/2010/main" xmlns="" val="0"/>
              </a:ext>
            </a:extLst>
          </a:blip>
          <a:stretch>
            <a:fillRect/>
          </a:stretch>
        </p:blipFill>
        <p:spPr>
          <a:xfrm>
            <a:off x="14111" y="-52060"/>
            <a:ext cx="9722050" cy="6910060"/>
          </a:xfrm>
        </p:spPr>
      </p:pic>
      <p:sp>
        <p:nvSpPr>
          <p:cNvPr id="7" name="Rechthoek 6"/>
          <p:cNvSpPr/>
          <p:nvPr/>
        </p:nvSpPr>
        <p:spPr>
          <a:xfrm>
            <a:off x="3352800" y="5105400"/>
            <a:ext cx="6934199" cy="1323439"/>
          </a:xfrm>
          <a:prstGeom prst="rect">
            <a:avLst/>
          </a:prstGeom>
        </p:spPr>
        <p:txBody>
          <a:bodyPr wrap="square">
            <a:spAutoFit/>
          </a:bodyPr>
          <a:lstStyle/>
          <a:p>
            <a:r>
              <a:rPr lang="en-US" sz="4000" b="1" dirty="0">
                <a:solidFill>
                  <a:schemeClr val="bg1"/>
                </a:solidFill>
              </a:rPr>
              <a:t>DUTCH SUPPORT TO</a:t>
            </a:r>
          </a:p>
          <a:p>
            <a:r>
              <a:rPr lang="en-US" sz="4000" b="1" dirty="0">
                <a:solidFill>
                  <a:schemeClr val="bg1"/>
                </a:solidFill>
              </a:rPr>
              <a:t>SOCIAL CASH TRANSFER</a:t>
            </a:r>
            <a:endParaRPr lang="nl-NL" sz="4000" b="1" dirty="0">
              <a:solidFill>
                <a:schemeClr val="bg1"/>
              </a:solidFill>
            </a:endParaRPr>
          </a:p>
        </p:txBody>
      </p:sp>
    </p:spTree>
    <p:extLst>
      <p:ext uri="{BB962C8B-B14F-4D97-AF65-F5344CB8AC3E}">
        <p14:creationId xmlns:p14="http://schemas.microsoft.com/office/powerpoint/2010/main" xmlns="" val="4060605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3069959B486C468D299C66E43E998C" ma:contentTypeVersion="1" ma:contentTypeDescription="Create a new document." ma:contentTypeScope="" ma:versionID="abdadcb3fb4fd33d4e83118aa5e7e26c">
  <xsd:schema xmlns:xsd="http://www.w3.org/2001/XMLSchema" xmlns:xs="http://www.w3.org/2001/XMLSchema" xmlns:p="http://schemas.microsoft.com/office/2006/metadata/properties" xmlns:ns2="ff63ad68-24d9-4322-9e32-6a31580a4118" targetNamespace="http://schemas.microsoft.com/office/2006/metadata/properties" ma:root="true" ma:fieldsID="be795e0c54825243de564c7e6fe049ae" ns2:_="">
    <xsd:import namespace="ff63ad68-24d9-4322-9e32-6a31580a4118"/>
    <xsd:element name="properties">
      <xsd:complexType>
        <xsd:sequence>
          <xsd:element name="documentManagement">
            <xsd:complexType>
              <xsd:all>
                <xsd:element ref="ns2:Ses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63ad68-24d9-4322-9e32-6a31580a4118" elementFormDefault="qualified">
    <xsd:import namespace="http://schemas.microsoft.com/office/2006/documentManagement/types"/>
    <xsd:import namespace="http://schemas.microsoft.com/office/infopath/2007/PartnerControls"/>
    <xsd:element name="Session" ma:index="8" nillable="true" ma:displayName="Session" ma:default="7. Managing Risks in Humanitarian and Complex Settings, and Being Adequately Equipped to Meet the Operational Challenges" ma:format="Dropdown" ma:internalName="Session">
      <xsd:simpleType>
        <xsd:restriction base="dms:Choice">
          <xsd:enumeration value="0. Admin"/>
          <xsd:enumeration value="0. Follow up to 2015 April RMT"/>
          <xsd:enumeration value="0. RMT photo"/>
          <xsd:enumeration value="1. SDGs: Implications for children in ESA"/>
          <xsd:enumeration value="2. Fragility – A View from the Bridge"/>
          <xsd:enumeration value="3. Bridging the Humanitarian and Development Divide, and Programming for Resilience"/>
          <xsd:enumeration value="4. Advocacy for the Protection of Children in Complex and Politically Sensitive Settings"/>
          <xsd:enumeration value="5. Emergency Modalities of Engagement in Complex Settings"/>
          <xsd:enumeration value="6. Strengthening Key Partnerships in Humanitarian Action – UN, Bilateral and Private Sector"/>
          <xsd:enumeration value="7. Managing Risks in Humanitarian and Complex Settings, and Being Adequately Equipped to Meet the Operational Challenges"/>
          <xsd:enumeration value="8. ESA Management Indicators"/>
          <xsd:enumeration value="9. Staff Development, Well-Being and Related Issues"/>
          <xsd:enumeration value="10. Conclusions and Action Points"/>
          <xsd:enumeration value="S1. Human Resource Development Committee (HRDC)"/>
          <xsd:enumeration value="S2. BNLSS Review Steering Committe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ession xmlns="ff63ad68-24d9-4322-9e32-6a31580a4118">1. SDGs: Implications for children in ESA</Session>
  </documentManagement>
</p:properties>
</file>

<file path=customXml/itemProps1.xml><?xml version="1.0" encoding="utf-8"?>
<ds:datastoreItem xmlns:ds="http://schemas.openxmlformats.org/officeDocument/2006/customXml" ds:itemID="{AA758056-BC5B-4D3C-8993-1593B9CCF2E5}">
  <ds:schemaRefs>
    <ds:schemaRef ds:uri="http://schemas.microsoft.com/sharepoint/v3/contenttype/forms"/>
  </ds:schemaRefs>
</ds:datastoreItem>
</file>

<file path=customXml/itemProps2.xml><?xml version="1.0" encoding="utf-8"?>
<ds:datastoreItem xmlns:ds="http://schemas.openxmlformats.org/officeDocument/2006/customXml" ds:itemID="{3D81CBC8-07E1-41D5-84B7-F8A6F6B72C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63ad68-24d9-4322-9e32-6a31580a41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47AA0C-1D4A-4CDC-B9FF-1DA58391B45F}">
  <ds:schemaRef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ff63ad68-24d9-4322-9e32-6a31580a411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18916</TotalTime>
  <Words>2950</Words>
  <Application>Microsoft Office PowerPoint</Application>
  <PresentationFormat>Diavoorstelling (4:3)</PresentationFormat>
  <Paragraphs>334</Paragraphs>
  <Slides>24</Slides>
  <Notes>23</Notes>
  <HiddenSlides>0</HiddenSlides>
  <MMClips>0</MMClips>
  <ScaleCrop>false</ScaleCrop>
  <HeadingPairs>
    <vt:vector size="4" baseType="variant">
      <vt:variant>
        <vt:lpstr>Thema</vt:lpstr>
      </vt:variant>
      <vt:variant>
        <vt:i4>1</vt:i4>
      </vt:variant>
      <vt:variant>
        <vt:lpstr>Diatitels</vt:lpstr>
      </vt:variant>
      <vt:variant>
        <vt:i4>24</vt:i4>
      </vt:variant>
    </vt:vector>
  </HeadingPairs>
  <TitlesOfParts>
    <vt:vector size="25" baseType="lpstr">
      <vt:lpstr>Office Theme</vt:lpstr>
      <vt:lpstr>Dia 1</vt:lpstr>
      <vt:lpstr>PRESENTATION OUTLINE</vt:lpstr>
      <vt:lpstr>Poverty, inequality and HIV/AIDS in Zambia</vt:lpstr>
      <vt:lpstr>POVERTY 2006 - 2015  </vt:lpstr>
      <vt:lpstr>INEQUALITY 2010 - 2015</vt:lpstr>
      <vt:lpstr>Dia 6</vt:lpstr>
      <vt:lpstr>Dia 7</vt:lpstr>
      <vt:lpstr>CASH TRANSFERS AS PART OF SOCIAL PROTECTION POLICY</vt:lpstr>
      <vt:lpstr>Dia 9</vt:lpstr>
      <vt:lpstr>DUTCH SUPPORT ON SOCIAL PROTECTION</vt:lpstr>
      <vt:lpstr>HIV-SENSITIVE SOCIAL PROTECTION</vt:lpstr>
      <vt:lpstr>Findings from the impact evaluation</vt:lpstr>
      <vt:lpstr>BENEFIT TO HOUSEHOLD LARGER THAN  THE VALUE OF TRANSFER</vt:lpstr>
      <vt:lpstr>IMPACTS ON MONETARY POVERTY GAP</vt:lpstr>
      <vt:lpstr> IMPACTS ON FOOD CONSUMPTION </vt:lpstr>
      <vt:lpstr>IMPACTS ON SCHOOL ENROLLMENT SECONDARY AGE CHILDREN</vt:lpstr>
      <vt:lpstr>IMPACTS ON AGRICULTURE, SPENDING AND SAVINGS </vt:lpstr>
      <vt:lpstr>IMPACTS ON THE WIDER COMMUNITY</vt:lpstr>
      <vt:lpstr>IMPACT EVALUATIONS  EASTERN AND SOUTHERN AFRICA  </vt:lpstr>
      <vt:lpstr>POLICY AND FINANCING  Implications</vt:lpstr>
      <vt:lpstr>Dia 21</vt:lpstr>
      <vt:lpstr>POLICY IMPLICATION</vt:lpstr>
      <vt:lpstr>KEY MESSAGES</vt:lpstr>
      <vt:lpstr>Dia 24</vt:lpstr>
    </vt:vector>
  </TitlesOfParts>
  <Company>UNICEF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Abheet Solomon</dc:creator>
  <cp:lastModifiedBy>Frank</cp:lastModifiedBy>
  <cp:revision>141</cp:revision>
  <cp:lastPrinted>2016-06-23T09:01:14Z</cp:lastPrinted>
  <dcterms:created xsi:type="dcterms:W3CDTF">2015-11-04T13:39:20Z</dcterms:created>
  <dcterms:modified xsi:type="dcterms:W3CDTF">2016-07-07T16:09:00Z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0x010100313069959B486C468D299C66E43E998C</vt:lpwstr>
  </property>
</Properties>
</file>