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255" autoAdjust="0"/>
  </p:normalViewPr>
  <p:slideViewPr>
    <p:cSldViewPr snapToGrid="0">
      <p:cViewPr varScale="1">
        <p:scale>
          <a:sx n="83" d="100"/>
          <a:sy n="83" d="100"/>
        </p:scale>
        <p:origin x="10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91461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0406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0779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2658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1100" dirty="0"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2384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15240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2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993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b="1" dirty="0"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9802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7960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6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600"/>
            </a:lvl1pPr>
            <a:lvl2pPr marL="457200" indent="0" rtl="0">
              <a:spcBef>
                <a:spcPts val="0"/>
              </a:spcBef>
              <a:buFont typeface="Calibri"/>
              <a:buNone/>
              <a:defRPr sz="1400"/>
            </a:lvl2pPr>
            <a:lvl3pPr marL="914400" indent="0" rtl="0">
              <a:spcBef>
                <a:spcPts val="0"/>
              </a:spcBef>
              <a:buFont typeface="Calibri"/>
              <a:buNone/>
              <a:defRPr sz="1200"/>
            </a:lvl3pPr>
            <a:lvl4pPr marL="1371600" indent="0" rtl="0">
              <a:spcBef>
                <a:spcPts val="0"/>
              </a:spcBef>
              <a:buFont typeface="Calibri"/>
              <a:buNone/>
              <a:defRPr sz="1000"/>
            </a:lvl4pPr>
            <a:lvl5pPr marL="1828800" indent="0" rtl="0">
              <a:spcBef>
                <a:spcPts val="0"/>
              </a:spcBef>
              <a:buFont typeface="Calibri"/>
              <a:buNone/>
              <a:defRPr sz="1000"/>
            </a:lvl5pPr>
            <a:lvl6pPr marL="2286000" indent="0" rtl="0">
              <a:spcBef>
                <a:spcPts val="0"/>
              </a:spcBef>
              <a:buFont typeface="Calibri"/>
              <a:buNone/>
              <a:defRPr sz="1000"/>
            </a:lvl6pPr>
            <a:lvl7pPr marL="2743200" indent="0" rtl="0">
              <a:spcBef>
                <a:spcPts val="0"/>
              </a:spcBef>
              <a:buFont typeface="Calibri"/>
              <a:buNone/>
              <a:defRPr sz="1000"/>
            </a:lvl7pPr>
            <a:lvl8pPr marL="3200400" indent="0" rtl="0">
              <a:spcBef>
                <a:spcPts val="0"/>
              </a:spcBef>
              <a:buFont typeface="Calibri"/>
              <a:buNone/>
              <a:defRPr sz="1000"/>
            </a:lvl8pPr>
            <a:lvl9pPr marL="3657600" indent="0" rtl="0">
              <a:spcBef>
                <a:spcPts val="0"/>
              </a:spcBef>
              <a:buFont typeface="Calibri"/>
              <a:buNone/>
              <a:defRPr sz="10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600"/>
            </a:lvl1pPr>
            <a:lvl2pPr marL="457200" indent="0" rtl="0">
              <a:spcBef>
                <a:spcPts val="0"/>
              </a:spcBef>
              <a:buFont typeface="Calibri"/>
              <a:buNone/>
              <a:defRPr sz="1400"/>
            </a:lvl2pPr>
            <a:lvl3pPr marL="914400" indent="0" rtl="0">
              <a:spcBef>
                <a:spcPts val="0"/>
              </a:spcBef>
              <a:buFont typeface="Calibri"/>
              <a:buNone/>
              <a:defRPr sz="1200"/>
            </a:lvl3pPr>
            <a:lvl4pPr marL="1371600" indent="0" rtl="0">
              <a:spcBef>
                <a:spcPts val="0"/>
              </a:spcBef>
              <a:buFont typeface="Calibri"/>
              <a:buNone/>
              <a:defRPr sz="1000"/>
            </a:lvl4pPr>
            <a:lvl5pPr marL="1828800" indent="0" rtl="0">
              <a:spcBef>
                <a:spcPts val="0"/>
              </a:spcBef>
              <a:buFont typeface="Calibri"/>
              <a:buNone/>
              <a:defRPr sz="1000"/>
            </a:lvl5pPr>
            <a:lvl6pPr marL="2286000" indent="0" rtl="0">
              <a:spcBef>
                <a:spcPts val="0"/>
              </a:spcBef>
              <a:buFont typeface="Calibri"/>
              <a:buNone/>
              <a:defRPr sz="1000"/>
            </a:lvl6pPr>
            <a:lvl7pPr marL="2743200" indent="0" rtl="0">
              <a:spcBef>
                <a:spcPts val="0"/>
              </a:spcBef>
              <a:buFont typeface="Calibri"/>
              <a:buNone/>
              <a:defRPr sz="1000"/>
            </a:lvl7pPr>
            <a:lvl8pPr marL="3200400" indent="0" rtl="0">
              <a:spcBef>
                <a:spcPts val="0"/>
              </a:spcBef>
              <a:buFont typeface="Calibri"/>
              <a:buNone/>
              <a:defRPr sz="1000"/>
            </a:lvl8pPr>
            <a:lvl9pPr marL="3657600" indent="0" rtl="0">
              <a:spcBef>
                <a:spcPts val="0"/>
              </a:spcBef>
              <a:buFont typeface="Calibri"/>
              <a:buNone/>
              <a:defRPr sz="10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Inclusive </a:t>
            </a:r>
            <a:r>
              <a:rPr lang="en-US" sz="4800"/>
              <a:t>Economic Growth r</a:t>
            </a:r>
            <a:r>
              <a:rPr lang="en-US" sz="4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evisited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96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importance of a gender lens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22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22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Saskia Vossenberg &amp; Julie Newton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22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Africa Day 2015</a:t>
            </a: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7500" y="365587"/>
            <a:ext cx="5790874" cy="17007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410996" y="-93026"/>
            <a:ext cx="9050866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Through a Gender Lens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254000" y="1048013"/>
            <a:ext cx="5181600" cy="48955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508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800" b="0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"/>
              <a:buChar char="➔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Revealing what is omitted 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"/>
              <a:buChar char="➔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Pointing towards what is needed and who should be involved</a:t>
            </a: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800" b="0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critical points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 cycle perspective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Beyond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‘roles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relational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Systems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800" b="0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800" b="0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800" b="0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4" name="Shape 94"/>
          <p:cNvGrpSpPr/>
          <p:nvPr/>
        </p:nvGrpSpPr>
        <p:grpSpPr>
          <a:xfrm>
            <a:off x="5791198" y="1005553"/>
            <a:ext cx="5925134" cy="3913579"/>
            <a:chOff x="1494200" y="290945"/>
            <a:chExt cx="8020801" cy="4535877"/>
          </a:xfrm>
        </p:grpSpPr>
        <p:sp>
          <p:nvSpPr>
            <p:cNvPr id="95" name="Shape 95"/>
            <p:cNvSpPr/>
            <p:nvPr/>
          </p:nvSpPr>
          <p:spPr>
            <a:xfrm>
              <a:off x="4563698" y="290945"/>
              <a:ext cx="1820172" cy="105242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rgbClr val="AC5B23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Early Childhood</a:t>
              </a:r>
            </a:p>
          </p:txBody>
        </p:sp>
        <p:sp>
          <p:nvSpPr>
            <p:cNvPr id="96" name="Shape 96"/>
            <p:cNvSpPr/>
            <p:nvPr/>
          </p:nvSpPr>
          <p:spPr>
            <a:xfrm>
              <a:off x="7694828" y="1510336"/>
              <a:ext cx="1820172" cy="105242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rgbClr val="AC5B23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School Age</a:t>
              </a:r>
            </a:p>
          </p:txBody>
        </p:sp>
        <p:sp>
          <p:nvSpPr>
            <p:cNvPr id="97" name="Shape 97"/>
            <p:cNvSpPr/>
            <p:nvPr/>
          </p:nvSpPr>
          <p:spPr>
            <a:xfrm>
              <a:off x="6811786" y="3774400"/>
              <a:ext cx="1820172" cy="105242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rgbClr val="AC5B23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Youth</a:t>
              </a:r>
            </a:p>
          </p:txBody>
        </p:sp>
        <p:sp>
          <p:nvSpPr>
            <p:cNvPr id="98" name="Shape 98"/>
            <p:cNvSpPr/>
            <p:nvPr/>
          </p:nvSpPr>
          <p:spPr>
            <a:xfrm>
              <a:off x="2383324" y="3774398"/>
              <a:ext cx="1820172" cy="105242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rgbClr val="AC5B23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0" u="none" strike="noStrike" cap="none" baseline="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Working Age</a:t>
              </a:r>
            </a:p>
          </p:txBody>
        </p:sp>
        <p:sp>
          <p:nvSpPr>
            <p:cNvPr id="99" name="Shape 99"/>
            <p:cNvSpPr/>
            <p:nvPr/>
          </p:nvSpPr>
          <p:spPr>
            <a:xfrm>
              <a:off x="1494200" y="1409901"/>
              <a:ext cx="1820172" cy="105242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rgbClr val="AC5B23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Old Age</a:t>
              </a:r>
            </a:p>
          </p:txBody>
        </p:sp>
        <p:sp>
          <p:nvSpPr>
            <p:cNvPr id="100" name="Shape 100"/>
            <p:cNvSpPr/>
            <p:nvPr/>
          </p:nvSpPr>
          <p:spPr>
            <a:xfrm>
              <a:off x="5660341" y="1693653"/>
              <a:ext cx="1720968" cy="2616679"/>
            </a:xfrm>
            <a:prstGeom prst="curvedLeftArrow">
              <a:avLst>
                <a:gd name="adj1" fmla="val 12910"/>
                <a:gd name="adj2" fmla="val 50000"/>
                <a:gd name="adj3" fmla="val 25000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 rot="10800000">
              <a:off x="3433329" y="1409901"/>
              <a:ext cx="1720968" cy="2616679"/>
            </a:xfrm>
            <a:prstGeom prst="curvedLeftArrow">
              <a:avLst>
                <a:gd name="adj1" fmla="val 12910"/>
                <a:gd name="adj2" fmla="val 50000"/>
                <a:gd name="adj3" fmla="val 25000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4360257" y="2355535"/>
              <a:ext cx="2227054" cy="1078301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2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Gendered risks &amp; vulnerabilities </a:t>
              </a: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Close reading the letter 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508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Noto Sans Symbo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Noto Sans Symbo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2"/>
          </p:nvPr>
        </p:nvSpPr>
        <p:spPr>
          <a:xfrm>
            <a:off x="838200" y="2057400"/>
            <a:ext cx="11048998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9615"/>
              <a:buFont typeface="Noto Sans Symbol"/>
              <a:buChar char="❑"/>
            </a:pPr>
            <a:r>
              <a:rPr lang="en-US" sz="259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</a:t>
            </a:r>
          </a:p>
          <a:p>
            <a:pPr marL="457200" marR="0" lvl="0" indent="-22860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Calibri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Recognition of exclusion and inequality as morally wrong</a:t>
            </a:r>
          </a:p>
          <a:p>
            <a:pPr marL="457200" marR="0" lvl="0" indent="-22860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Calibri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Explicit mentioning female entrepreneurs to benefit from Dutch policy</a:t>
            </a:r>
          </a:p>
          <a:p>
            <a:pPr marL="457200" marR="0" lvl="0" indent="-22860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Calibri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Recognition of Social Protection as an important instrument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59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Noto Sans Symbol"/>
              <a:buChar char="❑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59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Missing, omitted, assumed</a:t>
            </a:r>
          </a:p>
          <a:p>
            <a:pPr marL="457200" marR="0" lvl="0" indent="-22860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Calibri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Unclear who or what needs to change? </a:t>
            </a:r>
          </a:p>
          <a:p>
            <a:pPr marL="457200" marR="0" lvl="0" indent="-22860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Calibri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poorest as ‘economic beings and resources’ regardless of context</a:t>
            </a:r>
          </a:p>
          <a:p>
            <a:pPr marL="457200" marR="0" lvl="0" indent="-22860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Calibri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 growth automatically benefits individuals regardless of position</a:t>
            </a:r>
          </a:p>
          <a:p>
            <a:pPr marL="457200" marR="0" lvl="0" indent="-22860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Calibri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Financial capital: what about other </a:t>
            </a:r>
            <a:r>
              <a:rPr lang="en-US" sz="2590" dirty="0"/>
              <a:t>needs?</a:t>
            </a:r>
          </a:p>
          <a:p>
            <a:pPr marL="228600" marR="0" lvl="0" indent="-64135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Font typeface="Noto Sans Symbol"/>
              <a:buNone/>
            </a:pPr>
            <a:endParaRPr sz="259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64135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59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64135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59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Gender Aware Women’s Entrepreneurship Promotion</a:t>
            </a:r>
            <a:r>
              <a:rPr lang="en-US" sz="36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lessons </a:t>
            </a:r>
            <a:r>
              <a:rPr lang="en-US" sz="3000" b="1" dirty="0"/>
              <a:t>on what works where for whom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sz="3000"/>
              <a:t>Country and household context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sz="3000"/>
              <a:t>Access to child care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sz="3000"/>
              <a:t>The very poor need more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sz="3000"/>
              <a:t>What women want?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sz="3000"/>
              <a:t>No cash but in-kind assistance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buNone/>
            </a:pPr>
            <a:endParaRPr sz="3000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buNone/>
            </a:pPr>
            <a:endParaRPr sz="3000"/>
          </a:p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buNone/>
            </a:pPr>
            <a:endParaRPr sz="1500" b="1"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sz="3000"/>
              <a:t>Combat discrimination and exclusion in laws, regulations + culture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sz="3000"/>
              <a:t>Engage men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sz="3000"/>
              <a:t>Deliberate outreach and inclusion in programme implementation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US" sz="3000"/>
              <a:t>Women Business Networks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271848" y="130346"/>
            <a:ext cx="1165242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2E75B5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Social protection from a gender lens: lessons from Ethiopia’s </a:t>
            </a:r>
            <a:r>
              <a:rPr lang="en-US" sz="3200" b="1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PSNP</a:t>
            </a:r>
            <a:endParaRPr lang="en-US" sz="3200" b="1" i="0" u="none" strike="noStrike" cap="none" baseline="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271848" y="1277471"/>
            <a:ext cx="5747951" cy="53210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buClr>
                <a:srgbClr val="2E75B5"/>
              </a:buClr>
              <a:buSzPct val="25000"/>
              <a:buFont typeface="Arial"/>
              <a:buNone/>
            </a:pPr>
            <a:r>
              <a:rPr lang="en-US" sz="2590" b="1" i="0" u="none" strike="noStrike" cap="none" baseline="0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Design features: </a:t>
            </a:r>
            <a:endParaRPr lang="en-US" sz="2590" b="1" i="0" u="none" strike="noStrike" cap="none" baseline="0" dirty="0" smtClean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buClr>
                <a:srgbClr val="2E75B5"/>
              </a:buClr>
              <a:buSzPct val="25000"/>
              <a:buFont typeface="Arial"/>
              <a:buNone/>
            </a:pPr>
            <a:endParaRPr lang="en-US" sz="2590" b="1" i="0" u="none" strike="noStrike" cap="none" baseline="0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Noto Sans Symbol"/>
              <a:buChar char="➔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LIFECYCLE approach: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recognises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women/men have different physical capacities, women have greater work burden, women with small children need special provision to work, FHH are more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labour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poor</a:t>
            </a: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buClr>
                <a:srgbClr val="2E75B5"/>
              </a:buClr>
              <a:buSzPct val="25000"/>
              <a:buFont typeface="Arial"/>
              <a:buNone/>
            </a:pPr>
            <a:endParaRPr lang="en-US" sz="2590" b="1" i="0" u="none" strike="noStrike" cap="none" baseline="0" dirty="0" smtClean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buClr>
                <a:srgbClr val="2E75B5"/>
              </a:buClr>
              <a:buSzPct val="25000"/>
              <a:buFont typeface="Arial"/>
              <a:buNone/>
            </a:pPr>
            <a:r>
              <a:rPr lang="en-US" sz="2590" b="1" i="0" u="none" strike="noStrike" cap="none" baseline="0" dirty="0" smtClean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Components</a:t>
            </a:r>
            <a:r>
              <a:rPr lang="en-US" sz="2590" b="1" i="0" u="none" strike="noStrike" cap="none" baseline="0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Arial"/>
              <a:buChar char="➔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equal wages for men/women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Arial"/>
              <a:buChar char="➔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 support for PLW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Arial"/>
              <a:buChar char="➔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childcare facilities at worksites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Arial"/>
              <a:buChar char="➔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flexible working hours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Arial"/>
              <a:buChar char="➔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women’s equal rep on committees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Arial"/>
              <a:buChar char="➔"/>
            </a:pP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works used to create assets to reduce women’s time’s poverty + cultivate FHH land </a:t>
            </a:r>
            <a:r>
              <a:rPr lang="en-US" sz="148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148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</a:t>
            </a:r>
            <a:r>
              <a:rPr lang="en-US" sz="148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water points, fuel wood sources to reduce girl/women time poverty)</a:t>
            </a:r>
          </a:p>
          <a:p>
            <a:pPr marL="228600" marR="0" lvl="0" indent="-64135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59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2"/>
          </p:nvPr>
        </p:nvSpPr>
        <p:spPr>
          <a:xfrm>
            <a:off x="6381235" y="1455909"/>
            <a:ext cx="5181600" cy="48099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buClr>
                <a:srgbClr val="2E75B5"/>
              </a:buClr>
              <a:buSzPct val="25000"/>
              <a:buFont typeface="Arial"/>
              <a:buNone/>
            </a:pPr>
            <a:r>
              <a:rPr lang="en-US" sz="2590" b="1" i="0" u="none" strike="noStrike" cap="none" baseline="0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Lessons</a:t>
            </a:r>
            <a:r>
              <a:rPr lang="en-US" sz="2590" b="0" i="0" u="none" strike="noStrike" cap="none" baseline="0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buClr>
                <a:srgbClr val="2E75B5"/>
              </a:buClr>
              <a:buSzPct val="99615"/>
              <a:buFont typeface="Arial"/>
              <a:buChar char="•"/>
            </a:pPr>
            <a:r>
              <a:rPr lang="en-US" sz="2590" b="1" i="0" u="none" strike="noStrike" cap="none" baseline="0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Individual</a:t>
            </a:r>
            <a:r>
              <a:rPr lang="en-US" sz="2590" b="0" i="0" u="none" strike="noStrike" cap="none" baseline="0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increased HH consumption, more income security, gains in social capital</a:t>
            </a:r>
          </a:p>
          <a:p>
            <a:pPr marL="228600" marR="0" lvl="0" indent="-64135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59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buClr>
                <a:srgbClr val="2E75B5"/>
              </a:buClr>
              <a:buSzPct val="99615"/>
              <a:buFont typeface="Arial"/>
              <a:buChar char="•"/>
            </a:pPr>
            <a:r>
              <a:rPr lang="en-US" sz="2590" b="1" i="0" u="none" strike="noStrike" cap="none" baseline="0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Intra-household</a:t>
            </a:r>
            <a:r>
              <a:rPr lang="en-US" sz="2590" b="0" i="0" u="none" strike="noStrike" cap="none" baseline="0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mixed results, no impact on unequal DM, flexible working hours not always offered</a:t>
            </a:r>
          </a:p>
          <a:p>
            <a:pPr marL="228600" marR="0" lvl="0" indent="-64135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59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buClr>
                <a:srgbClr val="2E75B5"/>
              </a:buClr>
              <a:buSzPct val="99615"/>
              <a:buFont typeface="Arial"/>
              <a:buChar char="•"/>
            </a:pPr>
            <a:r>
              <a:rPr lang="en-US" sz="2590" b="1" i="0" u="none" strike="noStrike" cap="none" baseline="0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Community</a:t>
            </a: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min impact, limited women involvement in </a:t>
            </a:r>
            <a:r>
              <a:rPr lang="en-US" sz="259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programme</a:t>
            </a:r>
            <a:r>
              <a:rPr lang="en-US" sz="259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governance</a:t>
            </a:r>
          </a:p>
        </p:txBody>
      </p:sp>
      <p:sp>
        <p:nvSpPr>
          <p:cNvPr id="2" name="Right Arrow 1"/>
          <p:cNvSpPr/>
          <p:nvPr/>
        </p:nvSpPr>
        <p:spPr>
          <a:xfrm>
            <a:off x="7053588" y="5639212"/>
            <a:ext cx="1135671" cy="7490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8431305" y="5742641"/>
            <a:ext cx="3600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Addresses women’s practical gender roles, but not strategic gender interests</a:t>
            </a:r>
            <a:endParaRPr lang="nl-NL" b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599208" y="-7750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Recommendations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60217" y="1317812"/>
            <a:ext cx="10993582" cy="54326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99166"/>
              <a:buFont typeface="Calibri"/>
              <a:buAutoNum type="arabicPeriod"/>
            </a:pPr>
            <a:r>
              <a:rPr lang="en-US" sz="238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Incorporate a gender lens </a:t>
            </a:r>
            <a:r>
              <a:rPr lang="en-US" sz="238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238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a tick the ‘women’s box</a:t>
            </a:r>
            <a:r>
              <a:rPr lang="en-US" sz="238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’)  in </a:t>
            </a:r>
            <a:r>
              <a:rPr lang="en-US" sz="238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programme</a:t>
            </a:r>
            <a:r>
              <a:rPr lang="en-US" sz="238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implementation and monitoring</a:t>
            </a:r>
            <a:r>
              <a:rPr lang="en-US" sz="238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514350" marR="0" lvl="0" indent="-51435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99166"/>
              <a:buFont typeface="Calibri"/>
              <a:buAutoNum type="arabicPeriod"/>
            </a:pPr>
            <a:r>
              <a:rPr lang="en-US" sz="2380" b="1" i="0" u="none" strike="noStrike" cap="none" baseline="0" dirty="0" smtClean="0">
                <a:solidFill>
                  <a:schemeClr val="dk1"/>
                </a:solidFill>
                <a:sym typeface="Calibri"/>
              </a:rPr>
              <a:t>Be strategic and look fo</a:t>
            </a:r>
            <a:r>
              <a:rPr lang="en-US" sz="2380" b="1" dirty="0" smtClean="0"/>
              <a:t>r complementary linkages</a:t>
            </a:r>
            <a:r>
              <a:rPr lang="en-US" sz="238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38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involve and target multiple actors (including men) and ensure linkages between private sector, women’s (</a:t>
            </a:r>
            <a:r>
              <a:rPr lang="en-US" sz="238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business, civil</a:t>
            </a:r>
            <a:r>
              <a:rPr lang="en-US" sz="238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society, activist</a:t>
            </a:r>
            <a:r>
              <a:rPr lang="en-US" sz="238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organizations, </a:t>
            </a:r>
            <a:r>
              <a:rPr lang="en-US" sz="238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existing government interventions</a:t>
            </a:r>
            <a:r>
              <a:rPr lang="en-US" sz="238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514350" marR="0" lvl="0" indent="-51435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99166"/>
              <a:buFont typeface="Calibri"/>
              <a:buAutoNum type="arabicPeriod"/>
            </a:pPr>
            <a:r>
              <a:rPr lang="en-US" sz="2380" b="1" dirty="0" smtClean="0"/>
              <a:t>Invest</a:t>
            </a:r>
            <a:r>
              <a:rPr lang="en-US" sz="2380" b="1" dirty="0"/>
              <a:t>, s</a:t>
            </a:r>
            <a:r>
              <a:rPr lang="en-US" sz="2380" b="1" i="0" u="none" strike="noStrike" cap="none" baseline="0" dirty="0">
                <a:solidFill>
                  <a:schemeClr val="dk1"/>
                </a:solidFill>
                <a:sym typeface="Calibri"/>
              </a:rPr>
              <a:t>ensitize and build the capacity of all the implementers </a:t>
            </a:r>
            <a:r>
              <a:rPr lang="en-US" sz="238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drivers of the </a:t>
            </a:r>
            <a:r>
              <a:rPr lang="en-US" sz="2380" dirty="0"/>
              <a:t>plan of action</a:t>
            </a:r>
            <a:r>
              <a:rPr lang="en-US" sz="2380" dirty="0" smtClean="0"/>
              <a:t>.</a:t>
            </a:r>
          </a:p>
          <a:p>
            <a:pPr marL="514350" marR="0" lvl="0" indent="-51435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99166"/>
              <a:buFont typeface="Calibri"/>
              <a:buAutoNum type="arabicPeriod"/>
            </a:pPr>
            <a:r>
              <a:rPr lang="en-US" sz="2380" b="1" dirty="0" smtClean="0"/>
              <a:t>Invest in gender sensitive monitoring and evaluation: </a:t>
            </a:r>
          </a:p>
          <a:p>
            <a:pPr marL="971550" lvl="1" indent="-514350">
              <a:lnSpc>
                <a:spcPct val="70000"/>
              </a:lnSpc>
              <a:spcBef>
                <a:spcPts val="1000"/>
              </a:spcBef>
              <a:buSzPct val="99166"/>
            </a:pPr>
            <a:r>
              <a:rPr lang="en-US" sz="198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 </a:t>
            </a:r>
            <a:r>
              <a:rPr lang="en-US" sz="198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sex + age disaggregated data and monitor </a:t>
            </a:r>
            <a:endParaRPr lang="en-US" sz="198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71550" lvl="1" indent="-514350">
              <a:lnSpc>
                <a:spcPct val="70000"/>
              </a:lnSpc>
              <a:spcBef>
                <a:spcPts val="1000"/>
              </a:spcBef>
              <a:buSzPct val="99166"/>
            </a:pPr>
            <a:r>
              <a:rPr lang="en-US" sz="198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 changes </a:t>
            </a:r>
            <a:r>
              <a:rPr lang="en-US" sz="198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individual men and women’s needs and positions within households,  businesses, value-chains, markets, etc. (at the individual level</a:t>
            </a:r>
            <a:r>
              <a:rPr lang="en-US" sz="198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</a:p>
          <a:p>
            <a:pPr marL="971550" lvl="1" indent="-514350">
              <a:lnSpc>
                <a:spcPct val="70000"/>
              </a:lnSpc>
              <a:spcBef>
                <a:spcPts val="1000"/>
              </a:spcBef>
              <a:buSzPct val="99166"/>
            </a:pPr>
            <a:r>
              <a:rPr lang="en-US" sz="198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 </a:t>
            </a:r>
            <a:r>
              <a:rPr lang="en-US" sz="198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thorough evaluations of this plan of action and ensure that the poorest groups themselves can determine and assess the criteria for ‘successful inclusiveness’ </a:t>
            </a:r>
            <a:endParaRPr lang="en-US" sz="198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99166"/>
              <a:buFont typeface="Calibri"/>
              <a:buAutoNum type="arabicPeriod"/>
            </a:pPr>
            <a:r>
              <a:rPr lang="en-US" sz="2380" b="1" dirty="0" smtClean="0"/>
              <a:t>Encourage and support effective governance and accountability systems</a:t>
            </a:r>
            <a:endParaRPr lang="en-US" sz="238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38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38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38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38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7747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38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7747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38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7747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38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  <a:br>
              <a:rPr lang="en-US" sz="6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6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2220" b="0" i="0" u="none" strike="noStrike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J.Newton@kit.nl</a:t>
            </a: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2220" b="0" i="0" u="none" strike="noStrike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vossenberg@iss.nl </a:t>
            </a: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</a:pPr>
            <a:endParaRPr sz="2220" b="0" i="0" u="none" strike="noStrike" cap="none" baseline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2220" b="0" i="0" u="none" strike="noStrike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www.kit.nl/gender/gender-resource-facility</a:t>
            </a:r>
          </a:p>
        </p:txBody>
      </p:sp>
      <p:pic>
        <p:nvPicPr>
          <p:cNvPr id="4" name="Shape 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6479" y="468521"/>
            <a:ext cx="5790874" cy="17007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509</Words>
  <Application>Microsoft Office PowerPoint</Application>
  <PresentationFormat>Widescreen</PresentationFormat>
  <Paragraphs>94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Noto Sans Symbol</vt:lpstr>
      <vt:lpstr>Office Theme</vt:lpstr>
      <vt:lpstr>Inclusive Economic Growth revisited</vt:lpstr>
      <vt:lpstr>Through a Gender Lens</vt:lpstr>
      <vt:lpstr>Close reading the letter </vt:lpstr>
      <vt:lpstr>Gender Aware Women’s Entrepreneurship Promotion:  lessons on what works where for whom</vt:lpstr>
      <vt:lpstr>Social protection from a gender lens: lessons from Ethiopia’s PSNP</vt:lpstr>
      <vt:lpstr>Recommendations</vt:lpstr>
      <vt:lpstr>Thank you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Economic Growth revisited</dc:title>
  <dc:creator>Newton, Julie</dc:creator>
  <cp:lastModifiedBy>S. Vossenberg</cp:lastModifiedBy>
  <cp:revision>12</cp:revision>
  <dcterms:modified xsi:type="dcterms:W3CDTF">2015-11-06T10:15:23Z</dcterms:modified>
</cp:coreProperties>
</file>