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2" r:id="rId3"/>
    <p:sldId id="263" r:id="rId4"/>
    <p:sldId id="268" r:id="rId5"/>
    <p:sldId id="269" r:id="rId6"/>
    <p:sldId id="264" r:id="rId7"/>
    <p:sldId id="265" r:id="rId8"/>
    <p:sldId id="266" r:id="rId9"/>
    <p:sldId id="267" r:id="rId10"/>
    <p:sldId id="270" r:id="rId11"/>
    <p:sldId id="271" r:id="rId12"/>
    <p:sldId id="272" r:id="rId13"/>
    <p:sldId id="273" r:id="rId14"/>
    <p:sldId id="274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981E75-CB2F-49B3-92D0-CFE2479FA70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77474F-D0C9-4965-B4EC-3A1F35B600B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81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85D0DD-DD78-4B2E-B7CA-AD476B940AA0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7807B3-52EB-489F-8C7B-FCEED4F23C0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7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metrics explains ‘What to measure’; Guidelines explain ‘How to measure’; and Handbook is practical guide for grantees.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DF92-3275-4F05-B4F9-B59B499130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15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metrics explains ‘What to measure’; Guidelines explain ‘How to measure’; and Handbook is practical guide for grantees.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DF92-3275-4F05-B4F9-B59B499130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8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metrics explains ‘What to measure’; Guidelines explain ‘How to measure’; and Handbook is practical guide for grantees.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DF92-3275-4F05-B4F9-B59B499130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2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metrics explains ‘What to measure’; Guidelines explain ‘How to measure’; and Handbook is practical guide for grantees.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DF92-3275-4F05-B4F9-B59B499130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85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metrics explains ‘What to measure’; Guidelines explain ‘How to measure’; and Handbook is practical guide for grantees.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DF92-3275-4F05-B4F9-B59B499130B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25AB-1126-4C26-B207-291601B1B0B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F2AD-E6BF-480E-8818-BF4247C459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2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25AB-1126-4C26-B207-291601B1B0B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F2AD-E6BF-480E-8818-BF4247C459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9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25AB-1126-4C26-B207-291601B1B0B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F2AD-E6BF-480E-8818-BF4247C459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6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25AB-1126-4C26-B207-291601B1B0B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F2AD-E6BF-480E-8818-BF4247C459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1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25AB-1126-4C26-B207-291601B1B0B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F2AD-E6BF-480E-8818-BF4247C459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4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25AB-1126-4C26-B207-291601B1B0B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F2AD-E6BF-480E-8818-BF4247C459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8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25AB-1126-4C26-B207-291601B1B0B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F2AD-E6BF-480E-8818-BF4247C459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3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25AB-1126-4C26-B207-291601B1B0B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F2AD-E6BF-480E-8818-BF4247C459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8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25AB-1126-4C26-B207-291601B1B0B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F2AD-E6BF-480E-8818-BF4247C459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5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25AB-1126-4C26-B207-291601B1B0B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F2AD-E6BF-480E-8818-BF4247C459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2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25AB-1126-4C26-B207-291601B1B0B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F2AD-E6BF-480E-8818-BF4247C459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3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525AB-1126-4C26-B207-291601B1B0B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7F2AD-E6BF-480E-8818-BF4247C459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0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 bwMode="auto">
          <a:xfrm>
            <a:off x="1812471" y="533401"/>
            <a:ext cx="86106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 Roadmap for Promoting Women’s Economic Empowerment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b="1" dirty="0"/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2934697" y="5446939"/>
            <a:ext cx="640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  <a:ea typeface="MS PGothic" pitchFamily="34" charset="-128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  <a:ea typeface="MS PGothic" pitchFamily="34" charset="-128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  <a:ea typeface="MS PGothic" pitchFamily="34" charset="-128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  <a:ea typeface="MS PGothic" pitchFamily="34" charset="-128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  <a:ea typeface="MS PGothic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Mayra Buvinic – </a:t>
            </a:r>
            <a:r>
              <a:rPr lang="en-US" sz="2400" dirty="0" smtClean="0">
                <a:solidFill>
                  <a:schemeClr val="tx1"/>
                </a:solidFill>
              </a:rPr>
              <a:t>October 2015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3031671" y="2047330"/>
            <a:ext cx="640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  <a:ea typeface="MS PGothic" pitchFamily="34" charset="-128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  <a:ea typeface="MS PGothic" pitchFamily="34" charset="-128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  <a:ea typeface="MS PGothic" pitchFamily="34" charset="-128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  <a:ea typeface="MS PGothic" pitchFamily="34" charset="-128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  <a:ea typeface="MS PGothic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A United Nations Foundation and ExxonMobil Foundation Collaboration</a:t>
            </a: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472" y="3325246"/>
            <a:ext cx="1661685" cy="1846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780" y="3332467"/>
            <a:ext cx="1804881" cy="183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072" y="3332467"/>
            <a:ext cx="1752601" cy="183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197" y="3325247"/>
            <a:ext cx="1752600" cy="1846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0" y="6437540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0" y="1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67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752600" y="685800"/>
            <a:ext cx="8534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How to Measure What Works?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524000" y="6437540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14605" y="1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45920" y="1685705"/>
            <a:ext cx="90525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Think Pieces by: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Oriana </a:t>
            </a:r>
            <a:r>
              <a:rPr lang="en-US" dirty="0" err="1"/>
              <a:t>Bandiera</a:t>
            </a:r>
            <a:r>
              <a:rPr lang="en-US" dirty="0"/>
              <a:t>, </a:t>
            </a:r>
            <a:r>
              <a:rPr lang="en-US" i="1" dirty="0"/>
              <a:t>London School of Economics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James C. Knowles, </a:t>
            </a:r>
            <a:r>
              <a:rPr lang="en-US" i="1" dirty="0"/>
              <a:t>Independent Consultant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Agnes R. Quisumbing, Cheryl Doss, Nancy Johnson and </a:t>
            </a:r>
          </a:p>
          <a:p>
            <a:pPr marL="457200" lvl="1" indent="0">
              <a:buNone/>
            </a:pPr>
            <a:r>
              <a:rPr lang="en-US" dirty="0"/>
              <a:t>    	Ruth </a:t>
            </a:r>
            <a:r>
              <a:rPr lang="en-US" dirty="0" err="1"/>
              <a:t>Meinzen</a:t>
            </a:r>
            <a:r>
              <a:rPr lang="en-US" dirty="0"/>
              <a:t>-Dick, </a:t>
            </a:r>
            <a:r>
              <a:rPr lang="en-US" i="1" dirty="0"/>
              <a:t>International Food Policy Research 	Institute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Martin Valdivia, </a:t>
            </a:r>
            <a:r>
              <a:rPr lang="en-US" i="1" dirty="0"/>
              <a:t>GRADE, Peru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Christopher Woodruff, </a:t>
            </a:r>
            <a:r>
              <a:rPr lang="en-US" i="1" dirty="0"/>
              <a:t>University of Warwick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131" y="0"/>
            <a:ext cx="1804881" cy="183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267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752600" y="685800"/>
            <a:ext cx="8534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FF0000"/>
                </a:solidFill>
              </a:rPr>
              <a:t>Causal Chain: 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Outcomes and Indicators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6437540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14605" y="1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0" y="1847169"/>
            <a:ext cx="6134100" cy="4267200"/>
          </a:xfrm>
          <a:prstGeom prst="rect">
            <a:avLst/>
          </a:prstGeom>
        </p:spPr>
      </p:pic>
      <p:pic>
        <p:nvPicPr>
          <p:cNvPr id="8" name="Picture 2" descr="http://www.womeneconroadmap.org/sites/default/files/styles/thumb_658x229/public/youth_employment_banner.png?itok=y42JHZ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5181600" cy="18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508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828800" y="990600"/>
            <a:ext cx="8534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100" b="1" dirty="0">
                <a:solidFill>
                  <a:srgbClr val="FF0000"/>
                </a:solidFill>
              </a:rPr>
              <a:t>Roadmap Measures Website</a:t>
            </a:r>
            <a:r>
              <a:rPr lang="en-US" sz="3000" b="1" dirty="0">
                <a:solidFill>
                  <a:srgbClr val="FF0000"/>
                </a:solidFill>
              </a:rPr>
              <a:t/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>
                <a:solidFill>
                  <a:schemeClr val="tx2">
                    <a:lumMod val="50000"/>
                  </a:schemeClr>
                </a:solidFill>
              </a:rPr>
              <a:t>www.womeneconroadmap.org/measurement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6437540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14605" y="1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1981200" y="216630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Web content:</a:t>
            </a:r>
          </a:p>
          <a:p>
            <a:pPr lvl="1"/>
            <a:r>
              <a:rPr lang="en-US" dirty="0"/>
              <a:t>Measuring highlights</a:t>
            </a:r>
          </a:p>
          <a:p>
            <a:pPr lvl="1"/>
            <a:r>
              <a:rPr lang="en-US" dirty="0"/>
              <a:t>Suggested intermediate and final outcome indicators</a:t>
            </a:r>
          </a:p>
          <a:p>
            <a:pPr lvl="1"/>
            <a:r>
              <a:rPr lang="en-US" dirty="0"/>
              <a:t>Links to selected questionnaires for each suggested indicator  </a:t>
            </a:r>
          </a:p>
          <a:p>
            <a:pPr lvl="1"/>
            <a:r>
              <a:rPr lang="en-US" dirty="0"/>
              <a:t>Supplementary measurement guidelines</a:t>
            </a:r>
          </a:p>
          <a:p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510" y="1"/>
            <a:ext cx="1520793" cy="1595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752600" y="685800"/>
            <a:ext cx="8534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Six Principles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6437540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14605" y="1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57400" y="1685705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dirty="0" smtClean="0"/>
              <a:t>Given </a:t>
            </a:r>
            <a:r>
              <a:rPr lang="en-US" dirty="0"/>
              <a:t>the interdependence of women’s economic and social roles, it is important to measure both </a:t>
            </a:r>
            <a:r>
              <a:rPr lang="en-US" i="1" dirty="0">
                <a:solidFill>
                  <a:srgbClr val="FF0000"/>
                </a:solidFill>
              </a:rPr>
              <a:t>economic</a:t>
            </a:r>
            <a:r>
              <a:rPr lang="en-US" dirty="0"/>
              <a:t> and </a:t>
            </a:r>
            <a:r>
              <a:rPr lang="en-US" i="1" dirty="0">
                <a:solidFill>
                  <a:srgbClr val="FF0000"/>
                </a:solidFill>
              </a:rPr>
              <a:t>social</a:t>
            </a:r>
            <a:r>
              <a:rPr lang="en-US" dirty="0"/>
              <a:t> outcomes to understand women’s economic empowerment.</a:t>
            </a:r>
            <a:endParaRPr lang="en-US" dirty="0">
              <a:solidFill>
                <a:srgbClr val="004F8A"/>
              </a:solidFill>
            </a:endParaRP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dirty="0"/>
              <a:t>It is also important to measure both </a:t>
            </a:r>
            <a:r>
              <a:rPr lang="en-US" i="1" dirty="0">
                <a:solidFill>
                  <a:srgbClr val="FF0000"/>
                </a:solidFill>
              </a:rPr>
              <a:t>individual</a:t>
            </a:r>
            <a:r>
              <a:rPr lang="en-US" dirty="0"/>
              <a:t> and </a:t>
            </a:r>
            <a:r>
              <a:rPr lang="en-US" i="1" dirty="0">
                <a:solidFill>
                  <a:srgbClr val="FF0000"/>
                </a:solidFill>
              </a:rPr>
              <a:t>household</a:t>
            </a:r>
            <a:r>
              <a:rPr lang="en-US" dirty="0"/>
              <a:t> effects, considering the broader context of women’s well-being in the household.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dirty="0"/>
              <a:t>The “</a:t>
            </a:r>
            <a:r>
              <a:rPr lang="en-US" i="1" dirty="0">
                <a:solidFill>
                  <a:srgbClr val="FF0000"/>
                </a:solidFill>
              </a:rPr>
              <a:t>what</a:t>
            </a:r>
            <a:r>
              <a:rPr lang="en-US" dirty="0"/>
              <a:t>” and the “</a:t>
            </a:r>
            <a:r>
              <a:rPr lang="en-US" dirty="0">
                <a:solidFill>
                  <a:srgbClr val="FF0000"/>
                </a:solidFill>
              </a:rPr>
              <a:t>how</a:t>
            </a:r>
            <a:r>
              <a:rPr lang="en-US" dirty="0"/>
              <a:t>” of an evaluation matter equally: “what” refers to the outcomes measured, “how” to the evaluation design.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dirty="0"/>
              <a:t>No evaluation is better than a poorly designed evaluation.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dirty="0"/>
              <a:t>Not every program can be rigorously evaluated, but we can learn something of value from every program.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dirty="0"/>
              <a:t>Complementary qualitative work is important to understand the “why” behind results, which can be quite useful for program staff.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396" y="0"/>
            <a:ext cx="1514605" cy="1565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885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752600" y="685800"/>
            <a:ext cx="8534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Good Practices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for questionnaire design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6437540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14605" y="1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57400" y="1842766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Keep it numerical</a:t>
            </a:r>
          </a:p>
          <a:p>
            <a:r>
              <a:rPr lang="en-US" sz="2400" dirty="0"/>
              <a:t>Keep it easy</a:t>
            </a:r>
          </a:p>
          <a:p>
            <a:r>
              <a:rPr lang="en-US" sz="2400" dirty="0"/>
              <a:t>Keep it short</a:t>
            </a:r>
          </a:p>
          <a:p>
            <a:r>
              <a:rPr lang="en-US" sz="2400" dirty="0"/>
              <a:t>Keep it consistent</a:t>
            </a:r>
          </a:p>
          <a:p>
            <a:r>
              <a:rPr lang="en-US" sz="2400" dirty="0"/>
              <a:t>Give a way out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131" y="0"/>
            <a:ext cx="1804881" cy="183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65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752600" y="685800"/>
            <a:ext cx="8534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A Roadmap for Promoting Women’s Economic Empowerment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57400" y="1828800"/>
            <a:ext cx="8458200" cy="4144962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Answers question: </a:t>
            </a:r>
            <a:r>
              <a:rPr lang="en-US" sz="2400" b="1" i="1" dirty="0"/>
              <a:t>‘what works for whom and where?’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Measures changes in women’s </a:t>
            </a:r>
            <a:r>
              <a:rPr lang="en-US" sz="2400" b="1" u="sng" dirty="0"/>
              <a:t>productivity and earnings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Includes 18 </a:t>
            </a:r>
            <a:r>
              <a:rPr lang="en-US" sz="2400" b="1" u="sng" dirty="0"/>
              <a:t>research commissions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Reviews empirical evaluations of 136 interventions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Covers four </a:t>
            </a:r>
            <a:r>
              <a:rPr lang="en-US" sz="2400" b="1" u="sng" dirty="0"/>
              <a:t>categories:</a:t>
            </a:r>
            <a:r>
              <a:rPr lang="en-US" sz="2400" b="1" dirty="0"/>
              <a:t> entrepreneurship, farming, wage employment, and young women’s employment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Target audiences: private sector and private/public collaboration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Ranks according to strength of evidence, cost-effectiveness and duration impacts.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524000" y="6437540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14605" y="1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6400803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654628" y="609600"/>
            <a:ext cx="8534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Roadmap Guideposts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8458200" cy="41449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What</a:t>
            </a:r>
            <a:r>
              <a:rPr lang="en-US" sz="2400" b="1" dirty="0"/>
              <a:t> – proven, promising, high potential and unproven interventions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For whom</a:t>
            </a:r>
            <a:r>
              <a:rPr lang="en-US" sz="2400" b="1" dirty="0"/>
              <a:t> – very poor, poor, non-poor, and young women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Where</a:t>
            </a:r>
            <a:r>
              <a:rPr lang="en-US" sz="2400" b="1" dirty="0"/>
              <a:t> – country scenarios defined by demographic trends and job prospects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000" b="1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549141"/>
            <a:ext cx="3200400" cy="230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14605" y="1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1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6400803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654628" y="609600"/>
            <a:ext cx="8534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Country Scenarios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8458200" cy="41449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b="1" dirty="0" smtClean="0"/>
              <a:t>High fertility – agrarian economies</a:t>
            </a:r>
            <a:endParaRPr lang="en-US" sz="2400" b="1" dirty="0"/>
          </a:p>
          <a:p>
            <a:pPr>
              <a:spcAft>
                <a:spcPts val="600"/>
              </a:spcAft>
            </a:pPr>
            <a:r>
              <a:rPr lang="en-US" sz="2400" b="1" dirty="0" smtClean="0"/>
              <a:t>Declining fertility – urbanizing economies</a:t>
            </a:r>
            <a:endParaRPr lang="en-US" sz="2400" b="1" dirty="0"/>
          </a:p>
          <a:p>
            <a:r>
              <a:rPr lang="en-US" sz="2400" b="1" dirty="0" smtClean="0"/>
              <a:t>Declining fertility – formalizing economies</a:t>
            </a:r>
          </a:p>
          <a:p>
            <a:r>
              <a:rPr lang="en-US" sz="2400" b="1" dirty="0" smtClean="0"/>
              <a:t>Aging populations and societies</a:t>
            </a:r>
          </a:p>
          <a:p>
            <a:r>
              <a:rPr lang="en-US" sz="2400" b="1" dirty="0" smtClean="0"/>
              <a:t>Cross-cutting scenarios:</a:t>
            </a:r>
          </a:p>
          <a:p>
            <a:pPr lvl="1"/>
            <a:r>
              <a:rPr lang="en-US" sz="2000" b="1" dirty="0" smtClean="0"/>
              <a:t>Conflict affected economies</a:t>
            </a:r>
          </a:p>
          <a:p>
            <a:pPr lvl="1"/>
            <a:r>
              <a:rPr lang="en-US" sz="2000" b="1" dirty="0" smtClean="0"/>
              <a:t>Resource rich countries and small island states</a:t>
            </a:r>
            <a:endParaRPr lang="en-US" sz="2000" b="1" dirty="0"/>
          </a:p>
          <a:p>
            <a:pPr marL="457200" lvl="1" indent="0">
              <a:spcAft>
                <a:spcPts val="600"/>
              </a:spcAft>
              <a:buNone/>
            </a:pPr>
            <a:endParaRPr lang="en-US" sz="2000" b="1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514605" y="1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6400803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793453" y="727392"/>
            <a:ext cx="8534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Where?</a:t>
            </a:r>
            <a:br>
              <a:rPr lang="en-US" sz="3000" b="1" dirty="0" smtClean="0">
                <a:solidFill>
                  <a:srgbClr val="FF0000"/>
                </a:solidFill>
              </a:rPr>
            </a:br>
            <a:r>
              <a:rPr lang="en-US" sz="3000" b="1" dirty="0" smtClean="0">
                <a:solidFill>
                  <a:srgbClr val="FF0000"/>
                </a:solidFill>
              </a:rPr>
              <a:t>High Fertility – Agrarian Economies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69653" y="1837374"/>
            <a:ext cx="8458200" cy="41449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b="1" dirty="0" smtClean="0"/>
              <a:t>Categories of women most likely to seek work:</a:t>
            </a:r>
          </a:p>
          <a:p>
            <a:pPr lvl="1">
              <a:spcAft>
                <a:spcPts val="600"/>
              </a:spcAft>
            </a:pPr>
            <a:r>
              <a:rPr lang="en-US" sz="2000" b="1" dirty="0" smtClean="0"/>
              <a:t>Very poor entrepreneurs and poor entrepreneurs</a:t>
            </a:r>
          </a:p>
          <a:p>
            <a:pPr lvl="1">
              <a:spcAft>
                <a:spcPts val="600"/>
              </a:spcAft>
            </a:pPr>
            <a:r>
              <a:rPr lang="en-US" sz="2000" b="1" dirty="0" smtClean="0"/>
              <a:t>Poor farmers</a:t>
            </a:r>
          </a:p>
          <a:p>
            <a:pPr lvl="1">
              <a:spcAft>
                <a:spcPts val="600"/>
              </a:spcAft>
            </a:pPr>
            <a:r>
              <a:rPr lang="en-US" sz="2000" b="1" dirty="0" smtClean="0"/>
              <a:t>Non-poor farmers</a:t>
            </a:r>
          </a:p>
          <a:p>
            <a:pPr lvl="1">
              <a:spcAft>
                <a:spcPts val="600"/>
              </a:spcAft>
            </a:pPr>
            <a:r>
              <a:rPr lang="en-US" sz="2000" b="1" dirty="0" smtClean="0"/>
              <a:t>Young women</a:t>
            </a:r>
          </a:p>
          <a:p>
            <a:pPr>
              <a:spcAft>
                <a:spcPts val="600"/>
              </a:spcAft>
            </a:pPr>
            <a:r>
              <a:rPr lang="en-US" sz="2400" b="1" dirty="0" smtClean="0"/>
              <a:t>Proven and promising interventions</a:t>
            </a:r>
          </a:p>
          <a:p>
            <a:pPr>
              <a:spcAft>
                <a:spcPts val="600"/>
              </a:spcAft>
            </a:pPr>
            <a:r>
              <a:rPr lang="en-US" sz="2400" b="1" dirty="0" smtClean="0"/>
              <a:t>Complementary interventions (for women)</a:t>
            </a:r>
          </a:p>
          <a:p>
            <a:pPr lvl="1">
              <a:spcAft>
                <a:spcPts val="600"/>
              </a:spcAft>
            </a:pPr>
            <a:r>
              <a:rPr lang="en-US" sz="2000" b="1" dirty="0" smtClean="0"/>
              <a:t>A. Family planning and RH information and intervention</a:t>
            </a:r>
          </a:p>
          <a:p>
            <a:pPr lvl="1">
              <a:spcAft>
                <a:spcPts val="600"/>
              </a:spcAft>
            </a:pPr>
            <a:r>
              <a:rPr lang="en-US" sz="2000" b="1" dirty="0" smtClean="0"/>
              <a:t>B. Schooling investments</a:t>
            </a:r>
            <a:endParaRPr lang="en-US" sz="2000" b="1" dirty="0"/>
          </a:p>
          <a:p>
            <a:pPr marL="457200" lvl="1" indent="0">
              <a:spcAft>
                <a:spcPts val="600"/>
              </a:spcAft>
              <a:buNone/>
            </a:pPr>
            <a:endParaRPr lang="en-US" sz="2000" b="1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514605" y="1"/>
            <a:ext cx="9144000" cy="457199"/>
          </a:xfrm>
          <a:prstGeom prst="rect">
            <a:avLst/>
          </a:prstGeom>
          <a:solidFill>
            <a:srgbClr val="49B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4" descr="http://www.womeneconroadmap.org/sites/default/files/styles/thumb_658x229/public/farming_banner_0.png?itok=j2YopD3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653" y="4956493"/>
            <a:ext cx="459795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59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1"/>
            <a:ext cx="9144000" cy="457199"/>
          </a:xfrm>
          <a:prstGeom prst="rect">
            <a:avLst/>
          </a:prstGeom>
          <a:solidFill>
            <a:srgbClr val="BD33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676400" y="762000"/>
            <a:ext cx="8534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000" b="1" dirty="0">
                <a:solidFill>
                  <a:srgbClr val="BD332B"/>
                </a:solidFill>
              </a:rPr>
              <a:t>Overall Lessons from the Roadmap</a:t>
            </a:r>
            <a:r>
              <a:rPr lang="en-US" dirty="0" smtClean="0">
                <a:solidFill>
                  <a:srgbClr val="BD332B"/>
                </a:solidFill>
              </a:rPr>
              <a:t/>
            </a:r>
            <a:br>
              <a:rPr lang="en-US" dirty="0" smtClean="0">
                <a:solidFill>
                  <a:srgbClr val="BD332B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76400" y="2057400"/>
            <a:ext cx="8763000" cy="4419600"/>
          </a:xfrm>
        </p:spPr>
        <p:txBody>
          <a:bodyPr>
            <a:normAutofit lnSpcReduction="10000"/>
          </a:bodyPr>
          <a:lstStyle/>
          <a:p>
            <a:pPr marL="457200" indent="-457200"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US" sz="2400" b="1" u="sng" dirty="0"/>
              <a:t>Heterogeneity affects outcomes</a:t>
            </a:r>
            <a:r>
              <a:rPr lang="en-US" sz="2400" b="1" dirty="0"/>
              <a:t>: same class of interventions has different outcomes depending on client.</a:t>
            </a:r>
          </a:p>
          <a:p>
            <a:pPr lvl="1">
              <a:spcAft>
                <a:spcPts val="1000"/>
              </a:spcAft>
              <a:defRPr/>
            </a:pPr>
            <a:r>
              <a:rPr lang="en-US" b="1" dirty="0"/>
              <a:t>Capital (loan or grant) alone work for SMEs; does not work for subsistence level enterprises; may work for microenterprises.</a:t>
            </a:r>
          </a:p>
          <a:p>
            <a:pPr lvl="1">
              <a:spcAft>
                <a:spcPts val="1000"/>
              </a:spcAft>
              <a:defRPr/>
            </a:pPr>
            <a:r>
              <a:rPr lang="en-US" b="1" u="sng" dirty="0"/>
              <a:t>The very poor need more</a:t>
            </a:r>
            <a:r>
              <a:rPr lang="en-US" b="1" dirty="0"/>
              <a:t>: very poor women need more intensive package of services to break out of subsistence production.</a:t>
            </a:r>
          </a:p>
          <a:p>
            <a:pPr lvl="1">
              <a:spcAft>
                <a:spcPts val="1000"/>
              </a:spcAft>
              <a:defRPr/>
            </a:pPr>
            <a:r>
              <a:rPr lang="en-US" b="1" dirty="0"/>
              <a:t>What works for young women does not necessarily work for adult women.</a:t>
            </a:r>
          </a:p>
          <a:p>
            <a:pPr lvl="1">
              <a:spcAft>
                <a:spcPts val="1000"/>
              </a:spcAft>
              <a:defRPr/>
            </a:pPr>
            <a:r>
              <a:rPr lang="en-US" b="1" dirty="0"/>
              <a:t>Young women may self-source better, face fewer constraints and fewer opportunities.</a:t>
            </a:r>
          </a:p>
          <a:p>
            <a:pPr lvl="1">
              <a:spcAft>
                <a:spcPts val="1000"/>
              </a:spcAft>
              <a:defRPr/>
            </a:pPr>
            <a:endParaRPr lang="en-US" sz="2000" b="1" dirty="0"/>
          </a:p>
          <a:p>
            <a:pPr marL="457200" lvl="1" indent="0">
              <a:spcAft>
                <a:spcPts val="600"/>
              </a:spcAft>
              <a:buNone/>
            </a:pPr>
            <a:endParaRPr lang="en-US" sz="2000" b="1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524000" y="6400803"/>
            <a:ext cx="9144000" cy="457199"/>
          </a:xfrm>
          <a:prstGeom prst="rect">
            <a:avLst/>
          </a:prstGeom>
          <a:solidFill>
            <a:srgbClr val="BD33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7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1"/>
            <a:ext cx="9144000" cy="457199"/>
          </a:xfrm>
          <a:prstGeom prst="rect">
            <a:avLst/>
          </a:prstGeom>
          <a:solidFill>
            <a:srgbClr val="BD33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676400" y="762000"/>
            <a:ext cx="8534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000" b="1" dirty="0">
                <a:solidFill>
                  <a:srgbClr val="BD332B"/>
                </a:solidFill>
              </a:rPr>
              <a:t>Overall Lessons from the Roadmap</a:t>
            </a:r>
            <a:r>
              <a:rPr lang="en-US" dirty="0" smtClean="0">
                <a:solidFill>
                  <a:srgbClr val="BD332B"/>
                </a:solidFill>
              </a:rPr>
              <a:t/>
            </a:r>
            <a:br>
              <a:rPr lang="en-US" dirty="0" smtClean="0">
                <a:solidFill>
                  <a:srgbClr val="BD332B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76400" y="1905002"/>
            <a:ext cx="8763000" cy="457199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Aft>
                <a:spcPts val="1000"/>
              </a:spcAft>
              <a:buFont typeface="+mj-lt"/>
              <a:buAutoNum type="arabicPeriod" startAt="2"/>
              <a:defRPr/>
            </a:pPr>
            <a:r>
              <a:rPr lang="en-US" sz="2400" b="1" u="sng" dirty="0"/>
              <a:t>Women face additional constraints</a:t>
            </a:r>
            <a:r>
              <a:rPr lang="en-US" sz="2400" b="1" dirty="0"/>
              <a:t>: pre-existing gender differences and inequalities affect outcome of intervention.</a:t>
            </a:r>
          </a:p>
          <a:p>
            <a:pPr lvl="1">
              <a:spcAft>
                <a:spcPts val="1000"/>
              </a:spcAft>
              <a:defRPr/>
            </a:pPr>
            <a:r>
              <a:rPr lang="en-US" b="1" dirty="0"/>
              <a:t>Differences in outcomes favoring men likely due to women having</a:t>
            </a:r>
          </a:p>
          <a:p>
            <a:pPr marL="1371600" lvl="2" indent="-457200">
              <a:spcAft>
                <a:spcPts val="1000"/>
              </a:spcAft>
              <a:buFont typeface="+mj-lt"/>
              <a:buAutoNum type="alphaLcPeriod"/>
              <a:defRPr/>
            </a:pPr>
            <a:r>
              <a:rPr lang="en-US" b="1" dirty="0"/>
              <a:t>More severe business constraints (less efficient industries and sectors.)</a:t>
            </a:r>
          </a:p>
          <a:p>
            <a:pPr marL="1371600" lvl="2" indent="-457200">
              <a:spcAft>
                <a:spcPts val="1000"/>
              </a:spcAft>
              <a:buFont typeface="+mj-lt"/>
              <a:buAutoNum type="alphaLcPeriod"/>
              <a:defRPr/>
            </a:pPr>
            <a:r>
              <a:rPr lang="en-US" b="1" dirty="0"/>
              <a:t>More severe social pressures to divert capital (internally or externally motivated)</a:t>
            </a:r>
          </a:p>
          <a:p>
            <a:pPr marL="1371600" lvl="2" indent="-457200">
              <a:spcAft>
                <a:spcPts val="1000"/>
              </a:spcAft>
              <a:buFont typeface="+mj-lt"/>
              <a:buAutoNum type="alphaLcPeriod"/>
              <a:defRPr/>
            </a:pPr>
            <a:r>
              <a:rPr lang="en-US" b="1" dirty="0"/>
              <a:t>Combination</a:t>
            </a:r>
          </a:p>
          <a:p>
            <a:pPr lvl="1">
              <a:spcAft>
                <a:spcPts val="1000"/>
              </a:spcAft>
              <a:defRPr/>
            </a:pPr>
            <a:r>
              <a:rPr lang="en-US" b="1" u="sng" dirty="0"/>
              <a:t>Clever design adjustments are available:</a:t>
            </a:r>
            <a:r>
              <a:rPr lang="en-US" b="1" dirty="0"/>
              <a:t> simple, clear features can help women overcome family and social pressures (nudge) and provide autonomy (mobile phones.)</a:t>
            </a:r>
          </a:p>
          <a:p>
            <a:pPr lvl="1">
              <a:spcAft>
                <a:spcPts val="1000"/>
              </a:spcAft>
              <a:defRPr/>
            </a:pPr>
            <a:r>
              <a:rPr lang="en-US" b="1" dirty="0"/>
              <a:t>Clever design adjustments include adapting designs to women’s needs.</a:t>
            </a:r>
          </a:p>
          <a:p>
            <a:pPr lvl="1">
              <a:spcAft>
                <a:spcPts val="1000"/>
              </a:spcAft>
              <a:defRPr/>
            </a:pPr>
            <a:endParaRPr lang="en-US" sz="2000" b="1" dirty="0"/>
          </a:p>
          <a:p>
            <a:pPr marL="457200" lvl="1" indent="0">
              <a:spcAft>
                <a:spcPts val="600"/>
              </a:spcAft>
              <a:buNone/>
            </a:pPr>
            <a:endParaRPr lang="en-US" sz="2000" b="1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524000" y="6400803"/>
            <a:ext cx="9144000" cy="457199"/>
          </a:xfrm>
          <a:prstGeom prst="rect">
            <a:avLst/>
          </a:prstGeom>
          <a:solidFill>
            <a:srgbClr val="BD33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1"/>
            <a:ext cx="9144000" cy="457199"/>
          </a:xfrm>
          <a:prstGeom prst="rect">
            <a:avLst/>
          </a:prstGeom>
          <a:solidFill>
            <a:srgbClr val="BD33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676400" y="762000"/>
            <a:ext cx="8534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000" b="1" dirty="0">
                <a:solidFill>
                  <a:srgbClr val="BD332B"/>
                </a:solidFill>
              </a:rPr>
              <a:t>Overall Lessons from the Roadmap</a:t>
            </a:r>
            <a:r>
              <a:rPr lang="en-US" dirty="0" smtClean="0">
                <a:solidFill>
                  <a:srgbClr val="BD332B"/>
                </a:solidFill>
              </a:rPr>
              <a:t/>
            </a:r>
            <a:br>
              <a:rPr lang="en-US" dirty="0" smtClean="0">
                <a:solidFill>
                  <a:srgbClr val="BD332B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8763000" cy="472440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000"/>
              </a:spcAft>
              <a:buFont typeface="+mj-lt"/>
              <a:buAutoNum type="arabicPeriod" startAt="3"/>
              <a:defRPr/>
            </a:pPr>
            <a:endParaRPr lang="en-US" sz="2400" b="1" u="sng" dirty="0"/>
          </a:p>
          <a:p>
            <a:pPr marL="457200" indent="-457200">
              <a:spcAft>
                <a:spcPts val="1000"/>
              </a:spcAft>
              <a:buFont typeface="+mj-lt"/>
              <a:buAutoNum type="arabicPeriod" startAt="3"/>
              <a:defRPr/>
            </a:pPr>
            <a:r>
              <a:rPr lang="en-US" sz="2400" b="1" u="sng" dirty="0"/>
              <a:t>Female autonomy helps produce better outcomes</a:t>
            </a:r>
            <a:r>
              <a:rPr lang="en-US" sz="2400" b="1" dirty="0"/>
              <a:t>: </a:t>
            </a:r>
          </a:p>
          <a:p>
            <a:pPr lvl="1">
              <a:spcAft>
                <a:spcPts val="1000"/>
              </a:spcAft>
              <a:defRPr/>
            </a:pPr>
            <a:r>
              <a:rPr lang="en-US" sz="2000" b="1" dirty="0"/>
              <a:t>Proxies for autonomy include sole income earners, FHH</a:t>
            </a:r>
          </a:p>
          <a:p>
            <a:pPr lvl="1">
              <a:spcAft>
                <a:spcPts val="1000"/>
              </a:spcAft>
              <a:defRPr/>
            </a:pPr>
            <a:r>
              <a:rPr lang="en-US" sz="2000" b="1" dirty="0"/>
              <a:t>Alternative explanation is that service provision has been biased to MHH.</a:t>
            </a:r>
          </a:p>
          <a:p>
            <a:pPr lvl="1">
              <a:spcAft>
                <a:spcPts val="1000"/>
              </a:spcAft>
              <a:defRPr/>
            </a:pPr>
            <a:r>
              <a:rPr lang="en-US" sz="2000" b="1" dirty="0"/>
              <a:t>Autonomy seems less important to explain outcomes in wage employment (more developed or more conducive environment.)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000" b="1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524000" y="6400803"/>
            <a:ext cx="9144000" cy="457199"/>
          </a:xfrm>
          <a:prstGeom prst="rect">
            <a:avLst/>
          </a:prstGeom>
          <a:solidFill>
            <a:srgbClr val="BD33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http://www.womeneconroadmap.org/sites/default/files/styles/thumb_658x229/public/youth_employment_banner.png?itok=y42JHZ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9941"/>
            <a:ext cx="5181600" cy="18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34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1"/>
            <a:ext cx="9144000" cy="457199"/>
          </a:xfrm>
          <a:prstGeom prst="rect">
            <a:avLst/>
          </a:prstGeom>
          <a:solidFill>
            <a:srgbClr val="BD33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676400" y="762000"/>
            <a:ext cx="8534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000" b="1" dirty="0">
                <a:solidFill>
                  <a:srgbClr val="BD332B"/>
                </a:solidFill>
              </a:rPr>
              <a:t>Overall Lessons from the Roadmap</a:t>
            </a:r>
            <a:r>
              <a:rPr lang="en-US" dirty="0" smtClean="0">
                <a:solidFill>
                  <a:srgbClr val="BD332B"/>
                </a:solidFill>
              </a:rPr>
              <a:t/>
            </a:r>
            <a:br>
              <a:rPr lang="en-US" dirty="0" smtClean="0">
                <a:solidFill>
                  <a:srgbClr val="BD332B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76400" y="2057400"/>
            <a:ext cx="8763000" cy="441960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000"/>
              </a:spcAft>
              <a:buFont typeface="+mj-lt"/>
              <a:buAutoNum type="arabicPeriod" startAt="4"/>
              <a:defRPr/>
            </a:pPr>
            <a:r>
              <a:rPr lang="en-US" sz="2400" b="1" u="sng" dirty="0"/>
              <a:t>Knowledge gaps</a:t>
            </a:r>
            <a:r>
              <a:rPr lang="en-US" sz="2400" b="1" dirty="0"/>
              <a:t>: </a:t>
            </a:r>
          </a:p>
          <a:p>
            <a:pPr lvl="1">
              <a:spcAft>
                <a:spcPts val="1000"/>
              </a:spcAft>
              <a:defRPr/>
            </a:pPr>
            <a:r>
              <a:rPr lang="en-US" sz="2000" b="1" dirty="0"/>
              <a:t>Characteristics and determinants of success – “cross-overs”, successful school to work transitions, upward mobility in wage work.</a:t>
            </a:r>
          </a:p>
          <a:p>
            <a:pPr lvl="1">
              <a:spcAft>
                <a:spcPts val="1000"/>
              </a:spcAft>
              <a:defRPr/>
            </a:pPr>
            <a:r>
              <a:rPr lang="en-US" sz="2000" b="1" dirty="0"/>
              <a:t>Successful profiles would help with selection</a:t>
            </a:r>
          </a:p>
          <a:p>
            <a:pPr lvl="1">
              <a:spcAft>
                <a:spcPts val="1000"/>
              </a:spcAft>
              <a:defRPr/>
            </a:pPr>
            <a:r>
              <a:rPr lang="en-US" sz="2000" b="1" dirty="0"/>
              <a:t>Lessons from failed programs</a:t>
            </a:r>
          </a:p>
          <a:p>
            <a:pPr lvl="1">
              <a:spcAft>
                <a:spcPts val="1000"/>
              </a:spcAft>
              <a:defRPr/>
            </a:pPr>
            <a:r>
              <a:rPr lang="en-US" sz="2000" b="1" dirty="0"/>
              <a:t>Impact of business networks, mentors, firm certification</a:t>
            </a:r>
          </a:p>
          <a:p>
            <a:pPr lvl="1">
              <a:spcAft>
                <a:spcPts val="1000"/>
              </a:spcAft>
              <a:defRPr/>
            </a:pPr>
            <a:r>
              <a:rPr lang="en-US" sz="2000" b="1" dirty="0"/>
              <a:t>Evidence on financial &amp; economic costs &amp; sustainability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000" b="1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524000" y="6400803"/>
            <a:ext cx="9144000" cy="457199"/>
          </a:xfrm>
          <a:prstGeom prst="rect">
            <a:avLst/>
          </a:prstGeom>
          <a:solidFill>
            <a:srgbClr val="BD33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http://www.womeneconroadmap.org/sites/default/files/styles/thumb_658x229/public/wage_employment_banner.png?itok=6gNKvFZ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47" y="4579940"/>
            <a:ext cx="5035853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8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5575</TotalTime>
  <Words>829</Words>
  <Application>Microsoft Office PowerPoint</Application>
  <PresentationFormat>Aangepast</PresentationFormat>
  <Paragraphs>100</Paragraphs>
  <Slides>14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 Theme</vt:lpstr>
      <vt:lpstr>A Roadmap for Promoting Women’s Economic Empowerment </vt:lpstr>
      <vt:lpstr>A Roadmap for Promoting Women’s Economic Empowerment  </vt:lpstr>
      <vt:lpstr>Roadmap Guideposts  </vt:lpstr>
      <vt:lpstr>Country Scenarios  </vt:lpstr>
      <vt:lpstr>Where? High Fertility – Agrarian Economies  </vt:lpstr>
      <vt:lpstr>Overall Lessons from the Roadmap  </vt:lpstr>
      <vt:lpstr>Overall Lessons from the Roadmap  </vt:lpstr>
      <vt:lpstr>Overall Lessons from the Roadmap  </vt:lpstr>
      <vt:lpstr>Overall Lessons from the Roadmap  </vt:lpstr>
      <vt:lpstr>How to Measure What Works?</vt:lpstr>
      <vt:lpstr>Causal Chain:  Outcomes and Indicators</vt:lpstr>
      <vt:lpstr>Roadmap Measures Website www.womeneconroadmap.org/measurement</vt:lpstr>
      <vt:lpstr>Six Principles</vt:lpstr>
      <vt:lpstr>Good Practices  for questionnaire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Johnson</dc:creator>
  <cp:lastModifiedBy>Saskia</cp:lastModifiedBy>
  <cp:revision>11</cp:revision>
  <cp:lastPrinted>2014-09-22T21:57:20Z</cp:lastPrinted>
  <dcterms:created xsi:type="dcterms:W3CDTF">2014-09-22T21:43:34Z</dcterms:created>
  <dcterms:modified xsi:type="dcterms:W3CDTF">2015-10-20T08:43:38Z</dcterms:modified>
</cp:coreProperties>
</file>