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8" r:id="rId10"/>
    <p:sldId id="264" r:id="rId11"/>
    <p:sldId id="273" r:id="rId12"/>
    <p:sldId id="272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E7"/>
    <a:srgbClr val="026A7F"/>
    <a:srgbClr val="58B6DD"/>
    <a:srgbClr val="F4F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5A1E2-D2F1-45A3-9DBF-1A943AC13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D49B1D-C216-416F-9250-5B6902C06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82417E-823C-40FA-B4BB-788DD158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D3DC-24F6-4BA4-A161-2837D0A18427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DBFD11-B39C-4FF2-BC65-6ACBE865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DE1349-22B7-49B9-A5CA-2A901DE5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37E-D8FF-42FA-AA8C-EE2C0EE9BF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57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74BF7-1AC2-4670-B3AA-39D2120B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19CC40-B0BB-4220-9EE1-CD14995BB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7B31D-A606-4CFD-BD59-DBBD1652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D3DC-24F6-4BA4-A161-2837D0A18427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EEC8E2-8DF3-42CD-955E-2DBAB0D9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069CDB-8F61-4704-BEAA-B85270D9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37E-D8FF-42FA-AA8C-EE2C0EE9BF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83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F236394-1705-432A-999D-D85A4DCC7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EB9ADF1-C64A-4F44-941C-E80189FFA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98EA2A-8058-45DC-82D3-87EF872D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D3DC-24F6-4BA4-A161-2837D0A18427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4D76FD-CDB6-445B-AFBC-47BCCB9C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923B9F-8D84-4A58-89D3-61AA4D68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37E-D8FF-42FA-AA8C-EE2C0EE9BF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73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1CBDB-2018-4CD5-B8F8-1E0057EA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EDB90C-6431-4F71-B20B-65961815A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5ECDCF-1F4D-41C4-BC68-E80B833A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D3DC-24F6-4BA4-A161-2837D0A18427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1DDFBE-2DED-45A5-AF0B-21A023CB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8A821B-F912-4956-932D-38DCF6BCF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37E-D8FF-42FA-AA8C-EE2C0EE9BF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60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ADA67-BADC-42B9-AEE6-19389F45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42BA13-0239-4AE4-BE78-8C47DBB0A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679348-158C-4337-895A-A2FDA342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D3DC-24F6-4BA4-A161-2837D0A18427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44EBB3-34C1-4214-877A-E6763FC8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141A4D-ABF9-4F00-9EB9-2A19434F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37E-D8FF-42FA-AA8C-EE2C0EE9BF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82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0A7A8-17B0-4B3A-999F-23F122D5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775A02-BED1-45FD-A4F1-07E072A86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4BD49D-817E-4B6E-A03A-E3495A1BB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6029B8-CA60-45A0-A4F1-CCB9E1B6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D3DC-24F6-4BA4-A161-2837D0A18427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43A3C9-7622-4D4C-9303-420CD09D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1C736D-D2F4-43F1-8DA7-E0FDDB6F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37E-D8FF-42FA-AA8C-EE2C0EE9BF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68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AA136-E7AF-45D1-ACB4-89775765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0085D-195F-40D6-B394-A20A8987F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7DC3C3-AC62-4D81-A9B0-056ABB274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12B57DC-FB4D-49E7-A332-FFA7273FC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8AB28A0-79CC-4515-8E55-76D52C286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4169227-94EB-4A2D-A575-B24FF7732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D3DC-24F6-4BA4-A161-2837D0A18427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C5664F6-474A-47E9-8BC6-A9153011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3BED2E5-4553-4772-8C9E-C60555B3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37E-D8FF-42FA-AA8C-EE2C0EE9BF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76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62AA5-9E08-44A7-B6C4-54B5CCC06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475B38C-FA6C-4305-975B-AFC74EC11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D3DC-24F6-4BA4-A161-2837D0A18427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497356-1295-4195-8502-50183CE7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03CE2D-E37B-481E-9B2C-8C729C8E7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37E-D8FF-42FA-AA8C-EE2C0EE9BF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33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375DC08-8117-4A7C-8785-44A199BD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D3DC-24F6-4BA4-A161-2837D0A18427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9BFF00E-6BB8-4B66-B2B9-66C3B0DA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2DA64D-4F3C-4C4B-8368-C1E37111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37E-D8FF-42FA-AA8C-EE2C0EE9BF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26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261A1-5325-4139-BF78-54588DA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47F771-CCE4-4CF7-B2C5-371594BB7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1E1EF2-7A69-4B65-8612-7CB74E93A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8F9B11-09FE-4D41-95E6-549B9477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D3DC-24F6-4BA4-A161-2837D0A18427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00575A-FBBA-4A4B-BCE3-2210A189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962A18-93A0-462D-8413-C82DE636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37E-D8FF-42FA-AA8C-EE2C0EE9BF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33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5A878-8161-47A7-BD72-0A1C285D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53BD161-88F3-43E0-B098-4CC5F477B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3D59A6-C08F-48A0-9AFC-738FCD0E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4D8611-C379-44F0-B321-9708298A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D3DC-24F6-4BA4-A161-2837D0A18427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6A5D8F-A2F1-4608-9912-7D088683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E526EA-33F2-4971-9AA0-AB230F4D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37E-D8FF-42FA-AA8C-EE2C0EE9BF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14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969EFD1-63E5-4E8B-9C2C-7625C3BA7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C5F1BE-AD00-43C6-A328-C7A0BB10A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6986C1-685A-45B4-BAF9-850A1A6A5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7D3DC-24F6-4BA4-A161-2837D0A18427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E6B95A-D9AD-4008-AE4B-5329B1FC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0F61F1-8758-4B96-9B35-A9EF02A31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537E-D8FF-42FA-AA8C-EE2C0EE9BF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6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CCF9937-E9D9-41AA-B800-1DC2FFFB5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47736"/>
            <a:ext cx="9753600" cy="13049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251DF39-A31A-4860-BE60-4C8FB9A48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275230"/>
            <a:ext cx="9753600" cy="27622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EECAAD9-A851-4317-B882-304A304ED4BF}"/>
              </a:ext>
            </a:extLst>
          </p:cNvPr>
          <p:cNvSpPr txBox="1"/>
          <p:nvPr/>
        </p:nvSpPr>
        <p:spPr>
          <a:xfrm>
            <a:off x="3120685" y="2721114"/>
            <a:ext cx="5950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26A7F"/>
                </a:solidFill>
                <a:latin typeface="Interstate"/>
              </a:rPr>
              <a:t>INCLUSIVE DEVELOPMENT</a:t>
            </a:r>
          </a:p>
          <a:p>
            <a:pPr algn="ctr"/>
            <a:endParaRPr lang="nl-NL" sz="4000" b="1" dirty="0">
              <a:solidFill>
                <a:srgbClr val="026A7F"/>
              </a:solidFill>
              <a:latin typeface="Interstate"/>
            </a:endParaRPr>
          </a:p>
          <a:p>
            <a:pPr algn="ctr"/>
            <a:r>
              <a:rPr lang="nl-NL" sz="4000" i="1" dirty="0">
                <a:solidFill>
                  <a:srgbClr val="026A7F"/>
                </a:solidFill>
                <a:latin typeface="Interstate"/>
              </a:rPr>
              <a:t>Marleen Dekker</a:t>
            </a:r>
          </a:p>
        </p:txBody>
      </p:sp>
    </p:spTree>
    <p:extLst>
      <p:ext uri="{BB962C8B-B14F-4D97-AF65-F5344CB8AC3E}">
        <p14:creationId xmlns:p14="http://schemas.microsoft.com/office/powerpoint/2010/main" val="3023888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64BA64D-BA92-4B87-B76D-7585F293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114764"/>
            <a:ext cx="352425" cy="495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F495A6A-3447-43FD-BD2F-E51748706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6511388"/>
            <a:ext cx="4958576" cy="14042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90E5842-A4CF-419A-9AD1-823EC9C05564}"/>
              </a:ext>
            </a:extLst>
          </p:cNvPr>
          <p:cNvSpPr txBox="1"/>
          <p:nvPr/>
        </p:nvSpPr>
        <p:spPr>
          <a:xfrm>
            <a:off x="1154152" y="2108824"/>
            <a:ext cx="55671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26A7F"/>
                </a:solidFill>
                <a:latin typeface="Interstate"/>
              </a:rPr>
              <a:t>Inequality is bad</a:t>
            </a:r>
          </a:p>
          <a:p>
            <a:r>
              <a:rPr lang="en-US" sz="2600" b="1" dirty="0">
                <a:solidFill>
                  <a:srgbClr val="026A7F"/>
                </a:solidFill>
                <a:latin typeface="Interstate"/>
              </a:rPr>
              <a:t>For economic growth, social cohesion and political stability</a:t>
            </a:r>
          </a:p>
          <a:p>
            <a:endParaRPr lang="en-US" sz="2600" b="1" dirty="0">
              <a:solidFill>
                <a:srgbClr val="026A7F"/>
              </a:solidFill>
              <a:latin typeface="Interstate"/>
            </a:endParaRPr>
          </a:p>
          <a:p>
            <a:endParaRPr lang="en-US" sz="2600" b="1" dirty="0">
              <a:solidFill>
                <a:srgbClr val="026A7F"/>
              </a:solidFill>
              <a:latin typeface="Interstate"/>
            </a:endParaRPr>
          </a:p>
          <a:p>
            <a:r>
              <a:rPr lang="en-US" sz="2600" b="1" dirty="0">
                <a:solidFill>
                  <a:srgbClr val="026A7F"/>
                </a:solidFill>
                <a:latin typeface="Interstate"/>
              </a:rPr>
              <a:t>Redistribution helps economies to grow faster and more sustainable</a:t>
            </a:r>
            <a:endParaRPr lang="nl-NL" sz="2600" b="1" dirty="0">
              <a:solidFill>
                <a:srgbClr val="026A7F"/>
              </a:solidFill>
              <a:latin typeface="Interstate"/>
            </a:endParaRPr>
          </a:p>
          <a:p>
            <a:r>
              <a:rPr lang="en-US" sz="2600" b="1" i="1" dirty="0">
                <a:solidFill>
                  <a:srgbClr val="58B6DD"/>
                </a:solidFill>
                <a:latin typeface="Interstate"/>
              </a:rPr>
              <a:t> 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DEFFB4C-94AF-411B-8ECE-0E7C52485D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94" y="1789662"/>
            <a:ext cx="3559827" cy="351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7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64BA64D-BA92-4B87-B76D-7585F293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114764"/>
            <a:ext cx="352425" cy="495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F495A6A-3447-43FD-BD2F-E51748706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6511388"/>
            <a:ext cx="4958576" cy="14042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90E5842-A4CF-419A-9AD1-823EC9C05564}"/>
              </a:ext>
            </a:extLst>
          </p:cNvPr>
          <p:cNvSpPr txBox="1"/>
          <p:nvPr/>
        </p:nvSpPr>
        <p:spPr>
          <a:xfrm>
            <a:off x="1097591" y="723084"/>
            <a:ext cx="911163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26A7F"/>
                </a:solidFill>
                <a:latin typeface="Interstate"/>
              </a:rPr>
              <a:t>Lessons</a:t>
            </a:r>
          </a:p>
          <a:p>
            <a:pPr marL="457200" indent="-457200">
              <a:buFontTx/>
              <a:buChar char="-"/>
            </a:pPr>
            <a:r>
              <a:rPr lang="en-US" sz="2600" b="1" dirty="0">
                <a:solidFill>
                  <a:srgbClr val="026A7F"/>
                </a:solidFill>
                <a:latin typeface="Interstate"/>
              </a:rPr>
              <a:t>Economic (sub) sectors and geographical areas</a:t>
            </a:r>
          </a:p>
          <a:p>
            <a:pPr marL="457200" indent="-457200">
              <a:buFontTx/>
              <a:buChar char="-"/>
            </a:pPr>
            <a:r>
              <a:rPr lang="en-US" sz="2600" b="1" dirty="0">
                <a:solidFill>
                  <a:srgbClr val="026A7F"/>
                </a:solidFill>
                <a:latin typeface="Interstate"/>
              </a:rPr>
              <a:t>Monitor who is benefiting and adjust</a:t>
            </a:r>
          </a:p>
          <a:p>
            <a:pPr marL="457200" indent="-457200">
              <a:buFontTx/>
              <a:buChar char="-"/>
            </a:pPr>
            <a:r>
              <a:rPr lang="en-US" sz="2600" b="1" dirty="0">
                <a:solidFill>
                  <a:srgbClr val="026A7F"/>
                </a:solidFill>
                <a:latin typeface="Interstate"/>
              </a:rPr>
              <a:t>Understand the needs and constraints of ´excluded´ people and try to pull them in</a:t>
            </a:r>
          </a:p>
          <a:p>
            <a:pPr marL="457200" indent="-457200">
              <a:buFontTx/>
              <a:buChar char="-"/>
            </a:pPr>
            <a:r>
              <a:rPr lang="en-US" sz="2600" b="1" dirty="0">
                <a:solidFill>
                  <a:srgbClr val="026A7F"/>
                </a:solidFill>
                <a:latin typeface="Interstate"/>
              </a:rPr>
              <a:t>Increase impact of an intervention in context</a:t>
            </a:r>
          </a:p>
          <a:p>
            <a:pPr marL="457200" indent="-457200">
              <a:buFontTx/>
              <a:buChar char="-"/>
            </a:pPr>
            <a:r>
              <a:rPr lang="en-US" sz="2600" b="1" dirty="0">
                <a:solidFill>
                  <a:srgbClr val="026A7F"/>
                </a:solidFill>
                <a:latin typeface="Interstate"/>
              </a:rPr>
              <a:t>Combine interventions for more inclusive impacts</a:t>
            </a:r>
          </a:p>
          <a:p>
            <a:pPr marL="457200" indent="-457200">
              <a:buFontTx/>
              <a:buChar char="-"/>
            </a:pPr>
            <a:r>
              <a:rPr lang="en-US" sz="2600" b="1" dirty="0">
                <a:solidFill>
                  <a:srgbClr val="026A7F"/>
                </a:solidFill>
                <a:latin typeface="Interstate"/>
              </a:rPr>
              <a:t>Identify strategic actors who can make a difference</a:t>
            </a:r>
          </a:p>
          <a:p>
            <a:pPr marL="457200" indent="-457200">
              <a:buFontTx/>
              <a:buChar char="-"/>
            </a:pPr>
            <a:endParaRPr lang="en-US" sz="2600" b="1" dirty="0">
              <a:solidFill>
                <a:srgbClr val="026A7F"/>
              </a:solidFill>
              <a:latin typeface="Interstate"/>
            </a:endParaRPr>
          </a:p>
          <a:p>
            <a:endParaRPr lang="en-US" sz="2600" b="1" dirty="0">
              <a:solidFill>
                <a:srgbClr val="026A7F"/>
              </a:solidFill>
              <a:latin typeface="Interstate"/>
            </a:endParaRPr>
          </a:p>
          <a:p>
            <a:r>
              <a:rPr lang="en-US" sz="2600" b="1" i="1" dirty="0">
                <a:solidFill>
                  <a:srgbClr val="58B6DD"/>
                </a:solidFill>
                <a:latin typeface="Interstate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093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64BA64D-BA92-4B87-B76D-7585F293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114764"/>
            <a:ext cx="352425" cy="495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F495A6A-3447-43FD-BD2F-E51748706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6511388"/>
            <a:ext cx="4958576" cy="14042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06D6351-C4AE-418C-9E3E-168CBFDE3B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0" y="721051"/>
            <a:ext cx="5250273" cy="51815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35689E2-94C0-4572-9057-45DF83D1CC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0" y="55130"/>
            <a:ext cx="3559827" cy="351322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BC86C56-DC7F-4D3B-AA81-8670FD8D78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51" y="-183410"/>
            <a:ext cx="3680679" cy="363249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A536150-99C9-4F45-A36C-A320C9C3FE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91" y="3707506"/>
            <a:ext cx="5173715" cy="315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3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64BA64D-BA92-4B87-B76D-7585F293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114764"/>
            <a:ext cx="352425" cy="495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F495A6A-3447-43FD-BD2F-E51748706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6511388"/>
            <a:ext cx="4958576" cy="14042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0385A13-EFA2-4B4F-AF3D-6C96496BD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79" y="526774"/>
            <a:ext cx="5881442" cy="58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4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64BA64D-BA92-4B87-B76D-7585F293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114764"/>
            <a:ext cx="352425" cy="495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F495A6A-3447-43FD-BD2F-E51748706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6511388"/>
            <a:ext cx="4958576" cy="14042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3B07FD9-1E1F-4BE5-874C-64AC854408B9}"/>
              </a:ext>
            </a:extLst>
          </p:cNvPr>
          <p:cNvSpPr txBox="1"/>
          <p:nvPr/>
        </p:nvSpPr>
        <p:spPr>
          <a:xfrm>
            <a:off x="3336073" y="362414"/>
            <a:ext cx="5519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26A7F"/>
                </a:solidFill>
                <a:latin typeface="Interstate"/>
              </a:rPr>
              <a:t>TRICKLE DOWN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BD1F656-4507-42D0-9E20-E9B68CC2B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73" y="946650"/>
            <a:ext cx="5519854" cy="544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64BA64D-BA92-4B87-B76D-7585F293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114764"/>
            <a:ext cx="352425" cy="495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F495A6A-3447-43FD-BD2F-E51748706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6511388"/>
            <a:ext cx="4958576" cy="14042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3880F77-1F40-46F2-9FFA-8273D6189E4D}"/>
              </a:ext>
            </a:extLst>
          </p:cNvPr>
          <p:cNvSpPr txBox="1"/>
          <p:nvPr/>
        </p:nvSpPr>
        <p:spPr>
          <a:xfrm>
            <a:off x="618543" y="660028"/>
            <a:ext cx="495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err="1">
                <a:solidFill>
                  <a:srgbClr val="026A7F"/>
                </a:solidFill>
                <a:latin typeface="Interstate"/>
              </a:rPr>
              <a:t>Insufficient</a:t>
            </a:r>
            <a:r>
              <a:rPr lang="nl-NL" sz="2800" b="1" dirty="0">
                <a:solidFill>
                  <a:srgbClr val="026A7F"/>
                </a:solidFill>
                <a:latin typeface="Interstate"/>
              </a:rPr>
              <a:t> </a:t>
            </a:r>
            <a:r>
              <a:rPr lang="nl-NL" sz="2800" b="1" dirty="0" err="1">
                <a:solidFill>
                  <a:srgbClr val="026A7F"/>
                </a:solidFill>
                <a:latin typeface="Interstate"/>
              </a:rPr>
              <a:t>amounts</a:t>
            </a:r>
            <a:endParaRPr lang="nl-NL" sz="2800" b="1" dirty="0">
              <a:solidFill>
                <a:srgbClr val="026A7F"/>
              </a:solidFill>
              <a:latin typeface="Interstate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8BB520D-1FC3-487A-AA04-7A7F4CF78A0A}"/>
              </a:ext>
            </a:extLst>
          </p:cNvPr>
          <p:cNvSpPr txBox="1"/>
          <p:nvPr/>
        </p:nvSpPr>
        <p:spPr>
          <a:xfrm>
            <a:off x="6463990" y="660028"/>
            <a:ext cx="495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err="1">
                <a:solidFill>
                  <a:srgbClr val="026A7F"/>
                </a:solidFill>
                <a:latin typeface="Interstate"/>
              </a:rPr>
              <a:t>Differences</a:t>
            </a:r>
            <a:r>
              <a:rPr lang="nl-NL" sz="2800" b="1" dirty="0">
                <a:solidFill>
                  <a:srgbClr val="026A7F"/>
                </a:solidFill>
                <a:latin typeface="Interstate"/>
              </a:rPr>
              <a:t> </a:t>
            </a:r>
            <a:r>
              <a:rPr lang="nl-NL" sz="2800" b="1" dirty="0" err="1">
                <a:solidFill>
                  <a:srgbClr val="026A7F"/>
                </a:solidFill>
                <a:latin typeface="Interstate"/>
              </a:rPr>
              <a:t>increase</a:t>
            </a:r>
            <a:endParaRPr lang="nl-NL" sz="2800" b="1" dirty="0">
              <a:solidFill>
                <a:srgbClr val="026A7F"/>
              </a:solidFill>
              <a:latin typeface="Interstate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BA99321-0917-46C5-B474-0F8D58377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58" y="1123614"/>
            <a:ext cx="5589384" cy="551621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E356979-710F-415D-9881-6529927FB3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9" t="19565" r="33885" b="7246"/>
          <a:stretch/>
        </p:blipFill>
        <p:spPr>
          <a:xfrm>
            <a:off x="2771380" y="1413745"/>
            <a:ext cx="652901" cy="14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64BA64D-BA92-4B87-B76D-7585F293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114764"/>
            <a:ext cx="352425" cy="495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F495A6A-3447-43FD-BD2F-E51748706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6511388"/>
            <a:ext cx="4958576" cy="14042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7E66280-5B3F-49BE-B7F8-1C85A4B25CD1}"/>
              </a:ext>
            </a:extLst>
          </p:cNvPr>
          <p:cNvSpPr txBox="1"/>
          <p:nvPr/>
        </p:nvSpPr>
        <p:spPr>
          <a:xfrm>
            <a:off x="1479395" y="610064"/>
            <a:ext cx="9233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solidFill>
                  <a:srgbClr val="026A7F"/>
                </a:solidFill>
                <a:latin typeface="Interstate"/>
              </a:rPr>
              <a:t>What</a:t>
            </a:r>
            <a:r>
              <a:rPr lang="nl-NL" sz="3200" b="1" dirty="0">
                <a:solidFill>
                  <a:srgbClr val="026A7F"/>
                </a:solidFill>
                <a:latin typeface="Interstate"/>
              </a:rPr>
              <a:t> </a:t>
            </a:r>
            <a:r>
              <a:rPr lang="nl-NL" sz="3200" b="1" dirty="0" err="1">
                <a:solidFill>
                  <a:srgbClr val="026A7F"/>
                </a:solidFill>
                <a:latin typeface="Interstate"/>
              </a:rPr>
              <a:t>to</a:t>
            </a:r>
            <a:r>
              <a:rPr lang="nl-NL" sz="3200" b="1" dirty="0">
                <a:solidFill>
                  <a:srgbClr val="026A7F"/>
                </a:solidFill>
                <a:latin typeface="Interstate"/>
              </a:rPr>
              <a:t> do </a:t>
            </a:r>
            <a:r>
              <a:rPr lang="nl-NL" sz="3200" b="1" dirty="0" err="1">
                <a:solidFill>
                  <a:srgbClr val="026A7F"/>
                </a:solidFill>
                <a:latin typeface="Interstate"/>
              </a:rPr>
              <a:t>instead</a:t>
            </a:r>
            <a:r>
              <a:rPr lang="nl-NL" sz="3200" b="1" dirty="0">
                <a:solidFill>
                  <a:srgbClr val="026A7F"/>
                </a:solidFill>
                <a:latin typeface="Interstate"/>
              </a:rPr>
              <a:t> of </a:t>
            </a:r>
            <a:r>
              <a:rPr lang="nl-NL" sz="3200" b="1" dirty="0" err="1">
                <a:solidFill>
                  <a:srgbClr val="026A7F"/>
                </a:solidFill>
                <a:latin typeface="Interstate"/>
              </a:rPr>
              <a:t>just</a:t>
            </a:r>
            <a:r>
              <a:rPr lang="nl-NL" sz="3200" b="1" dirty="0">
                <a:solidFill>
                  <a:srgbClr val="026A7F"/>
                </a:solidFill>
                <a:latin typeface="Interstate"/>
              </a:rPr>
              <a:t> ‘investment’?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675BF-EBE4-40FC-A94F-96826C7CF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89" y="1194839"/>
            <a:ext cx="7879583" cy="494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3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64BA64D-BA92-4B87-B76D-7585F293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114764"/>
            <a:ext cx="352425" cy="495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F495A6A-3447-43FD-BD2F-E51748706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6511388"/>
            <a:ext cx="4958576" cy="14042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D2FD30A-F4A3-429D-B113-A09AC94BE7C1}"/>
              </a:ext>
            </a:extLst>
          </p:cNvPr>
          <p:cNvSpPr txBox="1"/>
          <p:nvPr/>
        </p:nvSpPr>
        <p:spPr>
          <a:xfrm>
            <a:off x="1479395" y="610064"/>
            <a:ext cx="9233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26A7F"/>
                </a:solidFill>
                <a:latin typeface="Interstate"/>
              </a:rPr>
              <a:t>‘</a:t>
            </a:r>
            <a:r>
              <a:rPr lang="nl-NL" sz="3200" b="1" dirty="0" err="1">
                <a:solidFill>
                  <a:srgbClr val="026A7F"/>
                </a:solidFill>
                <a:latin typeface="Interstate"/>
              </a:rPr>
              <a:t>Inclusive</a:t>
            </a:r>
            <a:r>
              <a:rPr lang="nl-NL" sz="3200" b="1" dirty="0">
                <a:solidFill>
                  <a:srgbClr val="026A7F"/>
                </a:solidFill>
                <a:latin typeface="Interstate"/>
              </a:rPr>
              <a:t> development’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69E17C2-45AC-40AA-B26F-961279C0B208}"/>
              </a:ext>
            </a:extLst>
          </p:cNvPr>
          <p:cNvSpPr txBox="1"/>
          <p:nvPr/>
        </p:nvSpPr>
        <p:spPr>
          <a:xfrm>
            <a:off x="1334430" y="2175731"/>
            <a:ext cx="9378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26A7F"/>
                </a:solidFill>
                <a:latin typeface="Interstate"/>
              </a:rPr>
              <a:t>Income</a:t>
            </a:r>
            <a:r>
              <a:rPr lang="en-US" sz="2400" dirty="0">
                <a:solidFill>
                  <a:srgbClr val="026A7F"/>
                </a:solidFill>
                <a:latin typeface="Interstate"/>
              </a:rPr>
              <a:t> and </a:t>
            </a:r>
            <a:r>
              <a:rPr lang="en-US" sz="2400" b="1" dirty="0">
                <a:solidFill>
                  <a:srgbClr val="026A7F"/>
                </a:solidFill>
                <a:latin typeface="Interstate"/>
              </a:rPr>
              <a:t>non-income</a:t>
            </a:r>
            <a:r>
              <a:rPr lang="en-US" sz="2400" dirty="0">
                <a:solidFill>
                  <a:srgbClr val="026A7F"/>
                </a:solidFill>
                <a:latin typeface="Interstate"/>
              </a:rPr>
              <a:t> dimensions of wellbeing</a:t>
            </a:r>
          </a:p>
          <a:p>
            <a:endParaRPr lang="en-US" sz="2400" dirty="0">
              <a:solidFill>
                <a:srgbClr val="026A7F"/>
              </a:solidFill>
              <a:latin typeface="Intersta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26A7F"/>
                </a:solidFill>
                <a:latin typeface="Interstate"/>
              </a:rPr>
              <a:t>Average achievements in these dimensions </a:t>
            </a:r>
            <a:r>
              <a:rPr lang="en-US" sz="2400" b="1" dirty="0">
                <a:solidFill>
                  <a:srgbClr val="026A7F"/>
                </a:solidFill>
                <a:latin typeface="Interstate"/>
              </a:rPr>
              <a:t>improve</a:t>
            </a:r>
            <a:r>
              <a:rPr lang="en-US" sz="2400" dirty="0">
                <a:solidFill>
                  <a:srgbClr val="026A7F"/>
                </a:solidFill>
                <a:latin typeface="Interstate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26A7F"/>
                </a:solidFill>
                <a:latin typeface="Interstate"/>
              </a:rPr>
              <a:t>AND inequalities in these achievements </a:t>
            </a:r>
            <a:r>
              <a:rPr lang="en-US" sz="2400" b="1" dirty="0">
                <a:solidFill>
                  <a:srgbClr val="026A7F"/>
                </a:solidFill>
                <a:latin typeface="Interstate"/>
              </a:rPr>
              <a:t>fall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26A7F"/>
              </a:solidFill>
              <a:latin typeface="Intersta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26A7F"/>
                </a:solidFill>
                <a:latin typeface="Interstate"/>
              </a:rPr>
              <a:t>Inclusive development is both </a:t>
            </a:r>
            <a:r>
              <a:rPr lang="en-US" sz="2400" b="1" dirty="0">
                <a:solidFill>
                  <a:srgbClr val="026A7F"/>
                </a:solidFill>
                <a:latin typeface="Interstate"/>
              </a:rPr>
              <a:t>outcome</a:t>
            </a:r>
            <a:r>
              <a:rPr lang="en-US" sz="2400" dirty="0">
                <a:solidFill>
                  <a:srgbClr val="026A7F"/>
                </a:solidFill>
                <a:latin typeface="Interstate"/>
              </a:rPr>
              <a:t> and a </a:t>
            </a:r>
            <a:r>
              <a:rPr lang="en-US" sz="2400" b="1" dirty="0">
                <a:solidFill>
                  <a:srgbClr val="026A7F"/>
                </a:solidFill>
                <a:latin typeface="Interstate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95979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64BA64D-BA92-4B87-B76D-7585F293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114764"/>
            <a:ext cx="352425" cy="495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F495A6A-3447-43FD-BD2F-E51748706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6511388"/>
            <a:ext cx="4958576" cy="14042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5A347DF-2032-4C7F-8ACF-B8B378A4B76B}"/>
              </a:ext>
            </a:extLst>
          </p:cNvPr>
          <p:cNvSpPr txBox="1"/>
          <p:nvPr/>
        </p:nvSpPr>
        <p:spPr>
          <a:xfrm>
            <a:off x="1404705" y="372403"/>
            <a:ext cx="1026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solidFill>
                  <a:srgbClr val="026A7F"/>
                </a:solidFill>
                <a:latin typeface="Interstate"/>
              </a:rPr>
              <a:t>Key</a:t>
            </a:r>
            <a:r>
              <a:rPr lang="nl-NL" sz="3200" b="1" dirty="0">
                <a:solidFill>
                  <a:srgbClr val="026A7F"/>
                </a:solidFill>
                <a:latin typeface="Interstate"/>
              </a:rPr>
              <a:t> policy </a:t>
            </a:r>
            <a:r>
              <a:rPr lang="nl-NL" sz="3200" b="1" dirty="0" err="1">
                <a:solidFill>
                  <a:srgbClr val="026A7F"/>
                </a:solidFill>
                <a:latin typeface="Interstate"/>
              </a:rPr>
              <a:t>areas</a:t>
            </a:r>
            <a:r>
              <a:rPr lang="nl-NL" sz="3200" b="1" dirty="0">
                <a:solidFill>
                  <a:srgbClr val="026A7F"/>
                </a:solidFill>
                <a:latin typeface="Interstate"/>
              </a:rPr>
              <a:t> </a:t>
            </a:r>
            <a:r>
              <a:rPr lang="nl-NL" sz="3200" b="1" dirty="0" err="1">
                <a:solidFill>
                  <a:srgbClr val="026A7F"/>
                </a:solidFill>
                <a:latin typeface="Interstate"/>
              </a:rPr>
              <a:t>for</a:t>
            </a:r>
            <a:r>
              <a:rPr lang="nl-NL" sz="3200" b="1" dirty="0">
                <a:solidFill>
                  <a:srgbClr val="026A7F"/>
                </a:solidFill>
                <a:latin typeface="Interstate"/>
              </a:rPr>
              <a:t> </a:t>
            </a:r>
            <a:r>
              <a:rPr lang="nl-NL" sz="3200" b="1" dirty="0" err="1">
                <a:solidFill>
                  <a:srgbClr val="026A7F"/>
                </a:solidFill>
                <a:latin typeface="Interstate"/>
              </a:rPr>
              <a:t>inclusive</a:t>
            </a:r>
            <a:r>
              <a:rPr lang="nl-NL" sz="3200" b="1" dirty="0">
                <a:solidFill>
                  <a:srgbClr val="026A7F"/>
                </a:solidFill>
                <a:latin typeface="Interstate"/>
              </a:rPr>
              <a:t> development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B03D53A-89D1-4C3D-B483-27F9673E9167}"/>
              </a:ext>
            </a:extLst>
          </p:cNvPr>
          <p:cNvSpPr txBox="1"/>
          <p:nvPr/>
        </p:nvSpPr>
        <p:spPr>
          <a:xfrm>
            <a:off x="1059365" y="1224317"/>
            <a:ext cx="9378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400" dirty="0" err="1">
                <a:solidFill>
                  <a:srgbClr val="026A7F"/>
                </a:solidFill>
                <a:latin typeface="Interstate"/>
              </a:rPr>
              <a:t>Economic</a:t>
            </a:r>
            <a:r>
              <a:rPr lang="nl-NL" sz="2400" dirty="0">
                <a:solidFill>
                  <a:srgbClr val="026A7F"/>
                </a:solidFill>
                <a:latin typeface="Interstate"/>
              </a:rPr>
              <a:t> </a:t>
            </a:r>
            <a:r>
              <a:rPr lang="nl-NL" sz="2400" dirty="0" err="1">
                <a:solidFill>
                  <a:srgbClr val="026A7F"/>
                </a:solidFill>
                <a:latin typeface="Interstate"/>
              </a:rPr>
              <a:t>growth</a:t>
            </a:r>
            <a:r>
              <a:rPr lang="nl-NL" sz="2400" dirty="0">
                <a:solidFill>
                  <a:srgbClr val="026A7F"/>
                </a:solidFill>
                <a:latin typeface="Interstate"/>
              </a:rPr>
              <a:t> </a:t>
            </a:r>
            <a:r>
              <a:rPr lang="nl-NL" sz="2400" dirty="0" err="1">
                <a:solidFill>
                  <a:srgbClr val="026A7F"/>
                </a:solidFill>
                <a:latin typeface="Interstate"/>
              </a:rPr>
              <a:t>with</a:t>
            </a:r>
            <a:r>
              <a:rPr lang="nl-NL" sz="2400" dirty="0">
                <a:solidFill>
                  <a:srgbClr val="026A7F"/>
                </a:solidFill>
                <a:latin typeface="Interstate"/>
              </a:rPr>
              <a:t> </a:t>
            </a:r>
            <a:r>
              <a:rPr lang="nl-NL" sz="2400" b="1" dirty="0" err="1">
                <a:solidFill>
                  <a:srgbClr val="58B6DD"/>
                </a:solidFill>
                <a:latin typeface="Interstate"/>
              </a:rPr>
              <a:t>structural</a:t>
            </a:r>
            <a:r>
              <a:rPr lang="nl-NL" sz="2400" b="1" dirty="0">
                <a:solidFill>
                  <a:srgbClr val="58B6DD"/>
                </a:solidFill>
                <a:latin typeface="Interstate"/>
              </a:rPr>
              <a:t> </a:t>
            </a:r>
            <a:r>
              <a:rPr lang="nl-NL" sz="2400" b="1" dirty="0" err="1">
                <a:solidFill>
                  <a:srgbClr val="58B6DD"/>
                </a:solidFill>
                <a:latin typeface="Interstate"/>
              </a:rPr>
              <a:t>transformation</a:t>
            </a:r>
            <a:r>
              <a:rPr lang="nl-NL" sz="2400" b="1" dirty="0">
                <a:solidFill>
                  <a:srgbClr val="58B6DD"/>
                </a:solidFill>
                <a:latin typeface="Interstate"/>
              </a:rPr>
              <a:t> </a:t>
            </a:r>
            <a:r>
              <a:rPr lang="nl-NL" sz="2400" dirty="0">
                <a:solidFill>
                  <a:srgbClr val="026A7F"/>
                </a:solidFill>
                <a:latin typeface="Interstate"/>
              </a:rPr>
              <a:t>of </a:t>
            </a:r>
            <a:r>
              <a:rPr lang="nl-NL" sz="2400" dirty="0" err="1">
                <a:solidFill>
                  <a:srgbClr val="026A7F"/>
                </a:solidFill>
                <a:latin typeface="Interstate"/>
              </a:rPr>
              <a:t>the</a:t>
            </a:r>
            <a:r>
              <a:rPr lang="nl-NL" sz="2400" dirty="0">
                <a:solidFill>
                  <a:srgbClr val="026A7F"/>
                </a:solidFill>
                <a:latin typeface="Interstate"/>
              </a:rPr>
              <a:t> </a:t>
            </a:r>
            <a:r>
              <a:rPr lang="nl-NL" sz="2400" dirty="0" err="1">
                <a:solidFill>
                  <a:srgbClr val="026A7F"/>
                </a:solidFill>
                <a:latin typeface="Interstate"/>
              </a:rPr>
              <a:t>economy</a:t>
            </a:r>
            <a:endParaRPr lang="nl-NL" sz="2400" dirty="0">
              <a:solidFill>
                <a:srgbClr val="026A7F"/>
              </a:solidFill>
              <a:latin typeface="Interstate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400" dirty="0" err="1">
                <a:solidFill>
                  <a:srgbClr val="026A7F"/>
                </a:solidFill>
                <a:latin typeface="Interstate"/>
              </a:rPr>
              <a:t>Employment</a:t>
            </a:r>
            <a:r>
              <a:rPr lang="nl-NL" sz="2400" dirty="0">
                <a:solidFill>
                  <a:srgbClr val="026A7F"/>
                </a:solidFill>
                <a:latin typeface="Interstate"/>
              </a:rPr>
              <a:t> </a:t>
            </a:r>
            <a:r>
              <a:rPr lang="nl-NL" sz="2400" dirty="0" err="1">
                <a:solidFill>
                  <a:srgbClr val="026A7F"/>
                </a:solidFill>
                <a:latin typeface="Interstate"/>
              </a:rPr>
              <a:t>policies</a:t>
            </a:r>
            <a:r>
              <a:rPr lang="nl-NL" sz="2400" dirty="0">
                <a:solidFill>
                  <a:srgbClr val="026A7F"/>
                </a:solidFill>
                <a:latin typeface="Interstate"/>
              </a:rPr>
              <a:t> </a:t>
            </a:r>
            <a:r>
              <a:rPr lang="nl-NL" sz="2400" dirty="0" err="1">
                <a:solidFill>
                  <a:srgbClr val="026A7F"/>
                </a:solidFill>
                <a:latin typeface="Interstate"/>
              </a:rPr>
              <a:t>with</a:t>
            </a:r>
            <a:r>
              <a:rPr lang="nl-NL" sz="2400" dirty="0">
                <a:solidFill>
                  <a:srgbClr val="026A7F"/>
                </a:solidFill>
                <a:latin typeface="Interstate"/>
              </a:rPr>
              <a:t> a focus on </a:t>
            </a:r>
            <a:r>
              <a:rPr lang="nl-NL" sz="2400" b="1" dirty="0" err="1">
                <a:solidFill>
                  <a:srgbClr val="58B6DD"/>
                </a:solidFill>
                <a:latin typeface="Interstate"/>
              </a:rPr>
              <a:t>productive</a:t>
            </a:r>
            <a:r>
              <a:rPr lang="nl-NL" sz="2400" b="1" dirty="0">
                <a:solidFill>
                  <a:srgbClr val="58B6DD"/>
                </a:solidFill>
                <a:latin typeface="Interstate"/>
              </a:rPr>
              <a:t> </a:t>
            </a:r>
            <a:r>
              <a:rPr lang="nl-NL" sz="2400" b="1" dirty="0" err="1">
                <a:solidFill>
                  <a:srgbClr val="58B6DD"/>
                </a:solidFill>
                <a:latin typeface="Interstate"/>
              </a:rPr>
              <a:t>employment</a:t>
            </a:r>
            <a:endParaRPr lang="nl-NL" sz="2400" b="1" dirty="0">
              <a:solidFill>
                <a:srgbClr val="58B6DD"/>
              </a:solidFill>
              <a:latin typeface="Interstate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400" dirty="0" err="1">
                <a:solidFill>
                  <a:srgbClr val="026A7F"/>
                </a:solidFill>
                <a:latin typeface="Interstate"/>
              </a:rPr>
              <a:t>Reducing</a:t>
            </a:r>
            <a:r>
              <a:rPr lang="nl-NL" sz="2400" dirty="0">
                <a:solidFill>
                  <a:srgbClr val="026A7F"/>
                </a:solidFill>
                <a:latin typeface="Interstate"/>
              </a:rPr>
              <a:t> </a:t>
            </a:r>
            <a:r>
              <a:rPr lang="nl-NL" sz="2400" dirty="0" err="1">
                <a:solidFill>
                  <a:srgbClr val="026A7F"/>
                </a:solidFill>
                <a:latin typeface="Interstate"/>
              </a:rPr>
              <a:t>poverty</a:t>
            </a:r>
            <a:r>
              <a:rPr lang="nl-NL" sz="2400" dirty="0">
                <a:solidFill>
                  <a:srgbClr val="026A7F"/>
                </a:solidFill>
                <a:latin typeface="Interstate"/>
              </a:rPr>
              <a:t> </a:t>
            </a:r>
            <a:r>
              <a:rPr lang="nl-NL" sz="2400" dirty="0" err="1">
                <a:solidFill>
                  <a:srgbClr val="026A7F"/>
                </a:solidFill>
                <a:latin typeface="Interstate"/>
              </a:rPr>
              <a:t>and</a:t>
            </a:r>
            <a:r>
              <a:rPr lang="nl-NL" sz="2400" dirty="0">
                <a:solidFill>
                  <a:srgbClr val="026A7F"/>
                </a:solidFill>
                <a:latin typeface="Interstate"/>
              </a:rPr>
              <a:t> </a:t>
            </a:r>
            <a:r>
              <a:rPr lang="nl-NL" sz="2400" dirty="0" err="1">
                <a:solidFill>
                  <a:srgbClr val="026A7F"/>
                </a:solidFill>
                <a:latin typeface="Interstate"/>
              </a:rPr>
              <a:t>inequality</a:t>
            </a:r>
            <a:r>
              <a:rPr lang="nl-NL" sz="2400" dirty="0">
                <a:solidFill>
                  <a:srgbClr val="026A7F"/>
                </a:solidFill>
                <a:latin typeface="Interstate"/>
              </a:rPr>
              <a:t> </a:t>
            </a:r>
            <a:r>
              <a:rPr lang="nl-NL" sz="2400" dirty="0" err="1">
                <a:solidFill>
                  <a:srgbClr val="026A7F"/>
                </a:solidFill>
                <a:latin typeface="Interstate"/>
              </a:rPr>
              <a:t>by</a:t>
            </a:r>
            <a:r>
              <a:rPr lang="nl-NL" sz="2400" dirty="0">
                <a:solidFill>
                  <a:srgbClr val="026A7F"/>
                </a:solidFill>
                <a:latin typeface="Interstate"/>
              </a:rPr>
              <a:t> </a:t>
            </a:r>
            <a:r>
              <a:rPr lang="nl-NL" sz="2400" b="1" dirty="0" err="1">
                <a:solidFill>
                  <a:srgbClr val="58B6DD"/>
                </a:solidFill>
                <a:latin typeface="Interstate"/>
              </a:rPr>
              <a:t>social</a:t>
            </a:r>
            <a:r>
              <a:rPr lang="nl-NL" sz="2400" b="1" dirty="0">
                <a:solidFill>
                  <a:srgbClr val="58B6DD"/>
                </a:solidFill>
                <a:latin typeface="Interstate"/>
              </a:rPr>
              <a:t> </a:t>
            </a:r>
            <a:r>
              <a:rPr lang="nl-NL" sz="2400" b="1" dirty="0" err="1">
                <a:solidFill>
                  <a:srgbClr val="58B6DD"/>
                </a:solidFill>
                <a:latin typeface="Interstate"/>
              </a:rPr>
              <a:t>protection</a:t>
            </a:r>
            <a:endParaRPr lang="nl-NL" sz="2400" b="1" dirty="0">
              <a:solidFill>
                <a:srgbClr val="58B6DD"/>
              </a:solidFill>
              <a:latin typeface="Interstate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rgbClr val="026A7F"/>
                </a:solidFill>
                <a:latin typeface="Interstate"/>
              </a:rPr>
              <a:t>The </a:t>
            </a:r>
            <a:r>
              <a:rPr lang="nl-NL" sz="2400" dirty="0" err="1">
                <a:solidFill>
                  <a:srgbClr val="026A7F"/>
                </a:solidFill>
                <a:latin typeface="Interstate"/>
              </a:rPr>
              <a:t>provision</a:t>
            </a:r>
            <a:r>
              <a:rPr lang="nl-NL" sz="2400" dirty="0">
                <a:solidFill>
                  <a:srgbClr val="026A7F"/>
                </a:solidFill>
                <a:latin typeface="Interstate"/>
              </a:rPr>
              <a:t> of </a:t>
            </a:r>
            <a:r>
              <a:rPr lang="nl-NL" sz="2400" b="1" dirty="0">
                <a:solidFill>
                  <a:srgbClr val="58B6DD"/>
                </a:solidFill>
                <a:latin typeface="Interstate"/>
              </a:rPr>
              <a:t>basic services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err="1">
                <a:solidFill>
                  <a:srgbClr val="026A7F"/>
                </a:solidFill>
                <a:latin typeface="Interstate"/>
              </a:rPr>
              <a:t>Territorial</a:t>
            </a:r>
            <a:r>
              <a:rPr lang="nl-NL" sz="2400" dirty="0">
                <a:solidFill>
                  <a:srgbClr val="026A7F"/>
                </a:solidFill>
                <a:latin typeface="Interstate"/>
              </a:rPr>
              <a:t> development </a:t>
            </a:r>
            <a:r>
              <a:rPr lang="nl-NL" sz="2400" dirty="0" err="1">
                <a:solidFill>
                  <a:srgbClr val="026A7F"/>
                </a:solidFill>
                <a:latin typeface="Interstate"/>
              </a:rPr>
              <a:t>and</a:t>
            </a:r>
            <a:r>
              <a:rPr lang="nl-NL" sz="2400" dirty="0">
                <a:solidFill>
                  <a:srgbClr val="026A7F"/>
                </a:solidFill>
                <a:latin typeface="Interstate"/>
              </a:rPr>
              <a:t> </a:t>
            </a:r>
            <a:r>
              <a:rPr lang="nl-NL" sz="2400" b="1" dirty="0" err="1">
                <a:solidFill>
                  <a:srgbClr val="58B6DD"/>
                </a:solidFill>
                <a:latin typeface="Interstate"/>
              </a:rPr>
              <a:t>spatial</a:t>
            </a:r>
            <a:r>
              <a:rPr lang="nl-NL" sz="2400" b="1" dirty="0">
                <a:solidFill>
                  <a:srgbClr val="58B6DD"/>
                </a:solidFill>
                <a:latin typeface="Interstate"/>
              </a:rPr>
              <a:t> </a:t>
            </a:r>
            <a:r>
              <a:rPr lang="nl-NL" sz="2400" b="1" dirty="0" err="1">
                <a:solidFill>
                  <a:srgbClr val="58B6DD"/>
                </a:solidFill>
                <a:latin typeface="Interstate"/>
              </a:rPr>
              <a:t>equality</a:t>
            </a:r>
            <a:endParaRPr lang="nl-NL" sz="2400" b="1" dirty="0">
              <a:solidFill>
                <a:srgbClr val="58B6DD"/>
              </a:solidFill>
              <a:latin typeface="Interstate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400" dirty="0" err="1">
                <a:solidFill>
                  <a:srgbClr val="026A7F"/>
                </a:solidFill>
                <a:latin typeface="Interstate"/>
              </a:rPr>
              <a:t>Quality</a:t>
            </a:r>
            <a:r>
              <a:rPr lang="nl-NL" sz="2400" dirty="0">
                <a:solidFill>
                  <a:srgbClr val="026A7F"/>
                </a:solidFill>
                <a:latin typeface="Interstate"/>
              </a:rPr>
              <a:t> of </a:t>
            </a:r>
            <a:r>
              <a:rPr lang="nl-NL" sz="2400" b="1" dirty="0" err="1">
                <a:solidFill>
                  <a:srgbClr val="58B6DD"/>
                </a:solidFill>
                <a:latin typeface="Interstate"/>
              </a:rPr>
              <a:t>governance</a:t>
            </a:r>
            <a:endParaRPr lang="nl-NL" sz="2400" b="1" dirty="0">
              <a:solidFill>
                <a:srgbClr val="58B6DD"/>
              </a:solidFill>
              <a:latin typeface="Interstate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2846FD3-81A9-4368-99BB-B93C3B0D4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63" y="4086299"/>
            <a:ext cx="2142893" cy="2142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6B8052F-C3DF-4448-AE62-3F84421C0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62" y="4086299"/>
            <a:ext cx="2142893" cy="2142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189718D-DBB7-45B8-AE75-247629156E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61" y="4086298"/>
            <a:ext cx="2142893" cy="2142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00BA733-A7B3-4ED8-B973-6512F40947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860" y="4093891"/>
            <a:ext cx="2142893" cy="21428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988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64BA64D-BA92-4B87-B76D-7585F293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114764"/>
            <a:ext cx="352425" cy="495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F495A6A-3447-43FD-BD2F-E51748706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6511388"/>
            <a:ext cx="4958576" cy="14042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E94E769-30CF-49D4-AD2C-0649658A5117}"/>
              </a:ext>
            </a:extLst>
          </p:cNvPr>
          <p:cNvSpPr txBox="1"/>
          <p:nvPr/>
        </p:nvSpPr>
        <p:spPr>
          <a:xfrm>
            <a:off x="1479395" y="610064"/>
            <a:ext cx="9233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solidFill>
                  <a:srgbClr val="026A7F"/>
                </a:solidFill>
                <a:latin typeface="Interstate"/>
              </a:rPr>
              <a:t>Findings</a:t>
            </a:r>
            <a:endParaRPr lang="nl-NL" sz="3200" b="1" dirty="0">
              <a:solidFill>
                <a:srgbClr val="026A7F"/>
              </a:solidFill>
              <a:latin typeface="Interstate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2387BF3-0281-41B1-AEF3-C61F07E09CF7}"/>
              </a:ext>
            </a:extLst>
          </p:cNvPr>
          <p:cNvSpPr txBox="1"/>
          <p:nvPr/>
        </p:nvSpPr>
        <p:spPr>
          <a:xfrm>
            <a:off x="1700561" y="1194840"/>
            <a:ext cx="80047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26A7F"/>
                </a:solidFill>
                <a:latin typeface="Interstate"/>
              </a:rPr>
              <a:t>Social protection </a:t>
            </a:r>
            <a:r>
              <a:rPr lang="nl-NL" sz="2800" dirty="0">
                <a:solidFill>
                  <a:srgbClr val="58B6DD"/>
                </a:solidFill>
                <a:latin typeface="Interstate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58B6DD"/>
                </a:solidFill>
                <a:latin typeface="Interstate"/>
              </a:rPr>
              <a:t> economic empowerment</a:t>
            </a:r>
          </a:p>
          <a:p>
            <a:endParaRPr lang="nl-NL" sz="2800" b="1" dirty="0">
              <a:solidFill>
                <a:srgbClr val="58B6DD"/>
              </a:solidFill>
              <a:latin typeface="Interstate"/>
            </a:endParaRPr>
          </a:p>
          <a:p>
            <a:r>
              <a:rPr lang="en-US" sz="2800" dirty="0">
                <a:solidFill>
                  <a:srgbClr val="026A7F"/>
                </a:solidFill>
                <a:latin typeface="Interstate"/>
              </a:rPr>
              <a:t>Access to markets </a:t>
            </a:r>
            <a:r>
              <a:rPr lang="nl-NL" sz="2800" dirty="0">
                <a:solidFill>
                  <a:srgbClr val="58B6DD"/>
                </a:solidFill>
                <a:latin typeface="Interstate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58B6DD"/>
                </a:solidFill>
                <a:latin typeface="Interstate"/>
              </a:rPr>
              <a:t> </a:t>
            </a:r>
            <a:r>
              <a:rPr lang="en-US" sz="2800" b="1" dirty="0">
                <a:solidFill>
                  <a:srgbClr val="58B6DD"/>
                </a:solidFill>
                <a:latin typeface="Interstate"/>
              </a:rPr>
              <a:t>increase incomes</a:t>
            </a:r>
          </a:p>
          <a:p>
            <a:endParaRPr lang="nl-NL" sz="2800" b="1" dirty="0">
              <a:solidFill>
                <a:srgbClr val="58B6DD"/>
              </a:solidFill>
              <a:latin typeface="Interstate"/>
            </a:endParaRPr>
          </a:p>
          <a:p>
            <a:r>
              <a:rPr lang="en-US" sz="2800" dirty="0">
                <a:solidFill>
                  <a:srgbClr val="026A7F"/>
                </a:solidFill>
                <a:latin typeface="Interstate"/>
              </a:rPr>
              <a:t>Vouchers </a:t>
            </a:r>
            <a:r>
              <a:rPr lang="nl-NL" sz="2800" dirty="0">
                <a:solidFill>
                  <a:srgbClr val="58B6DD"/>
                </a:solidFill>
                <a:latin typeface="Interstate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58B6DD"/>
                </a:solidFill>
                <a:latin typeface="Interstate"/>
              </a:rPr>
              <a:t> agricultural </a:t>
            </a:r>
            <a:r>
              <a:rPr lang="en-US" sz="2800" b="1" dirty="0">
                <a:solidFill>
                  <a:srgbClr val="58B6DD"/>
                </a:solidFill>
                <a:latin typeface="Interstate"/>
              </a:rPr>
              <a:t>productivity</a:t>
            </a:r>
          </a:p>
          <a:p>
            <a:endParaRPr lang="nl-NL" sz="2800" b="1" dirty="0">
              <a:solidFill>
                <a:srgbClr val="58B6DD"/>
              </a:solidFill>
              <a:latin typeface="Interstate"/>
            </a:endParaRPr>
          </a:p>
          <a:p>
            <a:r>
              <a:rPr lang="en-US" sz="2800" dirty="0">
                <a:solidFill>
                  <a:srgbClr val="026A7F"/>
                </a:solidFill>
                <a:latin typeface="Interstate"/>
              </a:rPr>
              <a:t>Informal entrepreneurs </a:t>
            </a:r>
            <a:r>
              <a:rPr lang="nl-NL" sz="2800" dirty="0">
                <a:solidFill>
                  <a:srgbClr val="58B6DD"/>
                </a:solidFill>
                <a:latin typeface="Interstate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58B6DD"/>
                </a:solidFill>
                <a:latin typeface="Interstate"/>
              </a:rPr>
              <a:t> </a:t>
            </a:r>
            <a:r>
              <a:rPr lang="en-US" sz="2800" b="1" dirty="0">
                <a:solidFill>
                  <a:srgbClr val="58B6DD"/>
                </a:solidFill>
                <a:latin typeface="Interstate"/>
              </a:rPr>
              <a:t>formal enterprises</a:t>
            </a:r>
          </a:p>
          <a:p>
            <a:endParaRPr lang="en-US" sz="2800" b="1" dirty="0">
              <a:solidFill>
                <a:srgbClr val="58B6DD"/>
              </a:solidFill>
              <a:latin typeface="Interstate"/>
            </a:endParaRPr>
          </a:p>
          <a:p>
            <a:r>
              <a:rPr lang="nl-NL" sz="2800" dirty="0">
                <a:solidFill>
                  <a:schemeClr val="tx2"/>
                </a:solidFill>
                <a:latin typeface="Interstate"/>
              </a:rPr>
              <a:t>Representation</a:t>
            </a:r>
            <a:r>
              <a:rPr lang="nl-NL" sz="2800" b="1" dirty="0">
                <a:solidFill>
                  <a:srgbClr val="58B6DD"/>
                </a:solidFill>
                <a:latin typeface="Interstate"/>
              </a:rPr>
              <a:t> </a:t>
            </a:r>
            <a:r>
              <a:rPr lang="nl-NL" sz="2800" dirty="0">
                <a:solidFill>
                  <a:srgbClr val="58B6DD"/>
                </a:solidFill>
                <a:latin typeface="Interstate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58B6DD"/>
                </a:solidFill>
                <a:latin typeface="Interstate"/>
              </a:rPr>
              <a:t> aim for unity in action</a:t>
            </a:r>
            <a:endParaRPr lang="nl-NL" sz="2800" b="1" dirty="0">
              <a:solidFill>
                <a:srgbClr val="58B6DD"/>
              </a:solidFill>
              <a:latin typeface="Interstate"/>
            </a:endParaRPr>
          </a:p>
          <a:p>
            <a:endParaRPr lang="nl-NL" sz="2800" b="1" dirty="0">
              <a:solidFill>
                <a:srgbClr val="026A7F"/>
              </a:solidFill>
              <a:latin typeface="Interstate"/>
            </a:endParaRPr>
          </a:p>
        </p:txBody>
      </p:sp>
    </p:spTree>
    <p:extLst>
      <p:ext uri="{BB962C8B-B14F-4D97-AF65-F5344CB8AC3E}">
        <p14:creationId xmlns:p14="http://schemas.microsoft.com/office/powerpoint/2010/main" val="377231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64BA64D-BA92-4B87-B76D-7585F293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114764"/>
            <a:ext cx="352425" cy="495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F495A6A-3447-43FD-BD2F-E51748706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" y="6511388"/>
            <a:ext cx="4958576" cy="14042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E94E769-30CF-49D4-AD2C-0649658A5117}"/>
              </a:ext>
            </a:extLst>
          </p:cNvPr>
          <p:cNvSpPr txBox="1"/>
          <p:nvPr/>
        </p:nvSpPr>
        <p:spPr>
          <a:xfrm>
            <a:off x="1479395" y="610064"/>
            <a:ext cx="9233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solidFill>
                  <a:srgbClr val="026A7F"/>
                </a:solidFill>
                <a:latin typeface="Interstate"/>
              </a:rPr>
              <a:t>Findings</a:t>
            </a:r>
            <a:endParaRPr lang="nl-NL" sz="3200" b="1" dirty="0">
              <a:solidFill>
                <a:srgbClr val="026A7F"/>
              </a:solidFill>
              <a:latin typeface="Interstate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ED62AB9-7A0D-48FD-B83F-7595C43EC552}"/>
              </a:ext>
            </a:extLst>
          </p:cNvPr>
          <p:cNvSpPr txBox="1"/>
          <p:nvPr/>
        </p:nvSpPr>
        <p:spPr>
          <a:xfrm>
            <a:off x="2045063" y="1833734"/>
            <a:ext cx="190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8B6DD"/>
                </a:solidFill>
                <a:latin typeface="Interstate"/>
              </a:rPr>
              <a:t>But!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C226C52-BB52-4555-AD66-DCDD5A4CAD20}"/>
              </a:ext>
            </a:extLst>
          </p:cNvPr>
          <p:cNvSpPr txBox="1"/>
          <p:nvPr/>
        </p:nvSpPr>
        <p:spPr>
          <a:xfrm>
            <a:off x="2045063" y="2472629"/>
            <a:ext cx="651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26A7F"/>
                </a:solidFill>
                <a:latin typeface="Interstate"/>
              </a:rPr>
              <a:t>Usually not equally distributed</a:t>
            </a:r>
            <a:endParaRPr lang="nl-NL" sz="2400" dirty="0">
              <a:solidFill>
                <a:srgbClr val="026A7F"/>
              </a:solidFill>
              <a:latin typeface="Interstate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9FB8312-800B-4393-A6A1-A0A47AFBBAFC}"/>
              </a:ext>
            </a:extLst>
          </p:cNvPr>
          <p:cNvSpPr/>
          <p:nvPr/>
        </p:nvSpPr>
        <p:spPr>
          <a:xfrm>
            <a:off x="2045063" y="3111523"/>
            <a:ext cx="818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i="1" dirty="0">
                <a:solidFill>
                  <a:srgbClr val="58B6D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Measures tend to  benefit those that are already in a preferable position more</a:t>
            </a:r>
            <a:endParaRPr lang="nl-NL" sz="1600" dirty="0">
              <a:solidFill>
                <a:srgbClr val="58B6D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0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212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Interstate</vt:lpstr>
      <vt:lpstr>Wingdings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Remmelt de Weerd</dc:creator>
  <cp:lastModifiedBy>marleen dekker</cp:lastModifiedBy>
  <cp:revision>29</cp:revision>
  <dcterms:created xsi:type="dcterms:W3CDTF">2018-11-19T13:09:08Z</dcterms:created>
  <dcterms:modified xsi:type="dcterms:W3CDTF">2018-11-21T20:38:26Z</dcterms:modified>
</cp:coreProperties>
</file>